
<file path=[Content_Types].xml><?xml version="1.0" encoding="utf-8"?>
<Types xmlns="http://schemas.openxmlformats.org/package/2006/content-types">
  <Default Extension="gif" ContentType="image/gif"/>
  <Default Extension="jfif"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20.jpg" ContentType="image/jpeg"/>
  <Override PartName="/ppt/media/image37.jpg" ContentType="image/jpeg"/>
  <Override PartName="/ppt/media/image38.jpg" ContentType="image/jpeg"/>
  <Override PartName="/ppt/media/image41.jpg" ContentType="image/jpeg"/>
  <Override PartName="/ppt/media/image42.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media/image61.jpg" ContentType="image/jpeg"/>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media/image62.jpg" ContentType="image/jpeg"/>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0"/>
  </p:notesMasterIdLst>
  <p:sldIdLst>
    <p:sldId id="256" r:id="rId2"/>
    <p:sldId id="270" r:id="rId3"/>
    <p:sldId id="257" r:id="rId4"/>
    <p:sldId id="271" r:id="rId5"/>
    <p:sldId id="272" r:id="rId6"/>
    <p:sldId id="295" r:id="rId7"/>
    <p:sldId id="296" r:id="rId8"/>
    <p:sldId id="297" r:id="rId9"/>
    <p:sldId id="298" r:id="rId10"/>
    <p:sldId id="273" r:id="rId11"/>
    <p:sldId id="299" r:id="rId12"/>
    <p:sldId id="300" r:id="rId13"/>
    <p:sldId id="301" r:id="rId14"/>
    <p:sldId id="302" r:id="rId15"/>
    <p:sldId id="303"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4" r:id="rId29"/>
    <p:sldId id="275" r:id="rId30"/>
    <p:sldId id="276" r:id="rId31"/>
    <p:sldId id="277" r:id="rId32"/>
    <p:sldId id="278" r:id="rId33"/>
    <p:sldId id="279" r:id="rId34"/>
    <p:sldId id="280" r:id="rId35"/>
    <p:sldId id="281" r:id="rId36"/>
    <p:sldId id="282" r:id="rId37"/>
    <p:sldId id="283" r:id="rId38"/>
    <p:sldId id="284" r:id="rId39"/>
    <p:sldId id="304" r:id="rId40"/>
    <p:sldId id="305" r:id="rId41"/>
    <p:sldId id="306" r:id="rId42"/>
    <p:sldId id="309" r:id="rId43"/>
    <p:sldId id="307" r:id="rId44"/>
    <p:sldId id="308" r:id="rId45"/>
    <p:sldId id="310" r:id="rId46"/>
    <p:sldId id="322" r:id="rId47"/>
    <p:sldId id="324" r:id="rId48"/>
    <p:sldId id="323" r:id="rId49"/>
    <p:sldId id="325" r:id="rId50"/>
    <p:sldId id="286" r:id="rId51"/>
    <p:sldId id="285" r:id="rId52"/>
    <p:sldId id="287" r:id="rId53"/>
    <p:sldId id="288" r:id="rId54"/>
    <p:sldId id="289" r:id="rId55"/>
    <p:sldId id="290" r:id="rId56"/>
    <p:sldId id="333" r:id="rId57"/>
    <p:sldId id="291" r:id="rId58"/>
    <p:sldId id="294" r:id="rId59"/>
    <p:sldId id="318" r:id="rId60"/>
    <p:sldId id="319" r:id="rId61"/>
    <p:sldId id="320" r:id="rId62"/>
    <p:sldId id="321" r:id="rId63"/>
    <p:sldId id="312" r:id="rId64"/>
    <p:sldId id="313" r:id="rId65"/>
    <p:sldId id="292" r:id="rId66"/>
    <p:sldId id="293" r:id="rId67"/>
    <p:sldId id="326" r:id="rId68"/>
    <p:sldId id="327" r:id="rId69"/>
    <p:sldId id="328" r:id="rId70"/>
    <p:sldId id="329" r:id="rId71"/>
    <p:sldId id="330" r:id="rId72"/>
    <p:sldId id="331" r:id="rId73"/>
    <p:sldId id="332" r:id="rId74"/>
    <p:sldId id="311" r:id="rId75"/>
    <p:sldId id="314" r:id="rId76"/>
    <p:sldId id="315" r:id="rId77"/>
    <p:sldId id="316" r:id="rId78"/>
    <p:sldId id="317"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80" r:id="rId123"/>
    <p:sldId id="381" r:id="rId124"/>
    <p:sldId id="390" r:id="rId125"/>
    <p:sldId id="382" r:id="rId126"/>
    <p:sldId id="383" r:id="rId127"/>
    <p:sldId id="384" r:id="rId128"/>
    <p:sldId id="377" r:id="rId129"/>
    <p:sldId id="378" r:id="rId130"/>
    <p:sldId id="379" r:id="rId131"/>
    <p:sldId id="385" r:id="rId132"/>
    <p:sldId id="388" r:id="rId133"/>
    <p:sldId id="389" r:id="rId134"/>
    <p:sldId id="386" r:id="rId135"/>
    <p:sldId id="387" r:id="rId136"/>
    <p:sldId id="391" r:id="rId137"/>
    <p:sldId id="394" r:id="rId138"/>
    <p:sldId id="392" r:id="rId139"/>
    <p:sldId id="393" r:id="rId140"/>
    <p:sldId id="395" r:id="rId141"/>
    <p:sldId id="396" r:id="rId142"/>
    <p:sldId id="397" r:id="rId143"/>
    <p:sldId id="403" r:id="rId144"/>
    <p:sldId id="398" r:id="rId145"/>
    <p:sldId id="399" r:id="rId146"/>
    <p:sldId id="400" r:id="rId147"/>
    <p:sldId id="402" r:id="rId148"/>
    <p:sldId id="401"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6" r:id="rId171"/>
    <p:sldId id="425" r:id="rId172"/>
    <p:sldId id="428" r:id="rId173"/>
    <p:sldId id="429" r:id="rId174"/>
    <p:sldId id="431" r:id="rId175"/>
    <p:sldId id="430" r:id="rId176"/>
    <p:sldId id="432" r:id="rId177"/>
    <p:sldId id="435" r:id="rId178"/>
    <p:sldId id="433" r:id="rId179"/>
    <p:sldId id="434" r:id="rId180"/>
    <p:sldId id="436" r:id="rId181"/>
    <p:sldId id="437" r:id="rId182"/>
    <p:sldId id="438" r:id="rId183"/>
    <p:sldId id="439" r:id="rId184"/>
    <p:sldId id="440" r:id="rId185"/>
    <p:sldId id="441" r:id="rId186"/>
    <p:sldId id="442" r:id="rId187"/>
    <p:sldId id="427"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Lst>
  <p:sldSz cx="18300700" cy="10299700"/>
  <p:notesSz cx="18300700" cy="10299700"/>
  <p:defaultTextStyle>
    <a:defPPr>
      <a:defRPr kern="0"/>
    </a:defPPr>
  </p:defaultTextStyle>
  <p:extLst>
    <p:ext uri="{521415D9-36F7-43E2-AB2F-B90AF26B5E84}">
      <p14:sectionLst xmlns:p14="http://schemas.microsoft.com/office/powerpoint/2010/main">
        <p14:section name="Default Section" id="{5709E4B9-D886-439F-B6C4-380E935DDD10}">
          <p14:sldIdLst>
            <p14:sldId id="256"/>
            <p14:sldId id="270"/>
            <p14:sldId id="257"/>
            <p14:sldId id="271"/>
            <p14:sldId id="272"/>
            <p14:sldId id="295"/>
            <p14:sldId id="296"/>
            <p14:sldId id="297"/>
            <p14:sldId id="298"/>
            <p14:sldId id="273"/>
            <p14:sldId id="299"/>
            <p14:sldId id="300"/>
            <p14:sldId id="301"/>
            <p14:sldId id="302"/>
            <p14:sldId id="303"/>
            <p14:sldId id="258"/>
            <p14:sldId id="259"/>
            <p14:sldId id="260"/>
            <p14:sldId id="261"/>
            <p14:sldId id="262"/>
            <p14:sldId id="263"/>
            <p14:sldId id="264"/>
            <p14:sldId id="265"/>
            <p14:sldId id="266"/>
            <p14:sldId id="267"/>
            <p14:sldId id="268"/>
            <p14:sldId id="269"/>
            <p14:sldId id="274"/>
            <p14:sldId id="275"/>
            <p14:sldId id="276"/>
            <p14:sldId id="277"/>
          </p14:sldIdLst>
        </p14:section>
        <p14:section name="Untitled Section" id="{88B8D6F8-B651-418A-8F6E-E8C225DA7832}">
          <p14:sldIdLst>
            <p14:sldId id="278"/>
            <p14:sldId id="279"/>
            <p14:sldId id="280"/>
            <p14:sldId id="281"/>
            <p14:sldId id="282"/>
            <p14:sldId id="283"/>
            <p14:sldId id="284"/>
            <p14:sldId id="304"/>
            <p14:sldId id="305"/>
            <p14:sldId id="306"/>
            <p14:sldId id="309"/>
            <p14:sldId id="307"/>
            <p14:sldId id="308"/>
            <p14:sldId id="310"/>
            <p14:sldId id="322"/>
            <p14:sldId id="324"/>
            <p14:sldId id="323"/>
            <p14:sldId id="325"/>
            <p14:sldId id="286"/>
            <p14:sldId id="285"/>
            <p14:sldId id="287"/>
            <p14:sldId id="288"/>
            <p14:sldId id="289"/>
            <p14:sldId id="290"/>
            <p14:sldId id="333"/>
            <p14:sldId id="291"/>
            <p14:sldId id="294"/>
            <p14:sldId id="318"/>
            <p14:sldId id="319"/>
            <p14:sldId id="320"/>
            <p14:sldId id="321"/>
            <p14:sldId id="312"/>
            <p14:sldId id="313"/>
            <p14:sldId id="292"/>
            <p14:sldId id="293"/>
            <p14:sldId id="326"/>
            <p14:sldId id="327"/>
            <p14:sldId id="328"/>
            <p14:sldId id="329"/>
            <p14:sldId id="330"/>
            <p14:sldId id="331"/>
            <p14:sldId id="332"/>
            <p14:sldId id="311"/>
            <p14:sldId id="314"/>
            <p14:sldId id="315"/>
            <p14:sldId id="316"/>
            <p14:sldId id="317"/>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80"/>
            <p14:sldId id="381"/>
            <p14:sldId id="390"/>
            <p14:sldId id="382"/>
            <p14:sldId id="383"/>
            <p14:sldId id="384"/>
            <p14:sldId id="377"/>
            <p14:sldId id="378"/>
            <p14:sldId id="379"/>
            <p14:sldId id="385"/>
            <p14:sldId id="388"/>
            <p14:sldId id="389"/>
            <p14:sldId id="386"/>
            <p14:sldId id="387"/>
            <p14:sldId id="391"/>
            <p14:sldId id="394"/>
            <p14:sldId id="392"/>
            <p14:sldId id="393"/>
            <p14:sldId id="395"/>
            <p14:sldId id="396"/>
            <p14:sldId id="397"/>
            <p14:sldId id="403"/>
            <p14:sldId id="398"/>
            <p14:sldId id="399"/>
            <p14:sldId id="400"/>
            <p14:sldId id="402"/>
            <p14:sldId id="401"/>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6"/>
            <p14:sldId id="425"/>
            <p14:sldId id="428"/>
            <p14:sldId id="429"/>
            <p14:sldId id="431"/>
            <p14:sldId id="430"/>
            <p14:sldId id="432"/>
            <p14:sldId id="435"/>
            <p14:sldId id="433"/>
            <p14:sldId id="434"/>
            <p14:sldId id="436"/>
            <p14:sldId id="437"/>
            <p14:sldId id="438"/>
            <p14:sldId id="439"/>
            <p14:sldId id="440"/>
            <p14:sldId id="441"/>
            <p14:sldId id="442"/>
            <p14:sldId id="427"/>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44" autoAdjust="0"/>
    <p:restoredTop sz="89811" autoAdjust="0"/>
  </p:normalViewPr>
  <p:slideViewPr>
    <p:cSldViewPr>
      <p:cViewPr varScale="1">
        <p:scale>
          <a:sx n="60" d="100"/>
          <a:sy n="60" d="100"/>
        </p:scale>
        <p:origin x="340" y="5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8:29:39.567"/>
    </inkml:context>
    <inkml:brush xml:id="br0">
      <inkml:brushProperty name="width" value="0.05" units="cm"/>
      <inkml:brushProperty name="height" value="0.05" units="cm"/>
      <inkml:brushProperty name="color" value="#E71224"/>
    </inkml:brush>
  </inkml:definitions>
  <inkml:trace contextRef="#ctx0" brushRef="#br0">252 0 24575,'0'664'0,"-2"-632"0,-1-1 0,-2 0 0,-2 0 0,-15 46 0,10-36 0,-12 72 0,11 192 0,7-68 0,-28 305 0,23-226 0,10-304 0,0 1 0,-1-1 0,-1 1 0,0-1 0,0 0 0,-1 0 0,-11 21 0,9-19 0,1 1 0,0 0 0,1 1 0,1-1 0,-2 19 0,2-15 0,-1 0 0,-10 35 0,6-32 0,2 0 0,1 0 0,0 1 0,-2 44 0,7 96 0,3-72 0,-3 377-1365,0-444-5461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8:29:50.063"/>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30704BDD-9B85-4C58-BFC9-C58778DCCB59}" type="datetimeFigureOut">
              <a:rPr lang="en-US" smtClean="0"/>
              <a:t>9/18/2025</a:t>
            </a:fld>
            <a:endParaRPr lang="en-US"/>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802A7EE1-7A45-4828-A7AE-A0DCC4E9A94C}" type="slidenum">
              <a:rPr lang="en-US" smtClean="0"/>
              <a:t>‹#›</a:t>
            </a:fld>
            <a:endParaRPr lang="en-US"/>
          </a:p>
        </p:txBody>
      </p:sp>
    </p:spTree>
    <p:extLst>
      <p:ext uri="{BB962C8B-B14F-4D97-AF65-F5344CB8AC3E}">
        <p14:creationId xmlns:p14="http://schemas.microsoft.com/office/powerpoint/2010/main" val="1953690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78</a:t>
            </a:fld>
            <a:endParaRPr lang="en-US"/>
          </a:p>
        </p:txBody>
      </p:sp>
    </p:spTree>
    <p:extLst>
      <p:ext uri="{BB962C8B-B14F-4D97-AF65-F5344CB8AC3E}">
        <p14:creationId xmlns:p14="http://schemas.microsoft.com/office/powerpoint/2010/main" val="3374545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87</a:t>
            </a:fld>
            <a:endParaRPr lang="en-US"/>
          </a:p>
        </p:txBody>
      </p:sp>
    </p:spTree>
    <p:extLst>
      <p:ext uri="{BB962C8B-B14F-4D97-AF65-F5344CB8AC3E}">
        <p14:creationId xmlns:p14="http://schemas.microsoft.com/office/powerpoint/2010/main" val="27742715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177</a:t>
            </a:fld>
            <a:endParaRPr lang="en-US"/>
          </a:p>
        </p:txBody>
      </p:sp>
    </p:spTree>
    <p:extLst>
      <p:ext uri="{BB962C8B-B14F-4D97-AF65-F5344CB8AC3E}">
        <p14:creationId xmlns:p14="http://schemas.microsoft.com/office/powerpoint/2010/main" val="13000025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178</a:t>
            </a:fld>
            <a:endParaRPr lang="en-US"/>
          </a:p>
        </p:txBody>
      </p:sp>
    </p:spTree>
    <p:extLst>
      <p:ext uri="{BB962C8B-B14F-4D97-AF65-F5344CB8AC3E}">
        <p14:creationId xmlns:p14="http://schemas.microsoft.com/office/powerpoint/2010/main" val="251902616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179</a:t>
            </a:fld>
            <a:endParaRPr lang="en-US"/>
          </a:p>
        </p:txBody>
      </p:sp>
    </p:spTree>
    <p:extLst>
      <p:ext uri="{BB962C8B-B14F-4D97-AF65-F5344CB8AC3E}">
        <p14:creationId xmlns:p14="http://schemas.microsoft.com/office/powerpoint/2010/main" val="17811783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180</a:t>
            </a:fld>
            <a:endParaRPr lang="en-US"/>
          </a:p>
        </p:txBody>
      </p:sp>
    </p:spTree>
    <p:extLst>
      <p:ext uri="{BB962C8B-B14F-4D97-AF65-F5344CB8AC3E}">
        <p14:creationId xmlns:p14="http://schemas.microsoft.com/office/powerpoint/2010/main" val="85623840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181</a:t>
            </a:fld>
            <a:endParaRPr lang="en-US"/>
          </a:p>
        </p:txBody>
      </p:sp>
    </p:spTree>
    <p:extLst>
      <p:ext uri="{BB962C8B-B14F-4D97-AF65-F5344CB8AC3E}">
        <p14:creationId xmlns:p14="http://schemas.microsoft.com/office/powerpoint/2010/main" val="9887087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182</a:t>
            </a:fld>
            <a:endParaRPr lang="en-US"/>
          </a:p>
        </p:txBody>
      </p:sp>
    </p:spTree>
    <p:extLst>
      <p:ext uri="{BB962C8B-B14F-4D97-AF65-F5344CB8AC3E}">
        <p14:creationId xmlns:p14="http://schemas.microsoft.com/office/powerpoint/2010/main" val="89716955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183</a:t>
            </a:fld>
            <a:endParaRPr lang="en-US"/>
          </a:p>
        </p:txBody>
      </p:sp>
    </p:spTree>
    <p:extLst>
      <p:ext uri="{BB962C8B-B14F-4D97-AF65-F5344CB8AC3E}">
        <p14:creationId xmlns:p14="http://schemas.microsoft.com/office/powerpoint/2010/main" val="39448654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184</a:t>
            </a:fld>
            <a:endParaRPr lang="en-US"/>
          </a:p>
        </p:txBody>
      </p:sp>
    </p:spTree>
    <p:extLst>
      <p:ext uri="{BB962C8B-B14F-4D97-AF65-F5344CB8AC3E}">
        <p14:creationId xmlns:p14="http://schemas.microsoft.com/office/powerpoint/2010/main" val="80284799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185</a:t>
            </a:fld>
            <a:endParaRPr lang="en-US"/>
          </a:p>
        </p:txBody>
      </p:sp>
    </p:spTree>
    <p:extLst>
      <p:ext uri="{BB962C8B-B14F-4D97-AF65-F5344CB8AC3E}">
        <p14:creationId xmlns:p14="http://schemas.microsoft.com/office/powerpoint/2010/main" val="32629658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186</a:t>
            </a:fld>
            <a:endParaRPr lang="en-US"/>
          </a:p>
        </p:txBody>
      </p:sp>
    </p:spTree>
    <p:extLst>
      <p:ext uri="{BB962C8B-B14F-4D97-AF65-F5344CB8AC3E}">
        <p14:creationId xmlns:p14="http://schemas.microsoft.com/office/powerpoint/2010/main" val="1233261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88</a:t>
            </a:fld>
            <a:endParaRPr lang="en-US"/>
          </a:p>
        </p:txBody>
      </p:sp>
    </p:spTree>
    <p:extLst>
      <p:ext uri="{BB962C8B-B14F-4D97-AF65-F5344CB8AC3E}">
        <p14:creationId xmlns:p14="http://schemas.microsoft.com/office/powerpoint/2010/main" val="37256144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187</a:t>
            </a:fld>
            <a:endParaRPr lang="en-US"/>
          </a:p>
        </p:txBody>
      </p:sp>
    </p:spTree>
    <p:extLst>
      <p:ext uri="{BB962C8B-B14F-4D97-AF65-F5344CB8AC3E}">
        <p14:creationId xmlns:p14="http://schemas.microsoft.com/office/powerpoint/2010/main" val="350966204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188</a:t>
            </a:fld>
            <a:endParaRPr lang="en-US"/>
          </a:p>
        </p:txBody>
      </p:sp>
    </p:spTree>
    <p:extLst>
      <p:ext uri="{BB962C8B-B14F-4D97-AF65-F5344CB8AC3E}">
        <p14:creationId xmlns:p14="http://schemas.microsoft.com/office/powerpoint/2010/main" val="37146382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189</a:t>
            </a:fld>
            <a:endParaRPr lang="en-US"/>
          </a:p>
        </p:txBody>
      </p:sp>
    </p:spTree>
    <p:extLst>
      <p:ext uri="{BB962C8B-B14F-4D97-AF65-F5344CB8AC3E}">
        <p14:creationId xmlns:p14="http://schemas.microsoft.com/office/powerpoint/2010/main" val="366179698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190</a:t>
            </a:fld>
            <a:endParaRPr lang="en-US"/>
          </a:p>
        </p:txBody>
      </p:sp>
    </p:spTree>
    <p:extLst>
      <p:ext uri="{BB962C8B-B14F-4D97-AF65-F5344CB8AC3E}">
        <p14:creationId xmlns:p14="http://schemas.microsoft.com/office/powerpoint/2010/main" val="367707647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191</a:t>
            </a:fld>
            <a:endParaRPr lang="en-US"/>
          </a:p>
        </p:txBody>
      </p:sp>
    </p:spTree>
    <p:extLst>
      <p:ext uri="{BB962C8B-B14F-4D97-AF65-F5344CB8AC3E}">
        <p14:creationId xmlns:p14="http://schemas.microsoft.com/office/powerpoint/2010/main" val="3966662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192</a:t>
            </a:fld>
            <a:endParaRPr lang="en-US"/>
          </a:p>
        </p:txBody>
      </p:sp>
    </p:spTree>
    <p:extLst>
      <p:ext uri="{BB962C8B-B14F-4D97-AF65-F5344CB8AC3E}">
        <p14:creationId xmlns:p14="http://schemas.microsoft.com/office/powerpoint/2010/main" val="366825860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193</a:t>
            </a:fld>
            <a:endParaRPr lang="en-US"/>
          </a:p>
        </p:txBody>
      </p:sp>
    </p:spTree>
    <p:extLst>
      <p:ext uri="{BB962C8B-B14F-4D97-AF65-F5344CB8AC3E}">
        <p14:creationId xmlns:p14="http://schemas.microsoft.com/office/powerpoint/2010/main" val="222970579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194</a:t>
            </a:fld>
            <a:endParaRPr lang="en-US"/>
          </a:p>
        </p:txBody>
      </p:sp>
    </p:spTree>
    <p:extLst>
      <p:ext uri="{BB962C8B-B14F-4D97-AF65-F5344CB8AC3E}">
        <p14:creationId xmlns:p14="http://schemas.microsoft.com/office/powerpoint/2010/main" val="39290449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195</a:t>
            </a:fld>
            <a:endParaRPr lang="en-US"/>
          </a:p>
        </p:txBody>
      </p:sp>
    </p:spTree>
    <p:extLst>
      <p:ext uri="{BB962C8B-B14F-4D97-AF65-F5344CB8AC3E}">
        <p14:creationId xmlns:p14="http://schemas.microsoft.com/office/powerpoint/2010/main" val="67174448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196</a:t>
            </a:fld>
            <a:endParaRPr lang="en-US"/>
          </a:p>
        </p:txBody>
      </p:sp>
    </p:spTree>
    <p:extLst>
      <p:ext uri="{BB962C8B-B14F-4D97-AF65-F5344CB8AC3E}">
        <p14:creationId xmlns:p14="http://schemas.microsoft.com/office/powerpoint/2010/main" val="336555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89</a:t>
            </a:fld>
            <a:endParaRPr lang="en-US"/>
          </a:p>
        </p:txBody>
      </p:sp>
    </p:spTree>
    <p:extLst>
      <p:ext uri="{BB962C8B-B14F-4D97-AF65-F5344CB8AC3E}">
        <p14:creationId xmlns:p14="http://schemas.microsoft.com/office/powerpoint/2010/main" val="397818146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197</a:t>
            </a:fld>
            <a:endParaRPr lang="en-US"/>
          </a:p>
        </p:txBody>
      </p:sp>
    </p:spTree>
    <p:extLst>
      <p:ext uri="{BB962C8B-B14F-4D97-AF65-F5344CB8AC3E}">
        <p14:creationId xmlns:p14="http://schemas.microsoft.com/office/powerpoint/2010/main" val="260131271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198</a:t>
            </a:fld>
            <a:endParaRPr lang="en-US"/>
          </a:p>
        </p:txBody>
      </p:sp>
    </p:spTree>
    <p:extLst>
      <p:ext uri="{BB962C8B-B14F-4D97-AF65-F5344CB8AC3E}">
        <p14:creationId xmlns:p14="http://schemas.microsoft.com/office/powerpoint/2010/main" val="1859140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199</a:t>
            </a:fld>
            <a:endParaRPr lang="en-US"/>
          </a:p>
        </p:txBody>
      </p:sp>
    </p:spTree>
    <p:extLst>
      <p:ext uri="{BB962C8B-B14F-4D97-AF65-F5344CB8AC3E}">
        <p14:creationId xmlns:p14="http://schemas.microsoft.com/office/powerpoint/2010/main" val="27756904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200</a:t>
            </a:fld>
            <a:endParaRPr lang="en-US"/>
          </a:p>
        </p:txBody>
      </p:sp>
    </p:spTree>
    <p:extLst>
      <p:ext uri="{BB962C8B-B14F-4D97-AF65-F5344CB8AC3E}">
        <p14:creationId xmlns:p14="http://schemas.microsoft.com/office/powerpoint/2010/main" val="358193451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201</a:t>
            </a:fld>
            <a:endParaRPr lang="en-US"/>
          </a:p>
        </p:txBody>
      </p:sp>
    </p:spTree>
    <p:extLst>
      <p:ext uri="{BB962C8B-B14F-4D97-AF65-F5344CB8AC3E}">
        <p14:creationId xmlns:p14="http://schemas.microsoft.com/office/powerpoint/2010/main" val="26660709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202</a:t>
            </a:fld>
            <a:endParaRPr lang="en-US"/>
          </a:p>
        </p:txBody>
      </p:sp>
    </p:spTree>
    <p:extLst>
      <p:ext uri="{BB962C8B-B14F-4D97-AF65-F5344CB8AC3E}">
        <p14:creationId xmlns:p14="http://schemas.microsoft.com/office/powerpoint/2010/main" val="8711073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203</a:t>
            </a:fld>
            <a:endParaRPr lang="en-US"/>
          </a:p>
        </p:txBody>
      </p:sp>
    </p:spTree>
    <p:extLst>
      <p:ext uri="{BB962C8B-B14F-4D97-AF65-F5344CB8AC3E}">
        <p14:creationId xmlns:p14="http://schemas.microsoft.com/office/powerpoint/2010/main" val="34255197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204</a:t>
            </a:fld>
            <a:endParaRPr lang="en-US"/>
          </a:p>
        </p:txBody>
      </p:sp>
    </p:spTree>
    <p:extLst>
      <p:ext uri="{BB962C8B-B14F-4D97-AF65-F5344CB8AC3E}">
        <p14:creationId xmlns:p14="http://schemas.microsoft.com/office/powerpoint/2010/main" val="132895461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205</a:t>
            </a:fld>
            <a:endParaRPr lang="en-US"/>
          </a:p>
        </p:txBody>
      </p:sp>
    </p:spTree>
    <p:extLst>
      <p:ext uri="{BB962C8B-B14F-4D97-AF65-F5344CB8AC3E}">
        <p14:creationId xmlns:p14="http://schemas.microsoft.com/office/powerpoint/2010/main" val="42420641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206</a:t>
            </a:fld>
            <a:endParaRPr lang="en-US"/>
          </a:p>
        </p:txBody>
      </p:sp>
    </p:spTree>
    <p:extLst>
      <p:ext uri="{BB962C8B-B14F-4D97-AF65-F5344CB8AC3E}">
        <p14:creationId xmlns:p14="http://schemas.microsoft.com/office/powerpoint/2010/main" val="733348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90</a:t>
            </a:fld>
            <a:endParaRPr lang="en-US"/>
          </a:p>
        </p:txBody>
      </p:sp>
    </p:spTree>
    <p:extLst>
      <p:ext uri="{BB962C8B-B14F-4D97-AF65-F5344CB8AC3E}">
        <p14:creationId xmlns:p14="http://schemas.microsoft.com/office/powerpoint/2010/main" val="37757624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207</a:t>
            </a:fld>
            <a:endParaRPr lang="en-US"/>
          </a:p>
        </p:txBody>
      </p:sp>
    </p:spTree>
    <p:extLst>
      <p:ext uri="{BB962C8B-B14F-4D97-AF65-F5344CB8AC3E}">
        <p14:creationId xmlns:p14="http://schemas.microsoft.com/office/powerpoint/2010/main" val="257132853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208</a:t>
            </a:fld>
            <a:endParaRPr lang="en-US"/>
          </a:p>
        </p:txBody>
      </p:sp>
    </p:spTree>
    <p:extLst>
      <p:ext uri="{BB962C8B-B14F-4D97-AF65-F5344CB8AC3E}">
        <p14:creationId xmlns:p14="http://schemas.microsoft.com/office/powerpoint/2010/main" val="341126896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209</a:t>
            </a:fld>
            <a:endParaRPr lang="en-US"/>
          </a:p>
        </p:txBody>
      </p:sp>
    </p:spTree>
    <p:extLst>
      <p:ext uri="{BB962C8B-B14F-4D97-AF65-F5344CB8AC3E}">
        <p14:creationId xmlns:p14="http://schemas.microsoft.com/office/powerpoint/2010/main" val="198292621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210</a:t>
            </a:fld>
            <a:endParaRPr lang="en-US"/>
          </a:p>
        </p:txBody>
      </p:sp>
    </p:spTree>
    <p:extLst>
      <p:ext uri="{BB962C8B-B14F-4D97-AF65-F5344CB8AC3E}">
        <p14:creationId xmlns:p14="http://schemas.microsoft.com/office/powerpoint/2010/main" val="44653141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211</a:t>
            </a:fld>
            <a:endParaRPr lang="en-US"/>
          </a:p>
        </p:txBody>
      </p:sp>
    </p:spTree>
    <p:extLst>
      <p:ext uri="{BB962C8B-B14F-4D97-AF65-F5344CB8AC3E}">
        <p14:creationId xmlns:p14="http://schemas.microsoft.com/office/powerpoint/2010/main" val="350323510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212</a:t>
            </a:fld>
            <a:endParaRPr lang="en-US"/>
          </a:p>
        </p:txBody>
      </p:sp>
    </p:spTree>
    <p:extLst>
      <p:ext uri="{BB962C8B-B14F-4D97-AF65-F5344CB8AC3E}">
        <p14:creationId xmlns:p14="http://schemas.microsoft.com/office/powerpoint/2010/main" val="64127968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213</a:t>
            </a:fld>
            <a:endParaRPr lang="en-US"/>
          </a:p>
        </p:txBody>
      </p:sp>
    </p:spTree>
    <p:extLst>
      <p:ext uri="{BB962C8B-B14F-4D97-AF65-F5344CB8AC3E}">
        <p14:creationId xmlns:p14="http://schemas.microsoft.com/office/powerpoint/2010/main" val="27560415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214</a:t>
            </a:fld>
            <a:endParaRPr lang="en-US"/>
          </a:p>
        </p:txBody>
      </p:sp>
    </p:spTree>
    <p:extLst>
      <p:ext uri="{BB962C8B-B14F-4D97-AF65-F5344CB8AC3E}">
        <p14:creationId xmlns:p14="http://schemas.microsoft.com/office/powerpoint/2010/main" val="99111215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215</a:t>
            </a:fld>
            <a:endParaRPr lang="en-US"/>
          </a:p>
        </p:txBody>
      </p:sp>
    </p:spTree>
    <p:extLst>
      <p:ext uri="{BB962C8B-B14F-4D97-AF65-F5344CB8AC3E}">
        <p14:creationId xmlns:p14="http://schemas.microsoft.com/office/powerpoint/2010/main" val="214109601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216</a:t>
            </a:fld>
            <a:endParaRPr lang="en-US"/>
          </a:p>
        </p:txBody>
      </p:sp>
    </p:spTree>
    <p:extLst>
      <p:ext uri="{BB962C8B-B14F-4D97-AF65-F5344CB8AC3E}">
        <p14:creationId xmlns:p14="http://schemas.microsoft.com/office/powerpoint/2010/main" val="2509416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91</a:t>
            </a:fld>
            <a:endParaRPr lang="en-US"/>
          </a:p>
        </p:txBody>
      </p:sp>
    </p:spTree>
    <p:extLst>
      <p:ext uri="{BB962C8B-B14F-4D97-AF65-F5344CB8AC3E}">
        <p14:creationId xmlns:p14="http://schemas.microsoft.com/office/powerpoint/2010/main" val="32170659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217</a:t>
            </a:fld>
            <a:endParaRPr lang="en-US"/>
          </a:p>
        </p:txBody>
      </p:sp>
    </p:spTree>
    <p:extLst>
      <p:ext uri="{BB962C8B-B14F-4D97-AF65-F5344CB8AC3E}">
        <p14:creationId xmlns:p14="http://schemas.microsoft.com/office/powerpoint/2010/main" val="219254452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218</a:t>
            </a:fld>
            <a:endParaRPr lang="en-US"/>
          </a:p>
        </p:txBody>
      </p:sp>
    </p:spTree>
    <p:extLst>
      <p:ext uri="{BB962C8B-B14F-4D97-AF65-F5344CB8AC3E}">
        <p14:creationId xmlns:p14="http://schemas.microsoft.com/office/powerpoint/2010/main" val="2418772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92</a:t>
            </a:fld>
            <a:endParaRPr lang="en-US"/>
          </a:p>
        </p:txBody>
      </p:sp>
    </p:spTree>
    <p:extLst>
      <p:ext uri="{BB962C8B-B14F-4D97-AF65-F5344CB8AC3E}">
        <p14:creationId xmlns:p14="http://schemas.microsoft.com/office/powerpoint/2010/main" val="3224084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93</a:t>
            </a:fld>
            <a:endParaRPr lang="en-US"/>
          </a:p>
        </p:txBody>
      </p:sp>
    </p:spTree>
    <p:extLst>
      <p:ext uri="{BB962C8B-B14F-4D97-AF65-F5344CB8AC3E}">
        <p14:creationId xmlns:p14="http://schemas.microsoft.com/office/powerpoint/2010/main" val="2913971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94</a:t>
            </a:fld>
            <a:endParaRPr lang="en-US"/>
          </a:p>
        </p:txBody>
      </p:sp>
    </p:spTree>
    <p:extLst>
      <p:ext uri="{BB962C8B-B14F-4D97-AF65-F5344CB8AC3E}">
        <p14:creationId xmlns:p14="http://schemas.microsoft.com/office/powerpoint/2010/main" val="3676008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95</a:t>
            </a:fld>
            <a:endParaRPr lang="en-US"/>
          </a:p>
        </p:txBody>
      </p:sp>
    </p:spTree>
    <p:extLst>
      <p:ext uri="{BB962C8B-B14F-4D97-AF65-F5344CB8AC3E}">
        <p14:creationId xmlns:p14="http://schemas.microsoft.com/office/powerpoint/2010/main" val="1162443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96</a:t>
            </a:fld>
            <a:endParaRPr lang="en-US"/>
          </a:p>
        </p:txBody>
      </p:sp>
    </p:spTree>
    <p:extLst>
      <p:ext uri="{BB962C8B-B14F-4D97-AF65-F5344CB8AC3E}">
        <p14:creationId xmlns:p14="http://schemas.microsoft.com/office/powerpoint/2010/main" val="2366103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79</a:t>
            </a:fld>
            <a:endParaRPr lang="en-US"/>
          </a:p>
        </p:txBody>
      </p:sp>
    </p:spTree>
    <p:extLst>
      <p:ext uri="{BB962C8B-B14F-4D97-AF65-F5344CB8AC3E}">
        <p14:creationId xmlns:p14="http://schemas.microsoft.com/office/powerpoint/2010/main" val="3861266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97</a:t>
            </a:fld>
            <a:endParaRPr lang="en-US"/>
          </a:p>
        </p:txBody>
      </p:sp>
    </p:spTree>
    <p:extLst>
      <p:ext uri="{BB962C8B-B14F-4D97-AF65-F5344CB8AC3E}">
        <p14:creationId xmlns:p14="http://schemas.microsoft.com/office/powerpoint/2010/main" val="3227757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98</a:t>
            </a:fld>
            <a:endParaRPr lang="en-US"/>
          </a:p>
        </p:txBody>
      </p:sp>
    </p:spTree>
    <p:extLst>
      <p:ext uri="{BB962C8B-B14F-4D97-AF65-F5344CB8AC3E}">
        <p14:creationId xmlns:p14="http://schemas.microsoft.com/office/powerpoint/2010/main" val="3439955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99</a:t>
            </a:fld>
            <a:endParaRPr lang="en-US"/>
          </a:p>
        </p:txBody>
      </p:sp>
    </p:spTree>
    <p:extLst>
      <p:ext uri="{BB962C8B-B14F-4D97-AF65-F5344CB8AC3E}">
        <p14:creationId xmlns:p14="http://schemas.microsoft.com/office/powerpoint/2010/main" val="1456705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100</a:t>
            </a:fld>
            <a:endParaRPr lang="en-US"/>
          </a:p>
        </p:txBody>
      </p:sp>
    </p:spTree>
    <p:extLst>
      <p:ext uri="{BB962C8B-B14F-4D97-AF65-F5344CB8AC3E}">
        <p14:creationId xmlns:p14="http://schemas.microsoft.com/office/powerpoint/2010/main" val="1982482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101</a:t>
            </a:fld>
            <a:endParaRPr lang="en-US"/>
          </a:p>
        </p:txBody>
      </p:sp>
    </p:spTree>
    <p:extLst>
      <p:ext uri="{BB962C8B-B14F-4D97-AF65-F5344CB8AC3E}">
        <p14:creationId xmlns:p14="http://schemas.microsoft.com/office/powerpoint/2010/main" val="3802093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102</a:t>
            </a:fld>
            <a:endParaRPr lang="en-US"/>
          </a:p>
        </p:txBody>
      </p:sp>
    </p:spTree>
    <p:extLst>
      <p:ext uri="{BB962C8B-B14F-4D97-AF65-F5344CB8AC3E}">
        <p14:creationId xmlns:p14="http://schemas.microsoft.com/office/powerpoint/2010/main" val="1732657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103</a:t>
            </a:fld>
            <a:endParaRPr lang="en-US"/>
          </a:p>
        </p:txBody>
      </p:sp>
    </p:spTree>
    <p:extLst>
      <p:ext uri="{BB962C8B-B14F-4D97-AF65-F5344CB8AC3E}">
        <p14:creationId xmlns:p14="http://schemas.microsoft.com/office/powerpoint/2010/main" val="1388928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104</a:t>
            </a:fld>
            <a:endParaRPr lang="en-US"/>
          </a:p>
        </p:txBody>
      </p:sp>
    </p:spTree>
    <p:extLst>
      <p:ext uri="{BB962C8B-B14F-4D97-AF65-F5344CB8AC3E}">
        <p14:creationId xmlns:p14="http://schemas.microsoft.com/office/powerpoint/2010/main" val="4027574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105</a:t>
            </a:fld>
            <a:endParaRPr lang="en-US"/>
          </a:p>
        </p:txBody>
      </p:sp>
    </p:spTree>
    <p:extLst>
      <p:ext uri="{BB962C8B-B14F-4D97-AF65-F5344CB8AC3E}">
        <p14:creationId xmlns:p14="http://schemas.microsoft.com/office/powerpoint/2010/main" val="9859055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106</a:t>
            </a:fld>
            <a:endParaRPr lang="en-US"/>
          </a:p>
        </p:txBody>
      </p:sp>
    </p:spTree>
    <p:extLst>
      <p:ext uri="{BB962C8B-B14F-4D97-AF65-F5344CB8AC3E}">
        <p14:creationId xmlns:p14="http://schemas.microsoft.com/office/powerpoint/2010/main" val="782187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80</a:t>
            </a:fld>
            <a:endParaRPr lang="en-US"/>
          </a:p>
        </p:txBody>
      </p:sp>
    </p:spTree>
    <p:extLst>
      <p:ext uri="{BB962C8B-B14F-4D97-AF65-F5344CB8AC3E}">
        <p14:creationId xmlns:p14="http://schemas.microsoft.com/office/powerpoint/2010/main" val="3329109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107</a:t>
            </a:fld>
            <a:endParaRPr lang="en-US"/>
          </a:p>
        </p:txBody>
      </p:sp>
    </p:spTree>
    <p:extLst>
      <p:ext uri="{BB962C8B-B14F-4D97-AF65-F5344CB8AC3E}">
        <p14:creationId xmlns:p14="http://schemas.microsoft.com/office/powerpoint/2010/main" val="1505854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108</a:t>
            </a:fld>
            <a:endParaRPr lang="en-US"/>
          </a:p>
        </p:txBody>
      </p:sp>
    </p:spTree>
    <p:extLst>
      <p:ext uri="{BB962C8B-B14F-4D97-AF65-F5344CB8AC3E}">
        <p14:creationId xmlns:p14="http://schemas.microsoft.com/office/powerpoint/2010/main" val="639640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109</a:t>
            </a:fld>
            <a:endParaRPr lang="en-US"/>
          </a:p>
        </p:txBody>
      </p:sp>
    </p:spTree>
    <p:extLst>
      <p:ext uri="{BB962C8B-B14F-4D97-AF65-F5344CB8AC3E}">
        <p14:creationId xmlns:p14="http://schemas.microsoft.com/office/powerpoint/2010/main" val="1836132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110</a:t>
            </a:fld>
            <a:endParaRPr lang="en-US"/>
          </a:p>
        </p:txBody>
      </p:sp>
    </p:spTree>
    <p:extLst>
      <p:ext uri="{BB962C8B-B14F-4D97-AF65-F5344CB8AC3E}">
        <p14:creationId xmlns:p14="http://schemas.microsoft.com/office/powerpoint/2010/main" val="15940472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111</a:t>
            </a:fld>
            <a:endParaRPr lang="en-US"/>
          </a:p>
        </p:txBody>
      </p:sp>
    </p:spTree>
    <p:extLst>
      <p:ext uri="{BB962C8B-B14F-4D97-AF65-F5344CB8AC3E}">
        <p14:creationId xmlns:p14="http://schemas.microsoft.com/office/powerpoint/2010/main" val="3419799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112</a:t>
            </a:fld>
            <a:endParaRPr lang="en-US"/>
          </a:p>
        </p:txBody>
      </p:sp>
    </p:spTree>
    <p:extLst>
      <p:ext uri="{BB962C8B-B14F-4D97-AF65-F5344CB8AC3E}">
        <p14:creationId xmlns:p14="http://schemas.microsoft.com/office/powerpoint/2010/main" val="10920204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113</a:t>
            </a:fld>
            <a:endParaRPr lang="en-US"/>
          </a:p>
        </p:txBody>
      </p:sp>
    </p:spTree>
    <p:extLst>
      <p:ext uri="{BB962C8B-B14F-4D97-AF65-F5344CB8AC3E}">
        <p14:creationId xmlns:p14="http://schemas.microsoft.com/office/powerpoint/2010/main" val="37366815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114</a:t>
            </a:fld>
            <a:endParaRPr lang="en-US"/>
          </a:p>
        </p:txBody>
      </p:sp>
    </p:spTree>
    <p:extLst>
      <p:ext uri="{BB962C8B-B14F-4D97-AF65-F5344CB8AC3E}">
        <p14:creationId xmlns:p14="http://schemas.microsoft.com/office/powerpoint/2010/main" val="42319894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115</a:t>
            </a:fld>
            <a:endParaRPr lang="en-US"/>
          </a:p>
        </p:txBody>
      </p:sp>
    </p:spTree>
    <p:extLst>
      <p:ext uri="{BB962C8B-B14F-4D97-AF65-F5344CB8AC3E}">
        <p14:creationId xmlns:p14="http://schemas.microsoft.com/office/powerpoint/2010/main" val="2495798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116</a:t>
            </a:fld>
            <a:endParaRPr lang="en-US"/>
          </a:p>
        </p:txBody>
      </p:sp>
    </p:spTree>
    <p:extLst>
      <p:ext uri="{BB962C8B-B14F-4D97-AF65-F5344CB8AC3E}">
        <p14:creationId xmlns:p14="http://schemas.microsoft.com/office/powerpoint/2010/main" val="1703301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81</a:t>
            </a:fld>
            <a:endParaRPr lang="en-US"/>
          </a:p>
        </p:txBody>
      </p:sp>
    </p:spTree>
    <p:extLst>
      <p:ext uri="{BB962C8B-B14F-4D97-AF65-F5344CB8AC3E}">
        <p14:creationId xmlns:p14="http://schemas.microsoft.com/office/powerpoint/2010/main" val="1151378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117</a:t>
            </a:fld>
            <a:endParaRPr lang="en-US"/>
          </a:p>
        </p:txBody>
      </p:sp>
    </p:spTree>
    <p:extLst>
      <p:ext uri="{BB962C8B-B14F-4D97-AF65-F5344CB8AC3E}">
        <p14:creationId xmlns:p14="http://schemas.microsoft.com/office/powerpoint/2010/main" val="2738043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118</a:t>
            </a:fld>
            <a:endParaRPr lang="en-US"/>
          </a:p>
        </p:txBody>
      </p:sp>
    </p:spTree>
    <p:extLst>
      <p:ext uri="{BB962C8B-B14F-4D97-AF65-F5344CB8AC3E}">
        <p14:creationId xmlns:p14="http://schemas.microsoft.com/office/powerpoint/2010/main" val="13065441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119</a:t>
            </a:fld>
            <a:endParaRPr lang="en-US"/>
          </a:p>
        </p:txBody>
      </p:sp>
    </p:spTree>
    <p:extLst>
      <p:ext uri="{BB962C8B-B14F-4D97-AF65-F5344CB8AC3E}">
        <p14:creationId xmlns:p14="http://schemas.microsoft.com/office/powerpoint/2010/main" val="8252768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120</a:t>
            </a:fld>
            <a:endParaRPr lang="en-US"/>
          </a:p>
        </p:txBody>
      </p:sp>
    </p:spTree>
    <p:extLst>
      <p:ext uri="{BB962C8B-B14F-4D97-AF65-F5344CB8AC3E}">
        <p14:creationId xmlns:p14="http://schemas.microsoft.com/office/powerpoint/2010/main" val="1751484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121</a:t>
            </a:fld>
            <a:endParaRPr lang="en-US"/>
          </a:p>
        </p:txBody>
      </p:sp>
    </p:spTree>
    <p:extLst>
      <p:ext uri="{BB962C8B-B14F-4D97-AF65-F5344CB8AC3E}">
        <p14:creationId xmlns:p14="http://schemas.microsoft.com/office/powerpoint/2010/main" val="1979078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122</a:t>
            </a:fld>
            <a:endParaRPr lang="en-US"/>
          </a:p>
        </p:txBody>
      </p:sp>
    </p:spTree>
    <p:extLst>
      <p:ext uri="{BB962C8B-B14F-4D97-AF65-F5344CB8AC3E}">
        <p14:creationId xmlns:p14="http://schemas.microsoft.com/office/powerpoint/2010/main" val="15368116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123</a:t>
            </a:fld>
            <a:endParaRPr lang="en-US"/>
          </a:p>
        </p:txBody>
      </p:sp>
    </p:spTree>
    <p:extLst>
      <p:ext uri="{BB962C8B-B14F-4D97-AF65-F5344CB8AC3E}">
        <p14:creationId xmlns:p14="http://schemas.microsoft.com/office/powerpoint/2010/main" val="40512658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124</a:t>
            </a:fld>
            <a:endParaRPr lang="en-US"/>
          </a:p>
        </p:txBody>
      </p:sp>
    </p:spTree>
    <p:extLst>
      <p:ext uri="{BB962C8B-B14F-4D97-AF65-F5344CB8AC3E}">
        <p14:creationId xmlns:p14="http://schemas.microsoft.com/office/powerpoint/2010/main" val="19079292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125</a:t>
            </a:fld>
            <a:endParaRPr lang="en-US"/>
          </a:p>
        </p:txBody>
      </p:sp>
    </p:spTree>
    <p:extLst>
      <p:ext uri="{BB962C8B-B14F-4D97-AF65-F5344CB8AC3E}">
        <p14:creationId xmlns:p14="http://schemas.microsoft.com/office/powerpoint/2010/main" val="42905043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126</a:t>
            </a:fld>
            <a:endParaRPr lang="en-US"/>
          </a:p>
        </p:txBody>
      </p:sp>
    </p:spTree>
    <p:extLst>
      <p:ext uri="{BB962C8B-B14F-4D97-AF65-F5344CB8AC3E}">
        <p14:creationId xmlns:p14="http://schemas.microsoft.com/office/powerpoint/2010/main" val="2042036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82</a:t>
            </a:fld>
            <a:endParaRPr lang="en-US"/>
          </a:p>
        </p:txBody>
      </p:sp>
    </p:spTree>
    <p:extLst>
      <p:ext uri="{BB962C8B-B14F-4D97-AF65-F5344CB8AC3E}">
        <p14:creationId xmlns:p14="http://schemas.microsoft.com/office/powerpoint/2010/main" val="7718264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127</a:t>
            </a:fld>
            <a:endParaRPr lang="en-US"/>
          </a:p>
        </p:txBody>
      </p:sp>
    </p:spTree>
    <p:extLst>
      <p:ext uri="{BB962C8B-B14F-4D97-AF65-F5344CB8AC3E}">
        <p14:creationId xmlns:p14="http://schemas.microsoft.com/office/powerpoint/2010/main" val="28825592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128</a:t>
            </a:fld>
            <a:endParaRPr lang="en-US"/>
          </a:p>
        </p:txBody>
      </p:sp>
    </p:spTree>
    <p:extLst>
      <p:ext uri="{BB962C8B-B14F-4D97-AF65-F5344CB8AC3E}">
        <p14:creationId xmlns:p14="http://schemas.microsoft.com/office/powerpoint/2010/main" val="10929472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129</a:t>
            </a:fld>
            <a:endParaRPr lang="en-US"/>
          </a:p>
        </p:txBody>
      </p:sp>
    </p:spTree>
    <p:extLst>
      <p:ext uri="{BB962C8B-B14F-4D97-AF65-F5344CB8AC3E}">
        <p14:creationId xmlns:p14="http://schemas.microsoft.com/office/powerpoint/2010/main" val="33141281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130</a:t>
            </a:fld>
            <a:endParaRPr lang="en-US"/>
          </a:p>
        </p:txBody>
      </p:sp>
    </p:spTree>
    <p:extLst>
      <p:ext uri="{BB962C8B-B14F-4D97-AF65-F5344CB8AC3E}">
        <p14:creationId xmlns:p14="http://schemas.microsoft.com/office/powerpoint/2010/main" val="1477361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131</a:t>
            </a:fld>
            <a:endParaRPr lang="en-US"/>
          </a:p>
        </p:txBody>
      </p:sp>
    </p:spTree>
    <p:extLst>
      <p:ext uri="{BB962C8B-B14F-4D97-AF65-F5344CB8AC3E}">
        <p14:creationId xmlns:p14="http://schemas.microsoft.com/office/powerpoint/2010/main" val="39383987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132</a:t>
            </a:fld>
            <a:endParaRPr lang="en-US"/>
          </a:p>
        </p:txBody>
      </p:sp>
    </p:spTree>
    <p:extLst>
      <p:ext uri="{BB962C8B-B14F-4D97-AF65-F5344CB8AC3E}">
        <p14:creationId xmlns:p14="http://schemas.microsoft.com/office/powerpoint/2010/main" val="12920449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133</a:t>
            </a:fld>
            <a:endParaRPr lang="en-US"/>
          </a:p>
        </p:txBody>
      </p:sp>
    </p:spTree>
    <p:extLst>
      <p:ext uri="{BB962C8B-B14F-4D97-AF65-F5344CB8AC3E}">
        <p14:creationId xmlns:p14="http://schemas.microsoft.com/office/powerpoint/2010/main" val="11279329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134</a:t>
            </a:fld>
            <a:endParaRPr lang="en-US"/>
          </a:p>
        </p:txBody>
      </p:sp>
    </p:spTree>
    <p:extLst>
      <p:ext uri="{BB962C8B-B14F-4D97-AF65-F5344CB8AC3E}">
        <p14:creationId xmlns:p14="http://schemas.microsoft.com/office/powerpoint/2010/main" val="30469712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135</a:t>
            </a:fld>
            <a:endParaRPr lang="en-US"/>
          </a:p>
        </p:txBody>
      </p:sp>
    </p:spTree>
    <p:extLst>
      <p:ext uri="{BB962C8B-B14F-4D97-AF65-F5344CB8AC3E}">
        <p14:creationId xmlns:p14="http://schemas.microsoft.com/office/powerpoint/2010/main" val="10060233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136</a:t>
            </a:fld>
            <a:endParaRPr lang="en-US"/>
          </a:p>
        </p:txBody>
      </p:sp>
    </p:spTree>
    <p:extLst>
      <p:ext uri="{BB962C8B-B14F-4D97-AF65-F5344CB8AC3E}">
        <p14:creationId xmlns:p14="http://schemas.microsoft.com/office/powerpoint/2010/main" val="1779497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83</a:t>
            </a:fld>
            <a:endParaRPr lang="en-US"/>
          </a:p>
        </p:txBody>
      </p:sp>
    </p:spTree>
    <p:extLst>
      <p:ext uri="{BB962C8B-B14F-4D97-AF65-F5344CB8AC3E}">
        <p14:creationId xmlns:p14="http://schemas.microsoft.com/office/powerpoint/2010/main" val="6677632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137</a:t>
            </a:fld>
            <a:endParaRPr lang="en-US"/>
          </a:p>
        </p:txBody>
      </p:sp>
    </p:spTree>
    <p:extLst>
      <p:ext uri="{BB962C8B-B14F-4D97-AF65-F5344CB8AC3E}">
        <p14:creationId xmlns:p14="http://schemas.microsoft.com/office/powerpoint/2010/main" val="3263319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138</a:t>
            </a:fld>
            <a:endParaRPr lang="en-US"/>
          </a:p>
        </p:txBody>
      </p:sp>
    </p:spTree>
    <p:extLst>
      <p:ext uri="{BB962C8B-B14F-4D97-AF65-F5344CB8AC3E}">
        <p14:creationId xmlns:p14="http://schemas.microsoft.com/office/powerpoint/2010/main" val="14062760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139</a:t>
            </a:fld>
            <a:endParaRPr lang="en-US"/>
          </a:p>
        </p:txBody>
      </p:sp>
    </p:spTree>
    <p:extLst>
      <p:ext uri="{BB962C8B-B14F-4D97-AF65-F5344CB8AC3E}">
        <p14:creationId xmlns:p14="http://schemas.microsoft.com/office/powerpoint/2010/main" val="29446912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140</a:t>
            </a:fld>
            <a:endParaRPr lang="en-US"/>
          </a:p>
        </p:txBody>
      </p:sp>
    </p:spTree>
    <p:extLst>
      <p:ext uri="{BB962C8B-B14F-4D97-AF65-F5344CB8AC3E}">
        <p14:creationId xmlns:p14="http://schemas.microsoft.com/office/powerpoint/2010/main" val="24823799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141</a:t>
            </a:fld>
            <a:endParaRPr lang="en-US"/>
          </a:p>
        </p:txBody>
      </p:sp>
    </p:spTree>
    <p:extLst>
      <p:ext uri="{BB962C8B-B14F-4D97-AF65-F5344CB8AC3E}">
        <p14:creationId xmlns:p14="http://schemas.microsoft.com/office/powerpoint/2010/main" val="10923813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142</a:t>
            </a:fld>
            <a:endParaRPr lang="en-US"/>
          </a:p>
        </p:txBody>
      </p:sp>
    </p:spTree>
    <p:extLst>
      <p:ext uri="{BB962C8B-B14F-4D97-AF65-F5344CB8AC3E}">
        <p14:creationId xmlns:p14="http://schemas.microsoft.com/office/powerpoint/2010/main" val="7569997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143</a:t>
            </a:fld>
            <a:endParaRPr lang="en-US"/>
          </a:p>
        </p:txBody>
      </p:sp>
    </p:spTree>
    <p:extLst>
      <p:ext uri="{BB962C8B-B14F-4D97-AF65-F5344CB8AC3E}">
        <p14:creationId xmlns:p14="http://schemas.microsoft.com/office/powerpoint/2010/main" val="21641118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144</a:t>
            </a:fld>
            <a:endParaRPr lang="en-US"/>
          </a:p>
        </p:txBody>
      </p:sp>
    </p:spTree>
    <p:extLst>
      <p:ext uri="{BB962C8B-B14F-4D97-AF65-F5344CB8AC3E}">
        <p14:creationId xmlns:p14="http://schemas.microsoft.com/office/powerpoint/2010/main" val="15633985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145</a:t>
            </a:fld>
            <a:endParaRPr lang="en-US"/>
          </a:p>
        </p:txBody>
      </p:sp>
    </p:spTree>
    <p:extLst>
      <p:ext uri="{BB962C8B-B14F-4D97-AF65-F5344CB8AC3E}">
        <p14:creationId xmlns:p14="http://schemas.microsoft.com/office/powerpoint/2010/main" val="33756875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146</a:t>
            </a:fld>
            <a:endParaRPr lang="en-US"/>
          </a:p>
        </p:txBody>
      </p:sp>
    </p:spTree>
    <p:extLst>
      <p:ext uri="{BB962C8B-B14F-4D97-AF65-F5344CB8AC3E}">
        <p14:creationId xmlns:p14="http://schemas.microsoft.com/office/powerpoint/2010/main" val="1390589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84</a:t>
            </a:fld>
            <a:endParaRPr lang="en-US"/>
          </a:p>
        </p:txBody>
      </p:sp>
    </p:spTree>
    <p:extLst>
      <p:ext uri="{BB962C8B-B14F-4D97-AF65-F5344CB8AC3E}">
        <p14:creationId xmlns:p14="http://schemas.microsoft.com/office/powerpoint/2010/main" val="34535047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147</a:t>
            </a:fld>
            <a:endParaRPr lang="en-US"/>
          </a:p>
        </p:txBody>
      </p:sp>
    </p:spTree>
    <p:extLst>
      <p:ext uri="{BB962C8B-B14F-4D97-AF65-F5344CB8AC3E}">
        <p14:creationId xmlns:p14="http://schemas.microsoft.com/office/powerpoint/2010/main" val="14564044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148</a:t>
            </a:fld>
            <a:endParaRPr lang="en-US"/>
          </a:p>
        </p:txBody>
      </p:sp>
    </p:spTree>
    <p:extLst>
      <p:ext uri="{BB962C8B-B14F-4D97-AF65-F5344CB8AC3E}">
        <p14:creationId xmlns:p14="http://schemas.microsoft.com/office/powerpoint/2010/main" val="39726876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149</a:t>
            </a:fld>
            <a:endParaRPr lang="en-US"/>
          </a:p>
        </p:txBody>
      </p:sp>
    </p:spTree>
    <p:extLst>
      <p:ext uri="{BB962C8B-B14F-4D97-AF65-F5344CB8AC3E}">
        <p14:creationId xmlns:p14="http://schemas.microsoft.com/office/powerpoint/2010/main" val="31426212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150</a:t>
            </a:fld>
            <a:endParaRPr lang="en-US"/>
          </a:p>
        </p:txBody>
      </p:sp>
    </p:spTree>
    <p:extLst>
      <p:ext uri="{BB962C8B-B14F-4D97-AF65-F5344CB8AC3E}">
        <p14:creationId xmlns:p14="http://schemas.microsoft.com/office/powerpoint/2010/main" val="13959876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151</a:t>
            </a:fld>
            <a:endParaRPr lang="en-US"/>
          </a:p>
        </p:txBody>
      </p:sp>
    </p:spTree>
    <p:extLst>
      <p:ext uri="{BB962C8B-B14F-4D97-AF65-F5344CB8AC3E}">
        <p14:creationId xmlns:p14="http://schemas.microsoft.com/office/powerpoint/2010/main" val="1688079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152</a:t>
            </a:fld>
            <a:endParaRPr lang="en-US"/>
          </a:p>
        </p:txBody>
      </p:sp>
    </p:spTree>
    <p:extLst>
      <p:ext uri="{BB962C8B-B14F-4D97-AF65-F5344CB8AC3E}">
        <p14:creationId xmlns:p14="http://schemas.microsoft.com/office/powerpoint/2010/main" val="41355047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153</a:t>
            </a:fld>
            <a:endParaRPr lang="en-US"/>
          </a:p>
        </p:txBody>
      </p:sp>
    </p:spTree>
    <p:extLst>
      <p:ext uri="{BB962C8B-B14F-4D97-AF65-F5344CB8AC3E}">
        <p14:creationId xmlns:p14="http://schemas.microsoft.com/office/powerpoint/2010/main" val="30286478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154</a:t>
            </a:fld>
            <a:endParaRPr lang="en-US"/>
          </a:p>
        </p:txBody>
      </p:sp>
    </p:spTree>
    <p:extLst>
      <p:ext uri="{BB962C8B-B14F-4D97-AF65-F5344CB8AC3E}">
        <p14:creationId xmlns:p14="http://schemas.microsoft.com/office/powerpoint/2010/main" val="22877335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155</a:t>
            </a:fld>
            <a:endParaRPr lang="en-US"/>
          </a:p>
        </p:txBody>
      </p:sp>
    </p:spTree>
    <p:extLst>
      <p:ext uri="{BB962C8B-B14F-4D97-AF65-F5344CB8AC3E}">
        <p14:creationId xmlns:p14="http://schemas.microsoft.com/office/powerpoint/2010/main" val="4337848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156</a:t>
            </a:fld>
            <a:endParaRPr lang="en-US"/>
          </a:p>
        </p:txBody>
      </p:sp>
    </p:spTree>
    <p:extLst>
      <p:ext uri="{BB962C8B-B14F-4D97-AF65-F5344CB8AC3E}">
        <p14:creationId xmlns:p14="http://schemas.microsoft.com/office/powerpoint/2010/main" val="1423376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85</a:t>
            </a:fld>
            <a:endParaRPr lang="en-US"/>
          </a:p>
        </p:txBody>
      </p:sp>
    </p:spTree>
    <p:extLst>
      <p:ext uri="{BB962C8B-B14F-4D97-AF65-F5344CB8AC3E}">
        <p14:creationId xmlns:p14="http://schemas.microsoft.com/office/powerpoint/2010/main" val="35141624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157</a:t>
            </a:fld>
            <a:endParaRPr lang="en-US"/>
          </a:p>
        </p:txBody>
      </p:sp>
    </p:spTree>
    <p:extLst>
      <p:ext uri="{BB962C8B-B14F-4D97-AF65-F5344CB8AC3E}">
        <p14:creationId xmlns:p14="http://schemas.microsoft.com/office/powerpoint/2010/main" val="36910268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158</a:t>
            </a:fld>
            <a:endParaRPr lang="en-US"/>
          </a:p>
        </p:txBody>
      </p:sp>
    </p:spTree>
    <p:extLst>
      <p:ext uri="{BB962C8B-B14F-4D97-AF65-F5344CB8AC3E}">
        <p14:creationId xmlns:p14="http://schemas.microsoft.com/office/powerpoint/2010/main" val="40205923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159</a:t>
            </a:fld>
            <a:endParaRPr lang="en-US"/>
          </a:p>
        </p:txBody>
      </p:sp>
    </p:spTree>
    <p:extLst>
      <p:ext uri="{BB962C8B-B14F-4D97-AF65-F5344CB8AC3E}">
        <p14:creationId xmlns:p14="http://schemas.microsoft.com/office/powerpoint/2010/main" val="20701930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160</a:t>
            </a:fld>
            <a:endParaRPr lang="en-US"/>
          </a:p>
        </p:txBody>
      </p:sp>
    </p:spTree>
    <p:extLst>
      <p:ext uri="{BB962C8B-B14F-4D97-AF65-F5344CB8AC3E}">
        <p14:creationId xmlns:p14="http://schemas.microsoft.com/office/powerpoint/2010/main" val="33450990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161</a:t>
            </a:fld>
            <a:endParaRPr lang="en-US"/>
          </a:p>
        </p:txBody>
      </p:sp>
    </p:spTree>
    <p:extLst>
      <p:ext uri="{BB962C8B-B14F-4D97-AF65-F5344CB8AC3E}">
        <p14:creationId xmlns:p14="http://schemas.microsoft.com/office/powerpoint/2010/main" val="20173246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162</a:t>
            </a:fld>
            <a:endParaRPr lang="en-US"/>
          </a:p>
        </p:txBody>
      </p:sp>
    </p:spTree>
    <p:extLst>
      <p:ext uri="{BB962C8B-B14F-4D97-AF65-F5344CB8AC3E}">
        <p14:creationId xmlns:p14="http://schemas.microsoft.com/office/powerpoint/2010/main" val="4452371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163</a:t>
            </a:fld>
            <a:endParaRPr lang="en-US"/>
          </a:p>
        </p:txBody>
      </p:sp>
    </p:spTree>
    <p:extLst>
      <p:ext uri="{BB962C8B-B14F-4D97-AF65-F5344CB8AC3E}">
        <p14:creationId xmlns:p14="http://schemas.microsoft.com/office/powerpoint/2010/main" val="12444861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164</a:t>
            </a:fld>
            <a:endParaRPr lang="en-US"/>
          </a:p>
        </p:txBody>
      </p:sp>
    </p:spTree>
    <p:extLst>
      <p:ext uri="{BB962C8B-B14F-4D97-AF65-F5344CB8AC3E}">
        <p14:creationId xmlns:p14="http://schemas.microsoft.com/office/powerpoint/2010/main" val="30954731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165</a:t>
            </a:fld>
            <a:endParaRPr lang="en-US"/>
          </a:p>
        </p:txBody>
      </p:sp>
    </p:spTree>
    <p:extLst>
      <p:ext uri="{BB962C8B-B14F-4D97-AF65-F5344CB8AC3E}">
        <p14:creationId xmlns:p14="http://schemas.microsoft.com/office/powerpoint/2010/main" val="330118115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166</a:t>
            </a:fld>
            <a:endParaRPr lang="en-US"/>
          </a:p>
        </p:txBody>
      </p:sp>
    </p:spTree>
    <p:extLst>
      <p:ext uri="{BB962C8B-B14F-4D97-AF65-F5344CB8AC3E}">
        <p14:creationId xmlns:p14="http://schemas.microsoft.com/office/powerpoint/2010/main" val="3909867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86</a:t>
            </a:fld>
            <a:endParaRPr lang="en-US"/>
          </a:p>
        </p:txBody>
      </p:sp>
    </p:spTree>
    <p:extLst>
      <p:ext uri="{BB962C8B-B14F-4D97-AF65-F5344CB8AC3E}">
        <p14:creationId xmlns:p14="http://schemas.microsoft.com/office/powerpoint/2010/main" val="304521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167</a:t>
            </a:fld>
            <a:endParaRPr lang="en-US"/>
          </a:p>
        </p:txBody>
      </p:sp>
    </p:spTree>
    <p:extLst>
      <p:ext uri="{BB962C8B-B14F-4D97-AF65-F5344CB8AC3E}">
        <p14:creationId xmlns:p14="http://schemas.microsoft.com/office/powerpoint/2010/main" val="8619160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168</a:t>
            </a:fld>
            <a:endParaRPr lang="en-US"/>
          </a:p>
        </p:txBody>
      </p:sp>
    </p:spTree>
    <p:extLst>
      <p:ext uri="{BB962C8B-B14F-4D97-AF65-F5344CB8AC3E}">
        <p14:creationId xmlns:p14="http://schemas.microsoft.com/office/powerpoint/2010/main" val="5510932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169</a:t>
            </a:fld>
            <a:endParaRPr lang="en-US"/>
          </a:p>
        </p:txBody>
      </p:sp>
    </p:spTree>
    <p:extLst>
      <p:ext uri="{BB962C8B-B14F-4D97-AF65-F5344CB8AC3E}">
        <p14:creationId xmlns:p14="http://schemas.microsoft.com/office/powerpoint/2010/main" val="266597434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170</a:t>
            </a:fld>
            <a:endParaRPr lang="en-US"/>
          </a:p>
        </p:txBody>
      </p:sp>
    </p:spTree>
    <p:extLst>
      <p:ext uri="{BB962C8B-B14F-4D97-AF65-F5344CB8AC3E}">
        <p14:creationId xmlns:p14="http://schemas.microsoft.com/office/powerpoint/2010/main" val="14534206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171</a:t>
            </a:fld>
            <a:endParaRPr lang="en-US"/>
          </a:p>
        </p:txBody>
      </p:sp>
    </p:spTree>
    <p:extLst>
      <p:ext uri="{BB962C8B-B14F-4D97-AF65-F5344CB8AC3E}">
        <p14:creationId xmlns:p14="http://schemas.microsoft.com/office/powerpoint/2010/main" val="2762075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172</a:t>
            </a:fld>
            <a:endParaRPr lang="en-US"/>
          </a:p>
        </p:txBody>
      </p:sp>
    </p:spTree>
    <p:extLst>
      <p:ext uri="{BB962C8B-B14F-4D97-AF65-F5344CB8AC3E}">
        <p14:creationId xmlns:p14="http://schemas.microsoft.com/office/powerpoint/2010/main" val="24541691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173</a:t>
            </a:fld>
            <a:endParaRPr lang="en-US"/>
          </a:p>
        </p:txBody>
      </p:sp>
    </p:spTree>
    <p:extLst>
      <p:ext uri="{BB962C8B-B14F-4D97-AF65-F5344CB8AC3E}">
        <p14:creationId xmlns:p14="http://schemas.microsoft.com/office/powerpoint/2010/main" val="25952110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174</a:t>
            </a:fld>
            <a:endParaRPr lang="en-US"/>
          </a:p>
        </p:txBody>
      </p:sp>
    </p:spTree>
    <p:extLst>
      <p:ext uri="{BB962C8B-B14F-4D97-AF65-F5344CB8AC3E}">
        <p14:creationId xmlns:p14="http://schemas.microsoft.com/office/powerpoint/2010/main" val="17356274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175</a:t>
            </a:fld>
            <a:endParaRPr lang="en-US"/>
          </a:p>
        </p:txBody>
      </p:sp>
    </p:spTree>
    <p:extLst>
      <p:ext uri="{BB962C8B-B14F-4D97-AF65-F5344CB8AC3E}">
        <p14:creationId xmlns:p14="http://schemas.microsoft.com/office/powerpoint/2010/main" val="323627185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176</a:t>
            </a:fld>
            <a:endParaRPr lang="en-US"/>
          </a:p>
        </p:txBody>
      </p:sp>
    </p:spTree>
    <p:extLst>
      <p:ext uri="{BB962C8B-B14F-4D97-AF65-F5344CB8AC3E}">
        <p14:creationId xmlns:p14="http://schemas.microsoft.com/office/powerpoint/2010/main" val="1114663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9/18/2025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6978"/>
          </a:xfrm>
          <a:prstGeom prst="rect">
            <a:avLst/>
          </a:prstGeom>
        </p:spPr>
      </p:pic>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9/18/2025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9/18/2025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30296" y="2278557"/>
            <a:ext cx="6557644" cy="596900"/>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9/18/2025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0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0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188.121.102.240:9115/probe?module=asghar_ssl&amp;target=portal.cando.ac&amp;debug=true"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188.121.102.240:9115/probe?module=http_2xx&amp;target=portalcando.ir&amp;debug=true" TargetMode="External"/><Relationship Id="rId5" Type="http://schemas.openxmlformats.org/officeDocument/2006/relationships/hyperlink" Target="http://188.121.102.240:9115/probe?module=http_2xx&amp;target=digikala.com&amp;debug=true" TargetMode="External"/><Relationship Id="rId4" Type="http://schemas.openxmlformats.org/officeDocument/2006/relationships/hyperlink" Target="http://188.121.102.240:9115/probe?target=188.121.102.240:9082&amp;module=tcp_connect"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1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15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hyperlink" Target="https://kubernetes.io/docs/setup/production-environment/container-runtimes/#containerd" TargetMode="External"/><Relationship Id="rId4" Type="http://schemas.openxmlformats.org/officeDocument/2006/relationships/hyperlink" Target="https://kubernetes.io/docs/setup/production-environment/tools/kubeadm/install-kubeadm/"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hyperlink" Target="https://projectcalico.docs.tigera.io/manifests/calico.ya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hyperlink" Target="https://kubernetes.io/docs/tasks/tools/install-kubectl-linux/#enable-shell-autocompletion" TargetMode="External"/></Relationships>
</file>

<file path=ppt/slides/_rels/slide17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17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docker.com/engine/install/"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Linux_kernel"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hyperlink" Target="https://en.wikipedia.org/wiki/Process_(computing)" TargetMode="External"/><Relationship Id="rId4" Type="http://schemas.openxmlformats.org/officeDocument/2006/relationships/hyperlink" Target="https://en.wikipedia.org/wiki/Resource_(computer_science)"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3.png"/><Relationship Id="rId4" Type="http://schemas.openxmlformats.org/officeDocument/2006/relationships/customXml" Target="../ink/ink1.xml"/></Relationships>
</file>

<file path=ppt/slides/_rels/slide8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9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11750" y="882650"/>
            <a:ext cx="6689090" cy="513859"/>
          </a:xfrm>
          <a:prstGeom prst="rect">
            <a:avLst/>
          </a:prstGeom>
        </p:spPr>
        <p:txBody>
          <a:bodyPr vert="horz" wrap="square" lIns="0" tIns="12700" rIns="0" bIns="0" rtlCol="0">
            <a:spAutoFit/>
          </a:bodyPr>
          <a:lstStyle/>
          <a:p>
            <a:pPr marL="12065" marR="5080" indent="-635" algn="ctr">
              <a:lnSpc>
                <a:spcPct val="100600"/>
              </a:lnSpc>
              <a:spcBef>
                <a:spcPts val="100"/>
              </a:spcBef>
            </a:pPr>
            <a:r>
              <a:rPr lang="en-US" sz="3500" spc="-110" dirty="0">
                <a:solidFill>
                  <a:srgbClr val="FFFFFF"/>
                </a:solidFill>
              </a:rPr>
              <a:t>DevOps for Beginners </a:t>
            </a:r>
            <a:endParaRPr sz="3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4272965"/>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Versions of HTTP</a:t>
            </a:r>
          </a:p>
          <a:p>
            <a:endParaRPr lang="en-US" sz="2800" b="0" i="0" dirty="0">
              <a:solidFill>
                <a:srgbClr val="404040"/>
              </a:solidFill>
              <a:effectLst/>
              <a:highlight>
                <a:srgbClr val="C0C0C0"/>
              </a:highlight>
              <a:latin typeface="Inter"/>
            </a:endParaRPr>
          </a:p>
          <a:p>
            <a:pPr algn="l">
              <a:buFont typeface="+mj-lt"/>
              <a:buAutoNum type="arabicPeriod"/>
            </a:pPr>
            <a:r>
              <a:rPr lang="en-US" sz="2800" b="1" i="0" dirty="0">
                <a:solidFill>
                  <a:srgbClr val="404040"/>
                </a:solidFill>
                <a:effectLst/>
                <a:highlight>
                  <a:srgbClr val="C0C0C0"/>
                </a:highlight>
                <a:latin typeface="Inter"/>
              </a:rPr>
              <a:t>HTTP/1.0</a:t>
            </a:r>
            <a:r>
              <a:rPr lang="en-US" sz="2800" b="0" i="0" dirty="0">
                <a:solidFill>
                  <a:srgbClr val="404040"/>
                </a:solidFill>
                <a:effectLst/>
                <a:highlight>
                  <a:srgbClr val="C0C0C0"/>
                </a:highlight>
                <a:latin typeface="Inter"/>
              </a:rPr>
              <a:t>: Basic version with limited features.</a:t>
            </a:r>
          </a:p>
          <a:p>
            <a:pPr algn="l">
              <a:buFont typeface="+mj-lt"/>
              <a:buAutoNum type="arabicPeriod"/>
            </a:pPr>
            <a:r>
              <a:rPr lang="en-US" sz="2800" b="1" i="0" dirty="0">
                <a:solidFill>
                  <a:srgbClr val="404040"/>
                </a:solidFill>
                <a:effectLst/>
                <a:highlight>
                  <a:srgbClr val="C0C0C0"/>
                </a:highlight>
                <a:latin typeface="Inter"/>
              </a:rPr>
              <a:t>HTTP/1.1</a:t>
            </a:r>
            <a:r>
              <a:rPr lang="en-US" sz="2800" b="0" i="0" dirty="0">
                <a:solidFill>
                  <a:srgbClr val="404040"/>
                </a:solidFill>
                <a:effectLst/>
                <a:highlight>
                  <a:srgbClr val="C0C0C0"/>
                </a:highlight>
                <a:latin typeface="Inter"/>
              </a:rPr>
              <a:t>: Improved performance with persistent connections and chunked transfer encoding.</a:t>
            </a:r>
          </a:p>
          <a:p>
            <a:pPr algn="l">
              <a:buFont typeface="+mj-lt"/>
              <a:buAutoNum type="arabicPeriod"/>
            </a:pPr>
            <a:r>
              <a:rPr lang="en-US" sz="2800" b="1" i="0" dirty="0">
                <a:solidFill>
                  <a:srgbClr val="404040"/>
                </a:solidFill>
                <a:effectLst/>
                <a:highlight>
                  <a:srgbClr val="C0C0C0"/>
                </a:highlight>
                <a:latin typeface="Inter"/>
              </a:rPr>
              <a:t>HTTP/2</a:t>
            </a:r>
            <a:r>
              <a:rPr lang="en-US" sz="2800" b="0" i="0" dirty="0">
                <a:solidFill>
                  <a:srgbClr val="404040"/>
                </a:solidFill>
                <a:effectLst/>
                <a:highlight>
                  <a:srgbClr val="C0C0C0"/>
                </a:highlight>
                <a:latin typeface="Inter"/>
              </a:rPr>
              <a:t>: Introduced multiplexing, header compression, and server push for faster performance.</a:t>
            </a:r>
          </a:p>
          <a:p>
            <a:pPr algn="l">
              <a:buFont typeface="+mj-lt"/>
              <a:buAutoNum type="arabicPeriod"/>
            </a:pPr>
            <a:r>
              <a:rPr lang="en-US" sz="2800" b="1" i="0" dirty="0">
                <a:solidFill>
                  <a:srgbClr val="404040"/>
                </a:solidFill>
                <a:effectLst/>
                <a:highlight>
                  <a:srgbClr val="C0C0C0"/>
                </a:highlight>
                <a:latin typeface="Inter"/>
              </a:rPr>
              <a:t>HTTP/3</a:t>
            </a:r>
            <a:r>
              <a:rPr lang="en-US" sz="2800" b="0" i="0" dirty="0">
                <a:solidFill>
                  <a:srgbClr val="404040"/>
                </a:solidFill>
                <a:effectLst/>
                <a:highlight>
                  <a:srgbClr val="C0C0C0"/>
                </a:highlight>
                <a:latin typeface="Inter"/>
              </a:rPr>
              <a:t>: Uses QUIC (a transport protocol over UDP) for reduced latency and improved reliability.</a:t>
            </a:r>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1776290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75000"/>
                  </a:schemeClr>
                </a:solidFill>
              </a:rPr>
              <a:t>Monitoring</a:t>
            </a:r>
            <a:endParaRPr lang="en-US"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7109639"/>
          </a:xfrm>
          <a:prstGeom prst="rect">
            <a:avLst/>
          </a:prstGeom>
          <a:noFill/>
        </p:spPr>
        <p:txBody>
          <a:bodyPr wrap="square">
            <a:spAutoFit/>
          </a:bodyPr>
          <a:lstStyle/>
          <a:p>
            <a:r>
              <a:rPr lang="en-US" sz="2400" dirty="0">
                <a:solidFill>
                  <a:schemeClr val="accent2">
                    <a:lumMod val="60000"/>
                    <a:lumOff val="40000"/>
                  </a:schemeClr>
                </a:solidFill>
              </a:rPr>
              <a:t>What is monitoring?</a:t>
            </a:r>
          </a:p>
          <a:p>
            <a:endParaRPr lang="en-US" sz="2400" dirty="0">
              <a:solidFill>
                <a:schemeClr val="accent2">
                  <a:lumMod val="60000"/>
                  <a:lumOff val="40000"/>
                </a:schemeClr>
              </a:solidFill>
            </a:endParaRPr>
          </a:p>
          <a:p>
            <a:r>
              <a:rPr lang="en-US" sz="2400" dirty="0">
                <a:solidFill>
                  <a:schemeClr val="accent2">
                    <a:lumMod val="60000"/>
                    <a:lumOff val="40000"/>
                  </a:schemeClr>
                </a:solidFill>
              </a:rPr>
              <a:t>Checking and watching something regularly to see if it is working correctly.</a:t>
            </a:r>
          </a:p>
          <a:p>
            <a:endParaRPr lang="en-US" sz="2400" dirty="0">
              <a:solidFill>
                <a:schemeClr val="accent2">
                  <a:lumMod val="60000"/>
                  <a:lumOff val="40000"/>
                </a:schemeClr>
              </a:solidFill>
            </a:endParaRPr>
          </a:p>
          <a:p>
            <a:r>
              <a:rPr lang="en-US" sz="2400" dirty="0"/>
              <a:t>.</a:t>
            </a:r>
            <a:endParaRPr lang="en-US" sz="2400" dirty="0">
              <a:solidFill>
                <a:schemeClr val="accent2">
                  <a:lumMod val="60000"/>
                  <a:lumOff val="40000"/>
                </a:schemeClr>
              </a:solidFill>
            </a:endParaRPr>
          </a:p>
          <a:p>
            <a:endParaRPr lang="en-US" sz="2400" dirty="0">
              <a:solidFill>
                <a:schemeClr val="accent2">
                  <a:lumMod val="60000"/>
                  <a:lumOff val="40000"/>
                </a:schemeClr>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graphicFrame>
        <p:nvGraphicFramePr>
          <p:cNvPr id="7" name="Table 6">
            <a:extLst>
              <a:ext uri="{FF2B5EF4-FFF2-40B4-BE49-F238E27FC236}">
                <a16:creationId xmlns:a16="http://schemas.microsoft.com/office/drawing/2014/main" id="{2350710B-C60E-64DD-B36C-27B5D4789D25}"/>
              </a:ext>
            </a:extLst>
          </p:cNvPr>
          <p:cNvGraphicFramePr>
            <a:graphicFrameLocks noGrp="1"/>
          </p:cNvGraphicFramePr>
          <p:nvPr>
            <p:extLst>
              <p:ext uri="{D42A27DB-BD31-4B8C-83A1-F6EECF244321}">
                <p14:modId xmlns:p14="http://schemas.microsoft.com/office/powerpoint/2010/main" val="1792034789"/>
              </p:ext>
            </p:extLst>
          </p:nvPr>
        </p:nvGraphicFramePr>
        <p:xfrm>
          <a:off x="1582737" y="3377840"/>
          <a:ext cx="13277736" cy="4058012"/>
        </p:xfrm>
        <a:graphic>
          <a:graphicData uri="http://schemas.openxmlformats.org/drawingml/2006/table">
            <a:tbl>
              <a:tblPr/>
              <a:tblGrid>
                <a:gridCol w="6638868">
                  <a:extLst>
                    <a:ext uri="{9D8B030D-6E8A-4147-A177-3AD203B41FA5}">
                      <a16:colId xmlns:a16="http://schemas.microsoft.com/office/drawing/2014/main" val="1978676951"/>
                    </a:ext>
                  </a:extLst>
                </a:gridCol>
                <a:gridCol w="6638868">
                  <a:extLst>
                    <a:ext uri="{9D8B030D-6E8A-4147-A177-3AD203B41FA5}">
                      <a16:colId xmlns:a16="http://schemas.microsoft.com/office/drawing/2014/main" val="1503696630"/>
                    </a:ext>
                  </a:extLst>
                </a:gridCol>
              </a:tblGrid>
              <a:tr h="579716">
                <a:tc>
                  <a:txBody>
                    <a:bodyPr/>
                    <a:lstStyle/>
                    <a:p>
                      <a:r>
                        <a:rPr lang="en-US" dirty="0"/>
                        <a:t>Type</a:t>
                      </a:r>
                    </a:p>
                  </a:txBody>
                  <a:tcPr anchor="ctr">
                    <a:lnL>
                      <a:noFill/>
                    </a:lnL>
                    <a:lnR>
                      <a:noFill/>
                    </a:lnR>
                    <a:lnT>
                      <a:noFill/>
                    </a:lnT>
                    <a:lnB>
                      <a:noFill/>
                    </a:lnB>
                    <a:solidFill>
                      <a:schemeClr val="accent2">
                        <a:lumMod val="40000"/>
                        <a:lumOff val="60000"/>
                      </a:schemeClr>
                    </a:solidFill>
                  </a:tcPr>
                </a:tc>
                <a:tc>
                  <a:txBody>
                    <a:bodyPr/>
                    <a:lstStyle/>
                    <a:p>
                      <a:r>
                        <a:rPr lang="en-US"/>
                        <a:t>Purpose</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2738531502"/>
                  </a:ext>
                </a:extLst>
              </a:tr>
              <a:tr h="579716">
                <a:tc>
                  <a:txBody>
                    <a:bodyPr/>
                    <a:lstStyle/>
                    <a:p>
                      <a:r>
                        <a:rPr lang="en-US" b="1" dirty="0"/>
                        <a:t>Infrastructure</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Monitors servers, containers, cloud</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889643773"/>
                  </a:ext>
                </a:extLst>
              </a:tr>
              <a:tr h="579716">
                <a:tc>
                  <a:txBody>
                    <a:bodyPr/>
                    <a:lstStyle/>
                    <a:p>
                      <a:r>
                        <a:rPr lang="en-US" b="1" dirty="0"/>
                        <a:t>Application</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Monitors code performance, response time</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555830812"/>
                  </a:ext>
                </a:extLst>
              </a:tr>
              <a:tr h="579716">
                <a:tc>
                  <a:txBody>
                    <a:bodyPr/>
                    <a:lstStyle/>
                    <a:p>
                      <a:r>
                        <a:rPr lang="en-US" b="1" dirty="0"/>
                        <a:t>Network</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Monitors routers, traffic, packet loss</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2554680594"/>
                  </a:ext>
                </a:extLst>
              </a:tr>
              <a:tr h="579716">
                <a:tc>
                  <a:txBody>
                    <a:bodyPr/>
                    <a:lstStyle/>
                    <a:p>
                      <a:r>
                        <a:rPr lang="en-US" b="1" dirty="0"/>
                        <a:t>Log Monitoring</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Analyzes logs for errors and patterns</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278857444"/>
                  </a:ext>
                </a:extLst>
              </a:tr>
              <a:tr h="579716">
                <a:tc>
                  <a:txBody>
                    <a:bodyPr/>
                    <a:lstStyle/>
                    <a:p>
                      <a:r>
                        <a:rPr lang="en-US" b="1" dirty="0"/>
                        <a:t>Synthetic</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Simulates user activity to test uptime</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3234615720"/>
                  </a:ext>
                </a:extLst>
              </a:tr>
              <a:tr h="579716">
                <a:tc>
                  <a:txBody>
                    <a:bodyPr/>
                    <a:lstStyle/>
                    <a:p>
                      <a:r>
                        <a:rPr lang="en-US" b="1" dirty="0"/>
                        <a:t>Real User</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dirty="0"/>
                        <a:t>Tracks actual user interactions</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815931868"/>
                  </a:ext>
                </a:extLst>
              </a:tr>
            </a:tbl>
          </a:graphicData>
        </a:graphic>
      </p:graphicFrame>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69277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three key concepts in </a:t>
            </a:r>
            <a:r>
              <a:rPr lang="en-US" sz="3200" b="1" dirty="0">
                <a:solidFill>
                  <a:schemeClr val="accent2">
                    <a:lumMod val="60000"/>
                    <a:lumOff val="40000"/>
                  </a:schemeClr>
                </a:solidFill>
              </a:rPr>
              <a:t>monitoring</a:t>
            </a:r>
            <a:endParaRPr lang="en-US" sz="32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032381" y="1942229"/>
            <a:ext cx="14832589" cy="6801862"/>
          </a:xfrm>
          <a:prstGeom prst="rect">
            <a:avLst/>
          </a:prstGeom>
          <a:noFill/>
        </p:spPr>
        <p:txBody>
          <a:bodyPr wrap="square">
            <a:spAutoFit/>
          </a:bodyPr>
          <a:lstStyle/>
          <a:p>
            <a:r>
              <a:rPr lang="en-US" sz="2800" b="1" dirty="0">
                <a:solidFill>
                  <a:schemeClr val="accent2">
                    <a:lumMod val="60000"/>
                    <a:lumOff val="40000"/>
                  </a:schemeClr>
                </a:solidFill>
              </a:rPr>
              <a:t>High Resolution Monitoring</a:t>
            </a:r>
          </a:p>
          <a:p>
            <a:endParaRPr lang="en-US" b="1" dirty="0">
              <a:solidFill>
                <a:schemeClr val="accent2">
                  <a:lumMod val="60000"/>
                  <a:lumOff val="40000"/>
                </a:schemeClr>
              </a:solidFill>
            </a:endParaRPr>
          </a:p>
          <a:p>
            <a:pPr>
              <a:buFont typeface="Arial" panose="020B0604020202020204" pitchFamily="34" charset="0"/>
              <a:buChar char="•"/>
            </a:pPr>
            <a:r>
              <a:rPr lang="en-US" b="1" dirty="0">
                <a:solidFill>
                  <a:schemeClr val="accent2">
                    <a:lumMod val="60000"/>
                    <a:lumOff val="40000"/>
                  </a:schemeClr>
                </a:solidFill>
              </a:rPr>
              <a:t>Definition:</a:t>
            </a:r>
            <a:r>
              <a:rPr lang="en-US" dirty="0">
                <a:solidFill>
                  <a:schemeClr val="accent2">
                    <a:lumMod val="60000"/>
                    <a:lumOff val="40000"/>
                  </a:schemeClr>
                </a:solidFill>
              </a:rPr>
              <a:t> Collecting data </a:t>
            </a:r>
            <a:r>
              <a:rPr lang="en-US" b="1" dirty="0">
                <a:solidFill>
                  <a:schemeClr val="accent2">
                    <a:lumMod val="60000"/>
                    <a:lumOff val="40000"/>
                  </a:schemeClr>
                </a:solidFill>
              </a:rPr>
              <a:t>very frequently</a:t>
            </a:r>
            <a:r>
              <a:rPr lang="en-US" dirty="0">
                <a:solidFill>
                  <a:schemeClr val="accent2">
                    <a:lumMod val="60000"/>
                    <a:lumOff val="40000"/>
                  </a:schemeClr>
                </a:solidFill>
              </a:rPr>
              <a:t> (e.g., every 5 seconds instead of every minute).</a:t>
            </a:r>
          </a:p>
          <a:p>
            <a:pPr>
              <a:buFont typeface="Arial" panose="020B0604020202020204" pitchFamily="34" charset="0"/>
              <a:buChar char="•"/>
            </a:pPr>
            <a:endParaRPr lang="en-US" dirty="0">
              <a:solidFill>
                <a:schemeClr val="accent2">
                  <a:lumMod val="60000"/>
                  <a:lumOff val="40000"/>
                </a:schemeClr>
              </a:solidFill>
            </a:endParaRPr>
          </a:p>
          <a:p>
            <a:pPr>
              <a:buFont typeface="Arial" panose="020B0604020202020204" pitchFamily="34" charset="0"/>
              <a:buChar char="•"/>
            </a:pPr>
            <a:r>
              <a:rPr lang="en-US" b="1" dirty="0">
                <a:solidFill>
                  <a:schemeClr val="accent2">
                    <a:lumMod val="60000"/>
                    <a:lumOff val="40000"/>
                  </a:schemeClr>
                </a:solidFill>
              </a:rPr>
              <a:t>Why it's important:</a:t>
            </a:r>
            <a:endParaRPr lang="en-US" dirty="0">
              <a:solidFill>
                <a:schemeClr val="accent2">
                  <a:lumMod val="60000"/>
                  <a:lumOff val="40000"/>
                </a:schemeClr>
              </a:solidFill>
            </a:endParaRPr>
          </a:p>
          <a:p>
            <a:pPr marL="742950" lvl="1" indent="-285750">
              <a:buFont typeface="Arial" panose="020B0604020202020204" pitchFamily="34" charset="0"/>
              <a:buChar char="•"/>
            </a:pPr>
            <a:r>
              <a:rPr lang="en-US" dirty="0">
                <a:solidFill>
                  <a:schemeClr val="accent2">
                    <a:lumMod val="60000"/>
                    <a:lumOff val="40000"/>
                  </a:schemeClr>
                </a:solidFill>
              </a:rPr>
              <a:t>Lets you </a:t>
            </a:r>
            <a:r>
              <a:rPr lang="en-US" b="1" dirty="0">
                <a:solidFill>
                  <a:schemeClr val="accent2">
                    <a:lumMod val="60000"/>
                    <a:lumOff val="40000"/>
                  </a:schemeClr>
                </a:solidFill>
              </a:rPr>
              <a:t>see problems sooner</a:t>
            </a:r>
            <a:r>
              <a:rPr lang="en-US" dirty="0">
                <a:solidFill>
                  <a:schemeClr val="accent2">
                    <a:lumMod val="60000"/>
                    <a:lumOff val="40000"/>
                  </a:schemeClr>
                </a:solidFill>
              </a:rPr>
              <a:t> (like CPU spikes).</a:t>
            </a:r>
          </a:p>
          <a:p>
            <a:pPr marL="742950" lvl="1" indent="-285750">
              <a:buFont typeface="Arial" panose="020B0604020202020204" pitchFamily="34" charset="0"/>
              <a:buChar char="•"/>
            </a:pPr>
            <a:r>
              <a:rPr lang="en-US" dirty="0">
                <a:solidFill>
                  <a:schemeClr val="accent2">
                    <a:lumMod val="60000"/>
                    <a:lumOff val="40000"/>
                  </a:schemeClr>
                </a:solidFill>
              </a:rPr>
              <a:t>Helps with </a:t>
            </a:r>
            <a:r>
              <a:rPr lang="en-US" b="1" dirty="0">
                <a:solidFill>
                  <a:schemeClr val="accent2">
                    <a:lumMod val="60000"/>
                    <a:lumOff val="40000"/>
                  </a:schemeClr>
                </a:solidFill>
              </a:rPr>
              <a:t>real-time alerts</a:t>
            </a:r>
            <a:r>
              <a:rPr lang="en-US" dirty="0">
                <a:solidFill>
                  <a:schemeClr val="accent2">
                    <a:lumMod val="60000"/>
                    <a:lumOff val="40000"/>
                  </a:schemeClr>
                </a:solidFill>
              </a:rPr>
              <a:t> and </a:t>
            </a:r>
            <a:r>
              <a:rPr lang="en-US" b="1" dirty="0">
                <a:solidFill>
                  <a:schemeClr val="accent2">
                    <a:lumMod val="60000"/>
                    <a:lumOff val="40000"/>
                  </a:schemeClr>
                </a:solidFill>
              </a:rPr>
              <a:t>precise debugging</a:t>
            </a:r>
            <a:r>
              <a:rPr lang="en-US" dirty="0">
                <a:solidFill>
                  <a:schemeClr val="accent2">
                    <a:lumMod val="60000"/>
                    <a:lumOff val="40000"/>
                  </a:schemeClr>
                </a:solidFill>
              </a:rPr>
              <a:t>.</a:t>
            </a:r>
          </a:p>
          <a:p>
            <a:pPr marL="742950" lvl="1" indent="-285750">
              <a:buFont typeface="Arial" panose="020B0604020202020204" pitchFamily="34" charset="0"/>
              <a:buChar char="•"/>
            </a:pPr>
            <a:endParaRPr lang="en-US" dirty="0">
              <a:solidFill>
                <a:schemeClr val="accent2">
                  <a:lumMod val="60000"/>
                  <a:lumOff val="40000"/>
                </a:schemeClr>
              </a:solidFill>
            </a:endParaRPr>
          </a:p>
          <a:p>
            <a:pPr marL="457200" lvl="1"/>
            <a:r>
              <a:rPr lang="en-US" sz="2400" dirty="0">
                <a:solidFill>
                  <a:schemeClr val="accent2">
                    <a:lumMod val="60000"/>
                    <a:lumOff val="40000"/>
                  </a:schemeClr>
                </a:solidFill>
              </a:rPr>
              <a:t>Prometheus (</a:t>
            </a:r>
            <a:r>
              <a:rPr lang="en-US" sz="2400" dirty="0" err="1">
                <a:solidFill>
                  <a:schemeClr val="accent2">
                    <a:lumMod val="60000"/>
                    <a:lumOff val="40000"/>
                  </a:schemeClr>
                </a:solidFill>
              </a:rPr>
              <a:t>scrape_interval</a:t>
            </a:r>
            <a:r>
              <a:rPr lang="en-US" sz="2400" dirty="0">
                <a:solidFill>
                  <a:schemeClr val="accent2">
                    <a:lumMod val="60000"/>
                    <a:lumOff val="40000"/>
                  </a:schemeClr>
                </a:solidFill>
              </a:rPr>
              <a:t> = 5s)</a:t>
            </a:r>
          </a:p>
          <a:p>
            <a:pPr marL="457200" lvl="1"/>
            <a:endParaRPr lang="en-US" sz="2400" dirty="0">
              <a:solidFill>
                <a:schemeClr val="accent2">
                  <a:lumMod val="60000"/>
                  <a:lumOff val="40000"/>
                </a:schemeClr>
              </a:solidFill>
            </a:endParaRPr>
          </a:p>
          <a:p>
            <a:pPr marL="457200" lvl="1"/>
            <a:endParaRPr lang="en-US" sz="2400" dirty="0">
              <a:solidFill>
                <a:schemeClr val="accent2">
                  <a:lumMod val="60000"/>
                  <a:lumOff val="40000"/>
                </a:schemeClr>
              </a:solidFill>
            </a:endParaRPr>
          </a:p>
          <a:p>
            <a:pPr marL="742950" lvl="1" indent="-285750">
              <a:buFont typeface="Arial" panose="020B0604020202020204" pitchFamily="34" charset="0"/>
              <a:buChar char="•"/>
            </a:pPr>
            <a:r>
              <a:rPr lang="en-US" sz="2400" dirty="0">
                <a:solidFill>
                  <a:schemeClr val="accent2">
                    <a:lumMod val="60000"/>
                    <a:lumOff val="40000"/>
                  </a:schemeClr>
                </a:solidFill>
              </a:rPr>
              <a:t> </a:t>
            </a:r>
            <a:r>
              <a:rPr lang="en-US" sz="3200" dirty="0">
                <a:solidFill>
                  <a:schemeClr val="accent2">
                    <a:lumMod val="60000"/>
                    <a:lumOff val="40000"/>
                  </a:schemeClr>
                </a:solidFill>
              </a:rPr>
              <a:t>Latency</a:t>
            </a:r>
          </a:p>
          <a:p>
            <a:pPr marL="742950" lvl="1" indent="-285750">
              <a:buFont typeface="Arial" panose="020B0604020202020204" pitchFamily="34" charset="0"/>
              <a:buChar char="•"/>
            </a:pPr>
            <a:r>
              <a:rPr lang="en-US" sz="2400" dirty="0">
                <a:solidFill>
                  <a:schemeClr val="accent2">
                    <a:lumMod val="60000"/>
                    <a:lumOff val="40000"/>
                  </a:schemeClr>
                </a:solidFill>
              </a:rPr>
              <a:t>Definition: </a:t>
            </a:r>
            <a:r>
              <a:rPr lang="en-US" dirty="0">
                <a:solidFill>
                  <a:schemeClr val="accent2">
                    <a:lumMod val="60000"/>
                    <a:lumOff val="40000"/>
                  </a:schemeClr>
                </a:solidFill>
              </a:rPr>
              <a:t>The time it takes to complete a request or operation (usually in milliseconds).Why it's </a:t>
            </a:r>
            <a:r>
              <a:rPr lang="en-US" dirty="0" err="1">
                <a:solidFill>
                  <a:schemeClr val="accent2">
                    <a:lumMod val="60000"/>
                    <a:lumOff val="40000"/>
                  </a:schemeClr>
                </a:solidFill>
              </a:rPr>
              <a:t>important:High</a:t>
            </a:r>
            <a:r>
              <a:rPr lang="en-US" dirty="0">
                <a:solidFill>
                  <a:schemeClr val="accent2">
                    <a:lumMod val="60000"/>
                    <a:lumOff val="40000"/>
                  </a:schemeClr>
                </a:solidFill>
              </a:rPr>
              <a:t> latency = slow system = bad user </a:t>
            </a:r>
            <a:r>
              <a:rPr lang="en-US" dirty="0" err="1">
                <a:solidFill>
                  <a:schemeClr val="accent2">
                    <a:lumMod val="60000"/>
                    <a:lumOff val="40000"/>
                  </a:schemeClr>
                </a:solidFill>
              </a:rPr>
              <a:t>experience.Latency</a:t>
            </a:r>
            <a:r>
              <a:rPr lang="en-US" dirty="0">
                <a:solidFill>
                  <a:schemeClr val="accent2">
                    <a:lumMod val="60000"/>
                    <a:lumOff val="40000"/>
                  </a:schemeClr>
                </a:solidFill>
              </a:rPr>
              <a:t> is one of the "Golden Signals" in SRE</a:t>
            </a:r>
          </a:p>
          <a:p>
            <a:pPr marL="457200" lvl="1"/>
            <a:endParaRPr lang="en-US" dirty="0">
              <a:solidFill>
                <a:schemeClr val="accent2">
                  <a:lumMod val="60000"/>
                  <a:lumOff val="40000"/>
                </a:schemeClr>
              </a:solidFill>
            </a:endParaRPr>
          </a:p>
          <a:p>
            <a:pPr marL="457200" lvl="1"/>
            <a:r>
              <a:rPr lang="en-US" sz="2800" dirty="0">
                <a:solidFill>
                  <a:schemeClr val="accent2">
                    <a:lumMod val="60000"/>
                    <a:lumOff val="40000"/>
                  </a:schemeClr>
                </a:solidFill>
              </a:rPr>
              <a:t>High Diversity </a:t>
            </a:r>
          </a:p>
          <a:p>
            <a:pPr marL="457200" lvl="1"/>
            <a:endParaRPr lang="en-US" dirty="0">
              <a:solidFill>
                <a:schemeClr val="accent2">
                  <a:lumMod val="60000"/>
                  <a:lumOff val="40000"/>
                </a:schemeClr>
              </a:solidFill>
            </a:endParaRPr>
          </a:p>
          <a:p>
            <a:pPr marL="457200" lvl="1"/>
            <a:r>
              <a:rPr lang="en-US" dirty="0">
                <a:solidFill>
                  <a:schemeClr val="accent2">
                    <a:lumMod val="60000"/>
                    <a:lumOff val="40000"/>
                  </a:schemeClr>
                </a:solidFill>
              </a:rPr>
              <a:t>Definition: Monitoring a wide range of systems, services, and data </a:t>
            </a:r>
            <a:r>
              <a:rPr lang="en-US" dirty="0" err="1">
                <a:solidFill>
                  <a:schemeClr val="accent2">
                    <a:lumMod val="60000"/>
                    <a:lumOff val="40000"/>
                  </a:schemeClr>
                </a:solidFill>
              </a:rPr>
              <a:t>types.Why</a:t>
            </a:r>
            <a:r>
              <a:rPr lang="en-US" dirty="0">
                <a:solidFill>
                  <a:schemeClr val="accent2">
                    <a:lumMod val="60000"/>
                    <a:lumOff val="40000"/>
                  </a:schemeClr>
                </a:solidFill>
              </a:rPr>
              <a:t> it’s </a:t>
            </a:r>
            <a:r>
              <a:rPr lang="en-US" dirty="0" err="1">
                <a:solidFill>
                  <a:schemeClr val="accent2">
                    <a:lumMod val="60000"/>
                    <a:lumOff val="40000"/>
                  </a:schemeClr>
                </a:solidFill>
              </a:rPr>
              <a:t>important:Modern</a:t>
            </a:r>
            <a:r>
              <a:rPr lang="en-US" dirty="0">
                <a:solidFill>
                  <a:schemeClr val="accent2">
                    <a:lumMod val="60000"/>
                    <a:lumOff val="40000"/>
                  </a:schemeClr>
                </a:solidFill>
              </a:rPr>
              <a:t> systems are complex and </a:t>
            </a:r>
            <a:r>
              <a:rPr lang="en-US" dirty="0" err="1">
                <a:solidFill>
                  <a:schemeClr val="accent2">
                    <a:lumMod val="60000"/>
                    <a:lumOff val="40000"/>
                  </a:schemeClr>
                </a:solidFill>
              </a:rPr>
              <a:t>distributed.You</a:t>
            </a:r>
            <a:r>
              <a:rPr lang="en-US" dirty="0">
                <a:solidFill>
                  <a:schemeClr val="accent2">
                    <a:lumMod val="60000"/>
                    <a:lumOff val="40000"/>
                  </a:schemeClr>
                </a:solidFill>
              </a:rPr>
              <a:t> need metrics, logs, traces, and events </a:t>
            </a:r>
            <a:r>
              <a:rPr lang="en-US" dirty="0" err="1">
                <a:solidFill>
                  <a:schemeClr val="accent2">
                    <a:lumMod val="60000"/>
                    <a:lumOff val="40000"/>
                  </a:schemeClr>
                </a:solidFill>
              </a:rPr>
              <a:t>across:APIsMicroservicesNetworksDatabasesContainers</a:t>
            </a:r>
            <a:r>
              <a:rPr lang="en-US" dirty="0">
                <a:solidFill>
                  <a:schemeClr val="accent2">
                    <a:lumMod val="60000"/>
                    <a:lumOff val="40000"/>
                  </a:schemeClr>
                </a:solidFill>
              </a:rPr>
              <a:t> (Docker, Kubernetes)</a:t>
            </a:r>
          </a:p>
          <a:p>
            <a:pPr marL="742950" lvl="1" indent="-285750">
              <a:buFont typeface="Arial" panose="020B0604020202020204" pitchFamily="34" charset="0"/>
              <a:buChar char="•"/>
            </a:pPr>
            <a:endParaRPr lang="en-US" dirty="0">
              <a:solidFill>
                <a:schemeClr val="accent2">
                  <a:lumMod val="60000"/>
                  <a:lumOff val="40000"/>
                </a:schemeClr>
              </a:solidFill>
            </a:endParaRPr>
          </a:p>
          <a:p>
            <a:pPr marL="742950" lvl="1" indent="-285750">
              <a:buFont typeface="Arial" panose="020B0604020202020204" pitchFamily="34" charset="0"/>
              <a:buChar char="•"/>
            </a:pPr>
            <a:endParaRPr lang="en-US"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02173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three key concepts in </a:t>
            </a:r>
            <a:r>
              <a:rPr lang="en-US" sz="3200" b="1" dirty="0">
                <a:solidFill>
                  <a:schemeClr val="accent2">
                    <a:lumMod val="60000"/>
                    <a:lumOff val="40000"/>
                  </a:schemeClr>
                </a:solidFill>
              </a:rPr>
              <a:t> monitoring</a:t>
            </a:r>
            <a:endParaRPr lang="en-US" sz="32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032381" y="1942229"/>
            <a:ext cx="14832589" cy="4524315"/>
          </a:xfrm>
          <a:prstGeom prst="rect">
            <a:avLst/>
          </a:prstGeom>
          <a:noFill/>
        </p:spPr>
        <p:txBody>
          <a:bodyPr wrap="square">
            <a:spAutoFit/>
          </a:bodyPr>
          <a:lstStyle/>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742950" lvl="1" indent="-285750">
              <a:buFont typeface="Arial" panose="020B0604020202020204" pitchFamily="34" charset="0"/>
              <a:buChar char="•"/>
            </a:pPr>
            <a:endParaRPr lang="en-US"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9C7C9CB3-A352-4FA0-8831-9FAFB26AC579}"/>
              </a:ext>
            </a:extLst>
          </p:cNvPr>
          <p:cNvGraphicFramePr>
            <a:graphicFrameLocks noGrp="1"/>
          </p:cNvGraphicFramePr>
          <p:nvPr>
            <p:extLst>
              <p:ext uri="{D42A27DB-BD31-4B8C-83A1-F6EECF244321}">
                <p14:modId xmlns:p14="http://schemas.microsoft.com/office/powerpoint/2010/main" val="1900911543"/>
              </p:ext>
            </p:extLst>
          </p:nvPr>
        </p:nvGraphicFramePr>
        <p:xfrm>
          <a:off x="796421" y="2610125"/>
          <a:ext cx="15211929" cy="4901924"/>
        </p:xfrm>
        <a:graphic>
          <a:graphicData uri="http://schemas.openxmlformats.org/drawingml/2006/table">
            <a:tbl>
              <a:tblPr/>
              <a:tblGrid>
                <a:gridCol w="5070643">
                  <a:extLst>
                    <a:ext uri="{9D8B030D-6E8A-4147-A177-3AD203B41FA5}">
                      <a16:colId xmlns:a16="http://schemas.microsoft.com/office/drawing/2014/main" val="2750052917"/>
                    </a:ext>
                  </a:extLst>
                </a:gridCol>
                <a:gridCol w="5070643">
                  <a:extLst>
                    <a:ext uri="{9D8B030D-6E8A-4147-A177-3AD203B41FA5}">
                      <a16:colId xmlns:a16="http://schemas.microsoft.com/office/drawing/2014/main" val="2412752157"/>
                    </a:ext>
                  </a:extLst>
                </a:gridCol>
                <a:gridCol w="5070643">
                  <a:extLst>
                    <a:ext uri="{9D8B030D-6E8A-4147-A177-3AD203B41FA5}">
                      <a16:colId xmlns:a16="http://schemas.microsoft.com/office/drawing/2014/main" val="1626374525"/>
                    </a:ext>
                  </a:extLst>
                </a:gridCol>
              </a:tblGrid>
              <a:tr h="1225481">
                <a:tc>
                  <a:txBody>
                    <a:bodyPr/>
                    <a:lstStyle/>
                    <a:p>
                      <a:r>
                        <a:rPr lang="en-US" dirty="0"/>
                        <a:t>Concept</a:t>
                      </a:r>
                    </a:p>
                  </a:txBody>
                  <a:tcPr anchor="ctr">
                    <a:lnL>
                      <a:noFill/>
                    </a:lnL>
                    <a:lnR>
                      <a:noFill/>
                    </a:lnR>
                    <a:lnT>
                      <a:noFill/>
                    </a:lnT>
                    <a:lnB>
                      <a:noFill/>
                    </a:lnB>
                    <a:solidFill>
                      <a:schemeClr val="accent2">
                        <a:lumMod val="40000"/>
                        <a:lumOff val="60000"/>
                      </a:schemeClr>
                    </a:solidFill>
                  </a:tcPr>
                </a:tc>
                <a:tc>
                  <a:txBody>
                    <a:bodyPr/>
                    <a:lstStyle/>
                    <a:p>
                      <a:r>
                        <a:rPr lang="en-US" dirty="0"/>
                        <a:t>Meaning</a:t>
                      </a:r>
                    </a:p>
                  </a:txBody>
                  <a:tcPr anchor="ctr">
                    <a:lnL>
                      <a:noFill/>
                    </a:lnL>
                    <a:lnR>
                      <a:noFill/>
                    </a:lnR>
                    <a:lnT>
                      <a:noFill/>
                    </a:lnT>
                    <a:lnB>
                      <a:noFill/>
                    </a:lnB>
                    <a:solidFill>
                      <a:schemeClr val="accent2">
                        <a:lumMod val="40000"/>
                        <a:lumOff val="60000"/>
                      </a:schemeClr>
                    </a:solidFill>
                  </a:tcPr>
                </a:tc>
                <a:tc>
                  <a:txBody>
                    <a:bodyPr/>
                    <a:lstStyle/>
                    <a:p>
                      <a:r>
                        <a:rPr lang="en-US" dirty="0"/>
                        <a:t>Why It Matters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483613240"/>
                  </a:ext>
                </a:extLst>
              </a:tr>
              <a:tr h="1225481">
                <a:tc>
                  <a:txBody>
                    <a:bodyPr/>
                    <a:lstStyle/>
                    <a:p>
                      <a:r>
                        <a:rPr lang="en-US" dirty="0"/>
                        <a:t>High Resolution</a:t>
                      </a:r>
                    </a:p>
                  </a:txBody>
                  <a:tcPr anchor="ctr">
                    <a:lnL>
                      <a:noFill/>
                    </a:lnL>
                    <a:lnR>
                      <a:noFill/>
                    </a:lnR>
                    <a:lnT>
                      <a:noFill/>
                    </a:lnT>
                    <a:lnB>
                      <a:noFill/>
                    </a:lnB>
                    <a:solidFill>
                      <a:schemeClr val="accent2">
                        <a:lumMod val="40000"/>
                        <a:lumOff val="60000"/>
                      </a:schemeClr>
                    </a:solidFill>
                  </a:tcPr>
                </a:tc>
                <a:tc>
                  <a:txBody>
                    <a:bodyPr/>
                    <a:lstStyle/>
                    <a:p>
                      <a:r>
                        <a:rPr lang="en-US"/>
                        <a:t>Frequent data collection</a:t>
                      </a:r>
                    </a:p>
                  </a:txBody>
                  <a:tcPr anchor="ctr">
                    <a:lnL>
                      <a:noFill/>
                    </a:lnL>
                    <a:lnR>
                      <a:noFill/>
                    </a:lnR>
                    <a:lnT>
                      <a:noFill/>
                    </a:lnT>
                    <a:lnB>
                      <a:noFill/>
                    </a:lnB>
                    <a:solidFill>
                      <a:schemeClr val="accent2">
                        <a:lumMod val="40000"/>
                        <a:lumOff val="60000"/>
                      </a:schemeClr>
                    </a:solidFill>
                  </a:tcPr>
                </a:tc>
                <a:tc>
                  <a:txBody>
                    <a:bodyPr/>
                    <a:lstStyle/>
                    <a:p>
                      <a:r>
                        <a:rPr lang="en-US"/>
                        <a:t>Better detection + faster alert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069027076"/>
                  </a:ext>
                </a:extLst>
              </a:tr>
              <a:tr h="1225481">
                <a:tc>
                  <a:txBody>
                    <a:bodyPr/>
                    <a:lstStyle/>
                    <a:p>
                      <a:r>
                        <a:rPr lang="en-US"/>
                        <a:t>Latency</a:t>
                      </a:r>
                    </a:p>
                  </a:txBody>
                  <a:tcPr anchor="ctr">
                    <a:lnL>
                      <a:noFill/>
                    </a:lnL>
                    <a:lnR>
                      <a:noFill/>
                    </a:lnR>
                    <a:lnT>
                      <a:noFill/>
                    </a:lnT>
                    <a:lnB>
                      <a:noFill/>
                    </a:lnB>
                    <a:solidFill>
                      <a:schemeClr val="accent2">
                        <a:lumMod val="40000"/>
                        <a:lumOff val="60000"/>
                      </a:schemeClr>
                    </a:solidFill>
                  </a:tcPr>
                </a:tc>
                <a:tc>
                  <a:txBody>
                    <a:bodyPr/>
                    <a:lstStyle/>
                    <a:p>
                      <a:r>
                        <a:rPr lang="en-US" dirty="0"/>
                        <a:t>Delay in response time</a:t>
                      </a:r>
                    </a:p>
                  </a:txBody>
                  <a:tcPr anchor="ctr">
                    <a:lnL>
                      <a:noFill/>
                    </a:lnL>
                    <a:lnR>
                      <a:noFill/>
                    </a:lnR>
                    <a:lnT>
                      <a:noFill/>
                    </a:lnT>
                    <a:lnB>
                      <a:noFill/>
                    </a:lnB>
                    <a:solidFill>
                      <a:schemeClr val="accent2">
                        <a:lumMod val="40000"/>
                        <a:lumOff val="60000"/>
                      </a:schemeClr>
                    </a:solidFill>
                  </a:tcPr>
                </a:tc>
                <a:tc>
                  <a:txBody>
                    <a:bodyPr/>
                    <a:lstStyle/>
                    <a:p>
                      <a:r>
                        <a:rPr lang="en-US" dirty="0"/>
                        <a:t>Impacts user experience</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671143262"/>
                  </a:ext>
                </a:extLst>
              </a:tr>
              <a:tr h="1225481">
                <a:tc>
                  <a:txBody>
                    <a:bodyPr/>
                    <a:lstStyle/>
                    <a:p>
                      <a:r>
                        <a:rPr lang="en-US"/>
                        <a:t>High Diversity</a:t>
                      </a:r>
                    </a:p>
                  </a:txBody>
                  <a:tcPr anchor="ctr">
                    <a:lnL>
                      <a:noFill/>
                    </a:lnL>
                    <a:lnR>
                      <a:noFill/>
                    </a:lnR>
                    <a:lnT>
                      <a:noFill/>
                    </a:lnT>
                    <a:lnB>
                      <a:noFill/>
                    </a:lnB>
                    <a:solidFill>
                      <a:schemeClr val="accent2">
                        <a:lumMod val="40000"/>
                        <a:lumOff val="60000"/>
                      </a:schemeClr>
                    </a:solidFill>
                  </a:tcPr>
                </a:tc>
                <a:tc>
                  <a:txBody>
                    <a:bodyPr/>
                    <a:lstStyle/>
                    <a:p>
                      <a:r>
                        <a:rPr lang="en-US" dirty="0"/>
                        <a:t>Multiple data types &amp; sources</a:t>
                      </a:r>
                    </a:p>
                  </a:txBody>
                  <a:tcPr anchor="ctr">
                    <a:lnL>
                      <a:noFill/>
                    </a:lnL>
                    <a:lnR>
                      <a:noFill/>
                    </a:lnR>
                    <a:lnT>
                      <a:noFill/>
                    </a:lnT>
                    <a:lnB>
                      <a:noFill/>
                    </a:lnB>
                    <a:solidFill>
                      <a:schemeClr val="accent2">
                        <a:lumMod val="40000"/>
                        <a:lumOff val="60000"/>
                      </a:schemeClr>
                    </a:solidFill>
                  </a:tcPr>
                </a:tc>
                <a:tc>
                  <a:txBody>
                    <a:bodyPr/>
                    <a:lstStyle/>
                    <a:p>
                      <a:r>
                        <a:rPr lang="en-US" dirty="0"/>
                        <a:t>Full system observability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704882787"/>
                  </a:ext>
                </a:extLst>
              </a:tr>
            </a:tbl>
          </a:graphicData>
        </a:graphic>
      </p:graphicFrame>
    </p:spTree>
    <p:extLst>
      <p:ext uri="{BB962C8B-B14F-4D97-AF65-F5344CB8AC3E}">
        <p14:creationId xmlns:p14="http://schemas.microsoft.com/office/powerpoint/2010/main" val="40981276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Main Monitoring Components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032381" y="1942229"/>
            <a:ext cx="14832589" cy="6186309"/>
          </a:xfrm>
          <a:prstGeom prst="rect">
            <a:avLst/>
          </a:prstGeom>
          <a:noFill/>
        </p:spPr>
        <p:txBody>
          <a:bodyPr wrap="square">
            <a:spAutoFit/>
          </a:bodyPr>
          <a:lstStyle/>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6E3750DB-A0E4-1D74-6BC2-C2EA99167B35}"/>
              </a:ext>
            </a:extLst>
          </p:cNvPr>
          <p:cNvGraphicFramePr>
            <a:graphicFrameLocks noGrp="1"/>
          </p:cNvGraphicFramePr>
          <p:nvPr>
            <p:extLst>
              <p:ext uri="{D42A27DB-BD31-4B8C-83A1-F6EECF244321}">
                <p14:modId xmlns:p14="http://schemas.microsoft.com/office/powerpoint/2010/main" val="966973676"/>
              </p:ext>
            </p:extLst>
          </p:nvPr>
        </p:nvGraphicFramePr>
        <p:xfrm>
          <a:off x="914400" y="1717220"/>
          <a:ext cx="16471900" cy="7623626"/>
        </p:xfrm>
        <a:graphic>
          <a:graphicData uri="http://schemas.openxmlformats.org/drawingml/2006/table">
            <a:tbl>
              <a:tblPr/>
              <a:tblGrid>
                <a:gridCol w="4117975">
                  <a:extLst>
                    <a:ext uri="{9D8B030D-6E8A-4147-A177-3AD203B41FA5}">
                      <a16:colId xmlns:a16="http://schemas.microsoft.com/office/drawing/2014/main" val="246970154"/>
                    </a:ext>
                  </a:extLst>
                </a:gridCol>
                <a:gridCol w="4117975">
                  <a:extLst>
                    <a:ext uri="{9D8B030D-6E8A-4147-A177-3AD203B41FA5}">
                      <a16:colId xmlns:a16="http://schemas.microsoft.com/office/drawing/2014/main" val="1970563998"/>
                    </a:ext>
                  </a:extLst>
                </a:gridCol>
                <a:gridCol w="4117975">
                  <a:extLst>
                    <a:ext uri="{9D8B030D-6E8A-4147-A177-3AD203B41FA5}">
                      <a16:colId xmlns:a16="http://schemas.microsoft.com/office/drawing/2014/main" val="2071098176"/>
                    </a:ext>
                  </a:extLst>
                </a:gridCol>
                <a:gridCol w="4117975">
                  <a:extLst>
                    <a:ext uri="{9D8B030D-6E8A-4147-A177-3AD203B41FA5}">
                      <a16:colId xmlns:a16="http://schemas.microsoft.com/office/drawing/2014/main" val="2722980438"/>
                    </a:ext>
                  </a:extLst>
                </a:gridCol>
              </a:tblGrid>
              <a:tr h="469146">
                <a:tc>
                  <a:txBody>
                    <a:bodyPr/>
                    <a:lstStyle/>
                    <a:p>
                      <a:r>
                        <a:rPr lang="en-US" dirty="0"/>
                        <a:t>🔢 No.</a:t>
                      </a:r>
                    </a:p>
                  </a:txBody>
                  <a:tcPr anchor="ctr">
                    <a:lnL>
                      <a:noFill/>
                    </a:lnL>
                    <a:lnR>
                      <a:noFill/>
                    </a:lnR>
                    <a:lnT>
                      <a:noFill/>
                    </a:lnT>
                    <a:lnB>
                      <a:noFill/>
                    </a:lnB>
                    <a:solidFill>
                      <a:schemeClr val="accent2">
                        <a:lumMod val="40000"/>
                        <a:lumOff val="60000"/>
                      </a:schemeClr>
                    </a:solidFill>
                  </a:tcPr>
                </a:tc>
                <a:tc>
                  <a:txBody>
                    <a:bodyPr/>
                    <a:lstStyle/>
                    <a:p>
                      <a:r>
                        <a:rPr lang="en-US"/>
                        <a:t>🧩 Component</a:t>
                      </a:r>
                    </a:p>
                  </a:txBody>
                  <a:tcPr anchor="ctr">
                    <a:lnL>
                      <a:noFill/>
                    </a:lnL>
                    <a:lnR>
                      <a:noFill/>
                    </a:lnR>
                    <a:lnT>
                      <a:noFill/>
                    </a:lnT>
                    <a:lnB>
                      <a:noFill/>
                    </a:lnB>
                    <a:solidFill>
                      <a:schemeClr val="accent2">
                        <a:lumMod val="40000"/>
                        <a:lumOff val="60000"/>
                      </a:schemeClr>
                    </a:solidFill>
                  </a:tcPr>
                </a:tc>
                <a:tc>
                  <a:txBody>
                    <a:bodyPr/>
                    <a:lstStyle/>
                    <a:p>
                      <a:r>
                        <a:rPr lang="en-US"/>
                        <a:t>📝 Description</a:t>
                      </a:r>
                    </a:p>
                  </a:txBody>
                  <a:tcPr anchor="ctr">
                    <a:lnL>
                      <a:noFill/>
                    </a:lnL>
                    <a:lnR>
                      <a:noFill/>
                    </a:lnR>
                    <a:lnT>
                      <a:noFill/>
                    </a:lnT>
                    <a:lnB>
                      <a:noFill/>
                    </a:lnB>
                    <a:solidFill>
                      <a:schemeClr val="accent2">
                        <a:lumMod val="40000"/>
                        <a:lumOff val="60000"/>
                      </a:schemeClr>
                    </a:solidFill>
                  </a:tcPr>
                </a:tc>
                <a:tc>
                  <a:txBody>
                    <a:bodyPr/>
                    <a:lstStyle/>
                    <a:p>
                      <a:r>
                        <a:rPr lang="en-US"/>
                        <a:t>🛠️ Common Tools/Examples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028579275"/>
                  </a:ext>
                </a:extLst>
              </a:tr>
              <a:tr h="821006">
                <a:tc>
                  <a:txBody>
                    <a:bodyPr/>
                    <a:lstStyle/>
                    <a:p>
                      <a:r>
                        <a:rPr lang="en-US"/>
                        <a:t>1</a:t>
                      </a:r>
                    </a:p>
                  </a:txBody>
                  <a:tcPr anchor="ctr">
                    <a:lnL>
                      <a:noFill/>
                    </a:lnL>
                    <a:lnR>
                      <a:noFill/>
                    </a:lnR>
                    <a:lnT>
                      <a:noFill/>
                    </a:lnT>
                    <a:lnB>
                      <a:noFill/>
                    </a:lnB>
                    <a:solidFill>
                      <a:schemeClr val="accent2">
                        <a:lumMod val="40000"/>
                        <a:lumOff val="60000"/>
                      </a:schemeClr>
                    </a:solidFill>
                  </a:tcPr>
                </a:tc>
                <a:tc>
                  <a:txBody>
                    <a:bodyPr/>
                    <a:lstStyle/>
                    <a:p>
                      <a:r>
                        <a:rPr lang="en-US" b="1"/>
                        <a:t>Metrics Collector</a:t>
                      </a:r>
                      <a:endParaRPr lang="en-US"/>
                    </a:p>
                  </a:txBody>
                  <a:tcPr anchor="ctr">
                    <a:lnL>
                      <a:noFill/>
                    </a:lnL>
                    <a:lnR>
                      <a:noFill/>
                    </a:lnR>
                    <a:lnT>
                      <a:noFill/>
                    </a:lnT>
                    <a:lnB>
                      <a:noFill/>
                    </a:lnB>
                    <a:solidFill>
                      <a:schemeClr val="accent2">
                        <a:lumMod val="40000"/>
                        <a:lumOff val="60000"/>
                      </a:schemeClr>
                    </a:solidFill>
                  </a:tcPr>
                </a:tc>
                <a:tc>
                  <a:txBody>
                    <a:bodyPr/>
                    <a:lstStyle/>
                    <a:p>
                      <a:r>
                        <a:rPr lang="en-US"/>
                        <a:t>Gathers numeric data like CPU, memory, response time</a:t>
                      </a:r>
                    </a:p>
                  </a:txBody>
                  <a:tcPr anchor="ctr">
                    <a:lnL>
                      <a:noFill/>
                    </a:lnL>
                    <a:lnR>
                      <a:noFill/>
                    </a:lnR>
                    <a:lnT>
                      <a:noFill/>
                    </a:lnT>
                    <a:lnB>
                      <a:noFill/>
                    </a:lnB>
                    <a:solidFill>
                      <a:schemeClr val="accent2">
                        <a:lumMod val="40000"/>
                        <a:lumOff val="60000"/>
                      </a:schemeClr>
                    </a:solidFill>
                  </a:tcPr>
                </a:tc>
                <a:tc>
                  <a:txBody>
                    <a:bodyPr/>
                    <a:lstStyle/>
                    <a:p>
                      <a:r>
                        <a:rPr lang="en-US"/>
                        <a:t>Prometheus, Telegraf, Datadog Agent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499379400"/>
                  </a:ext>
                </a:extLst>
              </a:tr>
              <a:tr h="469146">
                <a:tc>
                  <a:txBody>
                    <a:bodyPr/>
                    <a:lstStyle/>
                    <a:p>
                      <a:r>
                        <a:rPr lang="en-US" dirty="0"/>
                        <a:t>2</a:t>
                      </a:r>
                    </a:p>
                  </a:txBody>
                  <a:tcPr anchor="ctr">
                    <a:lnL>
                      <a:noFill/>
                    </a:lnL>
                    <a:lnR>
                      <a:noFill/>
                    </a:lnR>
                    <a:lnT>
                      <a:noFill/>
                    </a:lnT>
                    <a:lnB>
                      <a:noFill/>
                    </a:lnB>
                    <a:solidFill>
                      <a:schemeClr val="accent2">
                        <a:lumMod val="40000"/>
                        <a:lumOff val="60000"/>
                      </a:schemeClr>
                    </a:solidFill>
                  </a:tcPr>
                </a:tc>
                <a:tc>
                  <a:txBody>
                    <a:bodyPr/>
                    <a:lstStyle/>
                    <a:p>
                      <a:r>
                        <a:rPr lang="en-US" b="1"/>
                        <a:t>Time Series Database</a:t>
                      </a:r>
                      <a:endParaRPr lang="en-US"/>
                    </a:p>
                  </a:txBody>
                  <a:tcPr anchor="ctr">
                    <a:lnL>
                      <a:noFill/>
                    </a:lnL>
                    <a:lnR>
                      <a:noFill/>
                    </a:lnR>
                    <a:lnT>
                      <a:noFill/>
                    </a:lnT>
                    <a:lnB>
                      <a:noFill/>
                    </a:lnB>
                    <a:solidFill>
                      <a:schemeClr val="accent2">
                        <a:lumMod val="40000"/>
                        <a:lumOff val="60000"/>
                      </a:schemeClr>
                    </a:solidFill>
                  </a:tcPr>
                </a:tc>
                <a:tc>
                  <a:txBody>
                    <a:bodyPr/>
                    <a:lstStyle/>
                    <a:p>
                      <a:r>
                        <a:rPr lang="en-US"/>
                        <a:t>Stores time-based metric data</a:t>
                      </a:r>
                    </a:p>
                  </a:txBody>
                  <a:tcPr anchor="ctr">
                    <a:lnL>
                      <a:noFill/>
                    </a:lnL>
                    <a:lnR>
                      <a:noFill/>
                    </a:lnR>
                    <a:lnT>
                      <a:noFill/>
                    </a:lnT>
                    <a:lnB>
                      <a:noFill/>
                    </a:lnB>
                    <a:solidFill>
                      <a:schemeClr val="accent2">
                        <a:lumMod val="40000"/>
                        <a:lumOff val="60000"/>
                      </a:schemeClr>
                    </a:solidFill>
                  </a:tcPr>
                </a:tc>
                <a:tc>
                  <a:txBody>
                    <a:bodyPr/>
                    <a:lstStyle/>
                    <a:p>
                      <a:r>
                        <a:rPr lang="en-US"/>
                        <a:t>Prometheus, InfluxDB, VictoriaMetrics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792550686"/>
                  </a:ext>
                </a:extLst>
              </a:tr>
              <a:tr h="469146">
                <a:tc>
                  <a:txBody>
                    <a:bodyPr/>
                    <a:lstStyle/>
                    <a:p>
                      <a:r>
                        <a:rPr lang="en-US"/>
                        <a:t>3</a:t>
                      </a:r>
                    </a:p>
                  </a:txBody>
                  <a:tcPr anchor="ctr">
                    <a:lnL>
                      <a:noFill/>
                    </a:lnL>
                    <a:lnR>
                      <a:noFill/>
                    </a:lnR>
                    <a:lnT>
                      <a:noFill/>
                    </a:lnT>
                    <a:lnB>
                      <a:noFill/>
                    </a:lnB>
                    <a:solidFill>
                      <a:schemeClr val="accent2">
                        <a:lumMod val="40000"/>
                        <a:lumOff val="60000"/>
                      </a:schemeClr>
                    </a:solidFill>
                  </a:tcPr>
                </a:tc>
                <a:tc>
                  <a:txBody>
                    <a:bodyPr/>
                    <a:lstStyle/>
                    <a:p>
                      <a:r>
                        <a:rPr lang="en-US" b="1"/>
                        <a:t>Visualization</a:t>
                      </a:r>
                      <a:endParaRPr lang="en-US"/>
                    </a:p>
                  </a:txBody>
                  <a:tcPr anchor="ctr">
                    <a:lnL>
                      <a:noFill/>
                    </a:lnL>
                    <a:lnR>
                      <a:noFill/>
                    </a:lnR>
                    <a:lnT>
                      <a:noFill/>
                    </a:lnT>
                    <a:lnB>
                      <a:noFill/>
                    </a:lnB>
                    <a:solidFill>
                      <a:schemeClr val="accent2">
                        <a:lumMod val="40000"/>
                        <a:lumOff val="60000"/>
                      </a:schemeClr>
                    </a:solidFill>
                  </a:tcPr>
                </a:tc>
                <a:tc>
                  <a:txBody>
                    <a:bodyPr/>
                    <a:lstStyle/>
                    <a:p>
                      <a:r>
                        <a:rPr lang="en-US"/>
                        <a:t>Shows data in graphs and dashboards</a:t>
                      </a:r>
                    </a:p>
                  </a:txBody>
                  <a:tcPr anchor="ctr">
                    <a:lnL>
                      <a:noFill/>
                    </a:lnL>
                    <a:lnR>
                      <a:noFill/>
                    </a:lnR>
                    <a:lnT>
                      <a:noFill/>
                    </a:lnT>
                    <a:lnB>
                      <a:noFill/>
                    </a:lnB>
                    <a:solidFill>
                      <a:schemeClr val="accent2">
                        <a:lumMod val="40000"/>
                        <a:lumOff val="60000"/>
                      </a:schemeClr>
                    </a:solidFill>
                  </a:tcPr>
                </a:tc>
                <a:tc>
                  <a:txBody>
                    <a:bodyPr/>
                    <a:lstStyle/>
                    <a:p>
                      <a:r>
                        <a:rPr lang="en-US"/>
                        <a:t>Grafana, Kibana, Datadog UI</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508789709"/>
                  </a:ext>
                </a:extLst>
              </a:tr>
              <a:tr h="821006">
                <a:tc>
                  <a:txBody>
                    <a:bodyPr/>
                    <a:lstStyle/>
                    <a:p>
                      <a:r>
                        <a:rPr lang="en-US" dirty="0"/>
                        <a:t>4</a:t>
                      </a:r>
                    </a:p>
                  </a:txBody>
                  <a:tcPr anchor="ctr">
                    <a:lnL>
                      <a:noFill/>
                    </a:lnL>
                    <a:lnR>
                      <a:noFill/>
                    </a:lnR>
                    <a:lnT>
                      <a:noFill/>
                    </a:lnT>
                    <a:lnB>
                      <a:noFill/>
                    </a:lnB>
                    <a:solidFill>
                      <a:schemeClr val="accent2">
                        <a:lumMod val="40000"/>
                        <a:lumOff val="60000"/>
                      </a:schemeClr>
                    </a:solidFill>
                  </a:tcPr>
                </a:tc>
                <a:tc>
                  <a:txBody>
                    <a:bodyPr/>
                    <a:lstStyle/>
                    <a:p>
                      <a:r>
                        <a:rPr lang="en-US" b="1"/>
                        <a:t>Alerting System</a:t>
                      </a:r>
                      <a:endParaRPr lang="en-US"/>
                    </a:p>
                  </a:txBody>
                  <a:tcPr anchor="ctr">
                    <a:lnL>
                      <a:noFill/>
                    </a:lnL>
                    <a:lnR>
                      <a:noFill/>
                    </a:lnR>
                    <a:lnT>
                      <a:noFill/>
                    </a:lnT>
                    <a:lnB>
                      <a:noFill/>
                    </a:lnB>
                    <a:solidFill>
                      <a:schemeClr val="accent2">
                        <a:lumMod val="40000"/>
                        <a:lumOff val="60000"/>
                      </a:schemeClr>
                    </a:solidFill>
                  </a:tcPr>
                </a:tc>
                <a:tc>
                  <a:txBody>
                    <a:bodyPr/>
                    <a:lstStyle/>
                    <a:p>
                      <a:r>
                        <a:rPr lang="en-US"/>
                        <a:t>Sends alerts when thresholds or issues occur</a:t>
                      </a:r>
                    </a:p>
                  </a:txBody>
                  <a:tcPr anchor="ctr">
                    <a:lnL>
                      <a:noFill/>
                    </a:lnL>
                    <a:lnR>
                      <a:noFill/>
                    </a:lnR>
                    <a:lnT>
                      <a:noFill/>
                    </a:lnT>
                    <a:lnB>
                      <a:noFill/>
                    </a:lnB>
                    <a:solidFill>
                      <a:schemeClr val="accent2">
                        <a:lumMod val="40000"/>
                        <a:lumOff val="60000"/>
                      </a:schemeClr>
                    </a:solidFill>
                  </a:tcPr>
                </a:tc>
                <a:tc>
                  <a:txBody>
                    <a:bodyPr/>
                    <a:lstStyle/>
                    <a:p>
                      <a:r>
                        <a:rPr lang="en-US"/>
                        <a:t>Alertmanager, Grafana Alerts, PagerDuty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244979616"/>
                  </a:ext>
                </a:extLst>
              </a:tr>
              <a:tr h="821006">
                <a:tc>
                  <a:txBody>
                    <a:bodyPr/>
                    <a:lstStyle/>
                    <a:p>
                      <a:r>
                        <a:rPr lang="en-US"/>
                        <a:t>5</a:t>
                      </a:r>
                    </a:p>
                  </a:txBody>
                  <a:tcPr anchor="ctr">
                    <a:lnL>
                      <a:noFill/>
                    </a:lnL>
                    <a:lnR>
                      <a:noFill/>
                    </a:lnR>
                    <a:lnT>
                      <a:noFill/>
                    </a:lnT>
                    <a:lnB>
                      <a:noFill/>
                    </a:lnB>
                    <a:solidFill>
                      <a:schemeClr val="accent2">
                        <a:lumMod val="40000"/>
                        <a:lumOff val="60000"/>
                      </a:schemeClr>
                    </a:solidFill>
                  </a:tcPr>
                </a:tc>
                <a:tc>
                  <a:txBody>
                    <a:bodyPr/>
                    <a:lstStyle/>
                    <a:p>
                      <a:r>
                        <a:rPr lang="en-US" b="1"/>
                        <a:t>Log Collector</a:t>
                      </a:r>
                      <a:endParaRPr lang="en-US"/>
                    </a:p>
                  </a:txBody>
                  <a:tcPr anchor="ctr">
                    <a:lnL>
                      <a:noFill/>
                    </a:lnL>
                    <a:lnR>
                      <a:noFill/>
                    </a:lnR>
                    <a:lnT>
                      <a:noFill/>
                    </a:lnT>
                    <a:lnB>
                      <a:noFill/>
                    </a:lnB>
                    <a:solidFill>
                      <a:schemeClr val="accent2">
                        <a:lumMod val="40000"/>
                        <a:lumOff val="60000"/>
                      </a:schemeClr>
                    </a:solidFill>
                  </a:tcPr>
                </a:tc>
                <a:tc>
                  <a:txBody>
                    <a:bodyPr/>
                    <a:lstStyle/>
                    <a:p>
                      <a:r>
                        <a:rPr lang="en-US"/>
                        <a:t>Gathers logs from systems and applications</a:t>
                      </a:r>
                    </a:p>
                  </a:txBody>
                  <a:tcPr anchor="ctr">
                    <a:lnL>
                      <a:noFill/>
                    </a:lnL>
                    <a:lnR>
                      <a:noFill/>
                    </a:lnR>
                    <a:lnT>
                      <a:noFill/>
                    </a:lnT>
                    <a:lnB>
                      <a:noFill/>
                    </a:lnB>
                    <a:solidFill>
                      <a:schemeClr val="accent2">
                        <a:lumMod val="40000"/>
                        <a:lumOff val="60000"/>
                      </a:schemeClr>
                    </a:solidFill>
                  </a:tcPr>
                </a:tc>
                <a:tc>
                  <a:txBody>
                    <a:bodyPr/>
                    <a:lstStyle/>
                    <a:p>
                      <a:r>
                        <a:rPr lang="en-US"/>
                        <a:t>Fluentd, Filebeat, Logstash</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811541430"/>
                  </a:ext>
                </a:extLst>
              </a:tr>
              <a:tr h="469146">
                <a:tc>
                  <a:txBody>
                    <a:bodyPr/>
                    <a:lstStyle/>
                    <a:p>
                      <a:r>
                        <a:rPr lang="en-US" dirty="0"/>
                        <a:t>6</a:t>
                      </a:r>
                    </a:p>
                  </a:txBody>
                  <a:tcPr anchor="ctr">
                    <a:lnL>
                      <a:noFill/>
                    </a:lnL>
                    <a:lnR>
                      <a:noFill/>
                    </a:lnR>
                    <a:lnT>
                      <a:noFill/>
                    </a:lnT>
                    <a:lnB>
                      <a:noFill/>
                    </a:lnB>
                    <a:solidFill>
                      <a:schemeClr val="accent2">
                        <a:lumMod val="40000"/>
                        <a:lumOff val="60000"/>
                      </a:schemeClr>
                    </a:solidFill>
                  </a:tcPr>
                </a:tc>
                <a:tc>
                  <a:txBody>
                    <a:bodyPr/>
                    <a:lstStyle/>
                    <a:p>
                      <a:r>
                        <a:rPr lang="en-US" b="1"/>
                        <a:t>Log Storage &amp; Search</a:t>
                      </a:r>
                      <a:endParaRPr lang="en-US"/>
                    </a:p>
                  </a:txBody>
                  <a:tcPr anchor="ctr">
                    <a:lnL>
                      <a:noFill/>
                    </a:lnL>
                    <a:lnR>
                      <a:noFill/>
                    </a:lnR>
                    <a:lnT>
                      <a:noFill/>
                    </a:lnT>
                    <a:lnB>
                      <a:noFill/>
                    </a:lnB>
                    <a:solidFill>
                      <a:schemeClr val="accent2">
                        <a:lumMod val="40000"/>
                        <a:lumOff val="60000"/>
                      </a:schemeClr>
                    </a:solidFill>
                  </a:tcPr>
                </a:tc>
                <a:tc>
                  <a:txBody>
                    <a:bodyPr/>
                    <a:lstStyle/>
                    <a:p>
                      <a:r>
                        <a:rPr lang="en-US"/>
                        <a:t>Stores logs and allows fast search/filter</a:t>
                      </a:r>
                    </a:p>
                  </a:txBody>
                  <a:tcPr anchor="ctr">
                    <a:lnL>
                      <a:noFill/>
                    </a:lnL>
                    <a:lnR>
                      <a:noFill/>
                    </a:lnR>
                    <a:lnT>
                      <a:noFill/>
                    </a:lnT>
                    <a:lnB>
                      <a:noFill/>
                    </a:lnB>
                    <a:solidFill>
                      <a:schemeClr val="accent2">
                        <a:lumMod val="40000"/>
                        <a:lumOff val="60000"/>
                      </a:schemeClr>
                    </a:solidFill>
                  </a:tcPr>
                </a:tc>
                <a:tc>
                  <a:txBody>
                    <a:bodyPr/>
                    <a:lstStyle/>
                    <a:p>
                      <a:r>
                        <a:rPr lang="en-US"/>
                        <a:t>Elasticsearch, Loki, Graylog</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992248313"/>
                  </a:ext>
                </a:extLst>
              </a:tr>
              <a:tr h="821006">
                <a:tc>
                  <a:txBody>
                    <a:bodyPr/>
                    <a:lstStyle/>
                    <a:p>
                      <a:r>
                        <a:rPr lang="en-US"/>
                        <a:t>7</a:t>
                      </a:r>
                    </a:p>
                  </a:txBody>
                  <a:tcPr anchor="ctr">
                    <a:lnL>
                      <a:noFill/>
                    </a:lnL>
                    <a:lnR>
                      <a:noFill/>
                    </a:lnR>
                    <a:lnT>
                      <a:noFill/>
                    </a:lnT>
                    <a:lnB>
                      <a:noFill/>
                    </a:lnB>
                    <a:solidFill>
                      <a:schemeClr val="accent2">
                        <a:lumMod val="40000"/>
                        <a:lumOff val="60000"/>
                      </a:schemeClr>
                    </a:solidFill>
                  </a:tcPr>
                </a:tc>
                <a:tc>
                  <a:txBody>
                    <a:bodyPr/>
                    <a:lstStyle/>
                    <a:p>
                      <a:r>
                        <a:rPr lang="en-US" b="1"/>
                        <a:t>Tracing System</a:t>
                      </a:r>
                      <a:endParaRPr lang="en-US"/>
                    </a:p>
                  </a:txBody>
                  <a:tcPr anchor="ctr">
                    <a:lnL>
                      <a:noFill/>
                    </a:lnL>
                    <a:lnR>
                      <a:noFill/>
                    </a:lnR>
                    <a:lnT>
                      <a:noFill/>
                    </a:lnT>
                    <a:lnB>
                      <a:noFill/>
                    </a:lnB>
                    <a:solidFill>
                      <a:schemeClr val="accent2">
                        <a:lumMod val="40000"/>
                        <a:lumOff val="60000"/>
                      </a:schemeClr>
                    </a:solidFill>
                  </a:tcPr>
                </a:tc>
                <a:tc>
                  <a:txBody>
                    <a:bodyPr/>
                    <a:lstStyle/>
                    <a:p>
                      <a:r>
                        <a:rPr lang="en-US"/>
                        <a:t>Follows a single request across multiple services</a:t>
                      </a:r>
                    </a:p>
                  </a:txBody>
                  <a:tcPr anchor="ctr">
                    <a:lnL>
                      <a:noFill/>
                    </a:lnL>
                    <a:lnR>
                      <a:noFill/>
                    </a:lnR>
                    <a:lnT>
                      <a:noFill/>
                    </a:lnT>
                    <a:lnB>
                      <a:noFill/>
                    </a:lnB>
                    <a:solidFill>
                      <a:schemeClr val="accent2">
                        <a:lumMod val="40000"/>
                        <a:lumOff val="60000"/>
                      </a:schemeClr>
                    </a:solidFill>
                  </a:tcPr>
                </a:tc>
                <a:tc>
                  <a:txBody>
                    <a:bodyPr/>
                    <a:lstStyle/>
                    <a:p>
                      <a:r>
                        <a:rPr lang="en-US"/>
                        <a:t>Jaeger, Zipkin, OpenTelemetry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839613767"/>
                  </a:ext>
                </a:extLst>
              </a:tr>
              <a:tr h="821006">
                <a:tc>
                  <a:txBody>
                    <a:bodyPr/>
                    <a:lstStyle/>
                    <a:p>
                      <a:r>
                        <a:rPr lang="en-US" dirty="0"/>
                        <a:t>8</a:t>
                      </a:r>
                    </a:p>
                  </a:txBody>
                  <a:tcPr anchor="ctr">
                    <a:lnL>
                      <a:noFill/>
                    </a:lnL>
                    <a:lnR>
                      <a:noFill/>
                    </a:lnR>
                    <a:lnT>
                      <a:noFill/>
                    </a:lnT>
                    <a:lnB>
                      <a:noFill/>
                    </a:lnB>
                    <a:solidFill>
                      <a:schemeClr val="accent2">
                        <a:lumMod val="40000"/>
                        <a:lumOff val="60000"/>
                      </a:schemeClr>
                    </a:solidFill>
                  </a:tcPr>
                </a:tc>
                <a:tc>
                  <a:txBody>
                    <a:bodyPr/>
                    <a:lstStyle/>
                    <a:p>
                      <a:r>
                        <a:rPr lang="en-US" b="1" dirty="0"/>
                        <a:t>Monitoring Agent</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Installed on nodes/services to expose metrics</a:t>
                      </a:r>
                    </a:p>
                  </a:txBody>
                  <a:tcPr anchor="ctr">
                    <a:lnL>
                      <a:noFill/>
                    </a:lnL>
                    <a:lnR>
                      <a:noFill/>
                    </a:lnR>
                    <a:lnT>
                      <a:noFill/>
                    </a:lnT>
                    <a:lnB>
                      <a:noFill/>
                    </a:lnB>
                    <a:solidFill>
                      <a:schemeClr val="accent2">
                        <a:lumMod val="40000"/>
                        <a:lumOff val="60000"/>
                      </a:schemeClr>
                    </a:solidFill>
                  </a:tcPr>
                </a:tc>
                <a:tc>
                  <a:txBody>
                    <a:bodyPr/>
                    <a:lstStyle/>
                    <a:p>
                      <a:r>
                        <a:rPr lang="en-US"/>
                        <a:t>Node Exporter, cAdvisor, WMI Exporter</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443576414"/>
                  </a:ext>
                </a:extLst>
              </a:tr>
              <a:tr h="821006">
                <a:tc>
                  <a:txBody>
                    <a:bodyPr/>
                    <a:lstStyle/>
                    <a:p>
                      <a:r>
                        <a:rPr lang="en-US"/>
                        <a:t>9</a:t>
                      </a:r>
                    </a:p>
                  </a:txBody>
                  <a:tcPr anchor="ctr">
                    <a:lnL>
                      <a:noFill/>
                    </a:lnL>
                    <a:lnR>
                      <a:noFill/>
                    </a:lnR>
                    <a:lnT>
                      <a:noFill/>
                    </a:lnT>
                    <a:lnB>
                      <a:noFill/>
                    </a:lnB>
                    <a:solidFill>
                      <a:schemeClr val="accent2">
                        <a:lumMod val="40000"/>
                        <a:lumOff val="60000"/>
                      </a:schemeClr>
                    </a:solidFill>
                  </a:tcPr>
                </a:tc>
                <a:tc>
                  <a:txBody>
                    <a:bodyPr/>
                    <a:lstStyle/>
                    <a:p>
                      <a:r>
                        <a:rPr lang="en-US" b="1" dirty="0"/>
                        <a:t>Synthetic Monitoring</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Simulates user behavior to test service availability</a:t>
                      </a:r>
                    </a:p>
                  </a:txBody>
                  <a:tcPr anchor="ctr">
                    <a:lnL>
                      <a:noFill/>
                    </a:lnL>
                    <a:lnR>
                      <a:noFill/>
                    </a:lnR>
                    <a:lnT>
                      <a:noFill/>
                    </a:lnT>
                    <a:lnB>
                      <a:noFill/>
                    </a:lnB>
                    <a:solidFill>
                      <a:schemeClr val="accent2">
                        <a:lumMod val="40000"/>
                        <a:lumOff val="60000"/>
                      </a:schemeClr>
                    </a:solidFill>
                  </a:tcPr>
                </a:tc>
                <a:tc>
                  <a:txBody>
                    <a:bodyPr/>
                    <a:lstStyle/>
                    <a:p>
                      <a:r>
                        <a:rPr lang="en-US"/>
                        <a:t>Blackbox Exporter, Pingdom, UptimeRobot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537410546"/>
                  </a:ext>
                </a:extLst>
              </a:tr>
              <a:tr h="821006">
                <a:tc>
                  <a:txBody>
                    <a:bodyPr/>
                    <a:lstStyle/>
                    <a:p>
                      <a:r>
                        <a:rPr lang="en-US"/>
                        <a:t>10</a:t>
                      </a:r>
                    </a:p>
                  </a:txBody>
                  <a:tcPr anchor="ctr">
                    <a:lnL>
                      <a:noFill/>
                    </a:lnL>
                    <a:lnR>
                      <a:noFill/>
                    </a:lnR>
                    <a:lnT>
                      <a:noFill/>
                    </a:lnT>
                    <a:lnB>
                      <a:noFill/>
                    </a:lnB>
                    <a:solidFill>
                      <a:schemeClr val="accent2">
                        <a:lumMod val="40000"/>
                        <a:lumOff val="60000"/>
                      </a:schemeClr>
                    </a:solidFill>
                  </a:tcPr>
                </a:tc>
                <a:tc>
                  <a:txBody>
                    <a:bodyPr/>
                    <a:lstStyle/>
                    <a:p>
                      <a:r>
                        <a:rPr lang="en-US" b="1"/>
                        <a:t>Event Processor</a:t>
                      </a:r>
                      <a:endParaRPr lang="en-US"/>
                    </a:p>
                  </a:txBody>
                  <a:tcPr anchor="ctr">
                    <a:lnL>
                      <a:noFill/>
                    </a:lnL>
                    <a:lnR>
                      <a:noFill/>
                    </a:lnR>
                    <a:lnT>
                      <a:noFill/>
                    </a:lnT>
                    <a:lnB>
                      <a:noFill/>
                    </a:lnB>
                    <a:solidFill>
                      <a:schemeClr val="accent2">
                        <a:lumMod val="40000"/>
                        <a:lumOff val="60000"/>
                      </a:schemeClr>
                    </a:solidFill>
                  </a:tcPr>
                </a:tc>
                <a:tc>
                  <a:txBody>
                    <a:bodyPr/>
                    <a:lstStyle/>
                    <a:p>
                      <a:r>
                        <a:rPr lang="en-US" dirty="0"/>
                        <a:t>Reacts to events like service restart or log error</a:t>
                      </a:r>
                    </a:p>
                  </a:txBody>
                  <a:tcPr anchor="ctr">
                    <a:lnL>
                      <a:noFill/>
                    </a:lnL>
                    <a:lnR>
                      <a:noFill/>
                    </a:lnR>
                    <a:lnT>
                      <a:noFill/>
                    </a:lnT>
                    <a:lnB>
                      <a:noFill/>
                    </a:lnB>
                    <a:solidFill>
                      <a:schemeClr val="accent2">
                        <a:lumMod val="40000"/>
                        <a:lumOff val="60000"/>
                      </a:schemeClr>
                    </a:solidFill>
                  </a:tcPr>
                </a:tc>
                <a:tc>
                  <a:txBody>
                    <a:bodyPr/>
                    <a:lstStyle/>
                    <a:p>
                      <a:r>
                        <a:rPr lang="en-US" dirty="0" err="1"/>
                        <a:t>Kapacitor</a:t>
                      </a:r>
                      <a:r>
                        <a:rPr lang="en-US" dirty="0"/>
                        <a:t>, Amazon </a:t>
                      </a:r>
                      <a:r>
                        <a:rPr lang="en-US" dirty="0" err="1"/>
                        <a:t>EventBridge</a:t>
                      </a:r>
                      <a:r>
                        <a:rPr lang="en-US" dirty="0"/>
                        <a:t>, Prometheus rules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11339148"/>
                  </a:ext>
                </a:extLst>
              </a:tr>
            </a:tbl>
          </a:graphicData>
        </a:graphic>
      </p:graphicFrame>
    </p:spTree>
    <p:extLst>
      <p:ext uri="{BB962C8B-B14F-4D97-AF65-F5344CB8AC3E}">
        <p14:creationId xmlns:p14="http://schemas.microsoft.com/office/powerpoint/2010/main" val="28708450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Main Monitoring Components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150362" y="2101533"/>
            <a:ext cx="16660377" cy="7755969"/>
          </a:xfrm>
          <a:prstGeom prst="rect">
            <a:avLst/>
          </a:prstGeom>
          <a:noFill/>
        </p:spPr>
        <p:txBody>
          <a:bodyPr wrap="square">
            <a:spAutoFit/>
          </a:bodyPr>
          <a:lstStyle/>
          <a:p>
            <a:pPr marL="457200" lvl="1"/>
            <a:r>
              <a:rPr lang="en-US" dirty="0">
                <a:solidFill>
                  <a:schemeClr val="accent2">
                    <a:lumMod val="60000"/>
                    <a:lumOff val="40000"/>
                  </a:schemeClr>
                </a:solidFill>
              </a:rPr>
              <a:t>| **Timestamp**       | **Metric Name**     | **Value** | **Labels (Tags)** |</a:t>
            </a:r>
          </a:p>
          <a:p>
            <a:pPr marL="457200" lvl="1"/>
            <a:r>
              <a:rPr lang="en-US" dirty="0">
                <a:solidFill>
                  <a:schemeClr val="accent2">
                    <a:lumMod val="60000"/>
                    <a:lumOff val="40000"/>
                  </a:schemeClr>
                </a:solidFill>
              </a:rPr>
              <a:t>| ------------------- | ------------------- | --------- | ----------------- |</a:t>
            </a:r>
          </a:p>
          <a:p>
            <a:pPr marL="457200" lvl="1"/>
            <a:r>
              <a:rPr lang="en-US" dirty="0">
                <a:solidFill>
                  <a:schemeClr val="accent2">
                    <a:lumMod val="60000"/>
                    <a:lumOff val="40000"/>
                  </a:schemeClr>
                </a:solidFill>
              </a:rPr>
              <a:t>| 2025-07-16 00:00:00 | `</a:t>
            </a:r>
            <a:r>
              <a:rPr lang="en-US" dirty="0" err="1">
                <a:solidFill>
                  <a:schemeClr val="accent2">
                    <a:lumMod val="60000"/>
                    <a:lumOff val="40000"/>
                  </a:schemeClr>
                </a:solidFill>
              </a:rPr>
              <a:t>cpu_usage_percent</a:t>
            </a:r>
            <a:r>
              <a:rPr lang="en-US" dirty="0">
                <a:solidFill>
                  <a:schemeClr val="accent2">
                    <a:lumMod val="60000"/>
                    <a:lumOff val="40000"/>
                  </a:schemeClr>
                </a:solidFill>
              </a:rPr>
              <a:t>` | 23.5      | server="server1"  |</a:t>
            </a:r>
          </a:p>
          <a:p>
            <a:pPr marL="457200" lvl="1"/>
            <a:r>
              <a:rPr lang="en-US" dirty="0">
                <a:solidFill>
                  <a:schemeClr val="accent2">
                    <a:lumMod val="60000"/>
                    <a:lumOff val="40000"/>
                  </a:schemeClr>
                </a:solidFill>
              </a:rPr>
              <a:t>| 2025-07-16 00:00:10 | `</a:t>
            </a:r>
            <a:r>
              <a:rPr lang="en-US" dirty="0" err="1">
                <a:solidFill>
                  <a:schemeClr val="accent2">
                    <a:lumMod val="60000"/>
                    <a:lumOff val="40000"/>
                  </a:schemeClr>
                </a:solidFill>
              </a:rPr>
              <a:t>cpu_usage_percent</a:t>
            </a:r>
            <a:r>
              <a:rPr lang="en-US" dirty="0">
                <a:solidFill>
                  <a:schemeClr val="accent2">
                    <a:lumMod val="60000"/>
                    <a:lumOff val="40000"/>
                  </a:schemeClr>
                </a:solidFill>
              </a:rPr>
              <a:t>` | 25.2      | server="server1"  |</a:t>
            </a:r>
          </a:p>
          <a:p>
            <a:pPr marL="457200" lvl="1"/>
            <a:r>
              <a:rPr lang="en-US" dirty="0">
                <a:solidFill>
                  <a:schemeClr val="accent2">
                    <a:lumMod val="60000"/>
                    <a:lumOff val="40000"/>
                  </a:schemeClr>
                </a:solidFill>
              </a:rPr>
              <a:t>| 2025-07-16 00:00:20 | `</a:t>
            </a:r>
            <a:r>
              <a:rPr lang="en-US" dirty="0" err="1">
                <a:solidFill>
                  <a:schemeClr val="accent2">
                    <a:lumMod val="60000"/>
                    <a:lumOff val="40000"/>
                  </a:schemeClr>
                </a:solidFill>
              </a:rPr>
              <a:t>cpu_usage_percent</a:t>
            </a:r>
            <a:r>
              <a:rPr lang="en-US" dirty="0">
                <a:solidFill>
                  <a:schemeClr val="accent2">
                    <a:lumMod val="60000"/>
                    <a:lumOff val="40000"/>
                  </a:schemeClr>
                </a:solidFill>
              </a:rPr>
              <a:t>` | 22.8      | server="server1"  |</a:t>
            </a:r>
          </a:p>
          <a:p>
            <a:pPr marL="457200" lvl="1"/>
            <a:r>
              <a:rPr lang="en-US" dirty="0">
                <a:solidFill>
                  <a:schemeClr val="accent2">
                    <a:lumMod val="60000"/>
                    <a:lumOff val="40000"/>
                  </a:schemeClr>
                </a:solidFill>
              </a:rPr>
              <a:t>| 2025-07-16 00:00:30 | `</a:t>
            </a:r>
            <a:r>
              <a:rPr lang="en-US" dirty="0" err="1">
                <a:solidFill>
                  <a:schemeClr val="accent2">
                    <a:lumMod val="60000"/>
                    <a:lumOff val="40000"/>
                  </a:schemeClr>
                </a:solidFill>
              </a:rPr>
              <a:t>cpu_usage_percent</a:t>
            </a:r>
            <a:r>
              <a:rPr lang="en-US" dirty="0">
                <a:solidFill>
                  <a:schemeClr val="accent2">
                    <a:lumMod val="60000"/>
                    <a:lumOff val="40000"/>
                  </a:schemeClr>
                </a:solidFill>
              </a:rPr>
              <a:t>` | 30.1      | server="server1"  |</a:t>
            </a:r>
          </a:p>
          <a:p>
            <a:pPr marL="457200" lvl="1"/>
            <a:endParaRPr lang="en-US" dirty="0">
              <a:solidFill>
                <a:schemeClr val="accent2">
                  <a:lumMod val="60000"/>
                  <a:lumOff val="40000"/>
                </a:schemeClr>
              </a:solidFill>
            </a:endParaRPr>
          </a:p>
          <a:p>
            <a:pPr marL="457200" lvl="1"/>
            <a:r>
              <a:rPr lang="en-US" dirty="0" err="1">
                <a:solidFill>
                  <a:schemeClr val="accent2">
                    <a:lumMod val="60000"/>
                    <a:lumOff val="40000"/>
                  </a:schemeClr>
                </a:solidFill>
              </a:rPr>
              <a:t>epocconertor</a:t>
            </a:r>
            <a:endParaRPr lang="fa-IR"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r>
              <a:rPr lang="en-US" sz="2800" dirty="0" err="1">
                <a:solidFill>
                  <a:schemeClr val="accent2">
                    <a:lumMod val="60000"/>
                    <a:lumOff val="40000"/>
                  </a:schemeClr>
                </a:solidFill>
              </a:rPr>
              <a:t>Tsdb</a:t>
            </a:r>
            <a:r>
              <a:rPr lang="en-US" sz="2800" dirty="0">
                <a:solidFill>
                  <a:schemeClr val="accent2">
                    <a:lumMod val="60000"/>
                    <a:lumOff val="40000"/>
                  </a:schemeClr>
                </a:solidFill>
              </a:rPr>
              <a:t> sample</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fr-FR" sz="2800" dirty="0" err="1">
                <a:solidFill>
                  <a:schemeClr val="accent2">
                    <a:lumMod val="60000"/>
                    <a:lumOff val="40000"/>
                  </a:schemeClr>
                </a:solidFill>
              </a:rPr>
              <a:t>cpu_usage_percent</a:t>
            </a:r>
            <a:r>
              <a:rPr lang="fr-FR" sz="2800" dirty="0">
                <a:solidFill>
                  <a:schemeClr val="accent2">
                    <a:lumMod val="60000"/>
                    <a:lumOff val="40000"/>
                  </a:schemeClr>
                </a:solidFill>
              </a:rPr>
              <a:t>{server="web01"} 35.2</a:t>
            </a:r>
            <a:r>
              <a:rPr lang="en-US" sz="2800" dirty="0">
                <a:solidFill>
                  <a:schemeClr val="accent2">
                    <a:lumMod val="60000"/>
                    <a:lumOff val="40000"/>
                  </a:schemeClr>
                </a:solidFill>
              </a:rPr>
              <a:t>   this is metric</a:t>
            </a: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Metric = single piece of information (name + value + labels)</a:t>
            </a:r>
          </a:p>
          <a:p>
            <a:pPr marL="457200" lvl="1"/>
            <a:r>
              <a:rPr lang="en-US" sz="2800" dirty="0">
                <a:solidFill>
                  <a:schemeClr val="accent2">
                    <a:lumMod val="60000"/>
                    <a:lumOff val="40000"/>
                  </a:schemeClr>
                </a:solidFill>
              </a:rPr>
              <a:t>TSDB = storage engine that holds time-based metric data</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72CA66FE-3BDE-515F-DA86-63140DAF7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7653400"/>
            <a:ext cx="15551150" cy="2144650"/>
          </a:xfrm>
          <a:prstGeom prst="rect">
            <a:avLst/>
          </a:prstGeom>
        </p:spPr>
      </p:pic>
    </p:spTree>
    <p:extLst>
      <p:ext uri="{BB962C8B-B14F-4D97-AF65-F5344CB8AC3E}">
        <p14:creationId xmlns:p14="http://schemas.microsoft.com/office/powerpoint/2010/main" val="5083336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White vs black vs gray box</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150362" y="2101533"/>
            <a:ext cx="16660377" cy="2246769"/>
          </a:xfrm>
          <a:prstGeom prst="rect">
            <a:avLst/>
          </a:prstGeom>
          <a:noFill/>
        </p:spPr>
        <p:txBody>
          <a:bodyPr wrap="square">
            <a:spAutoFit/>
          </a:bodyPr>
          <a:lstStyle/>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334F417B-D373-EA3F-1675-5FC2967D9204}"/>
              </a:ext>
            </a:extLst>
          </p:cNvPr>
          <p:cNvGraphicFramePr>
            <a:graphicFrameLocks noGrp="1"/>
          </p:cNvGraphicFramePr>
          <p:nvPr>
            <p:extLst>
              <p:ext uri="{D42A27DB-BD31-4B8C-83A1-F6EECF244321}">
                <p14:modId xmlns:p14="http://schemas.microsoft.com/office/powerpoint/2010/main" val="1288723625"/>
              </p:ext>
            </p:extLst>
          </p:nvPr>
        </p:nvGraphicFramePr>
        <p:xfrm>
          <a:off x="914400" y="2200872"/>
          <a:ext cx="16471900" cy="6835170"/>
        </p:xfrm>
        <a:graphic>
          <a:graphicData uri="http://schemas.openxmlformats.org/drawingml/2006/table">
            <a:tbl>
              <a:tblPr/>
              <a:tblGrid>
                <a:gridCol w="4117975">
                  <a:extLst>
                    <a:ext uri="{9D8B030D-6E8A-4147-A177-3AD203B41FA5}">
                      <a16:colId xmlns:a16="http://schemas.microsoft.com/office/drawing/2014/main" val="3955444857"/>
                    </a:ext>
                  </a:extLst>
                </a:gridCol>
                <a:gridCol w="4117975">
                  <a:extLst>
                    <a:ext uri="{9D8B030D-6E8A-4147-A177-3AD203B41FA5}">
                      <a16:colId xmlns:a16="http://schemas.microsoft.com/office/drawing/2014/main" val="560403344"/>
                    </a:ext>
                  </a:extLst>
                </a:gridCol>
                <a:gridCol w="4117975">
                  <a:extLst>
                    <a:ext uri="{9D8B030D-6E8A-4147-A177-3AD203B41FA5}">
                      <a16:colId xmlns:a16="http://schemas.microsoft.com/office/drawing/2014/main" val="944698953"/>
                    </a:ext>
                  </a:extLst>
                </a:gridCol>
                <a:gridCol w="4117975">
                  <a:extLst>
                    <a:ext uri="{9D8B030D-6E8A-4147-A177-3AD203B41FA5}">
                      <a16:colId xmlns:a16="http://schemas.microsoft.com/office/drawing/2014/main" val="1697939960"/>
                    </a:ext>
                  </a:extLst>
                </a:gridCol>
              </a:tblGrid>
              <a:tr h="1139195">
                <a:tc>
                  <a:txBody>
                    <a:bodyPr/>
                    <a:lstStyle/>
                    <a:p>
                      <a:r>
                        <a:rPr lang="en-US" dirty="0"/>
                        <a:t>Aspect</a:t>
                      </a:r>
                    </a:p>
                  </a:txBody>
                  <a:tcPr anchor="ctr">
                    <a:lnL>
                      <a:noFill/>
                    </a:lnL>
                    <a:lnR>
                      <a:noFill/>
                    </a:lnR>
                    <a:lnT>
                      <a:noFill/>
                    </a:lnT>
                    <a:lnB>
                      <a:noFill/>
                    </a:lnB>
                    <a:solidFill>
                      <a:schemeClr val="accent2">
                        <a:lumMod val="40000"/>
                        <a:lumOff val="60000"/>
                      </a:schemeClr>
                    </a:solidFill>
                  </a:tcPr>
                </a:tc>
                <a:tc>
                  <a:txBody>
                    <a:bodyPr/>
                    <a:lstStyle/>
                    <a:p>
                      <a:r>
                        <a:rPr lang="en-US"/>
                        <a:t>White Box</a:t>
                      </a:r>
                    </a:p>
                  </a:txBody>
                  <a:tcPr anchor="ctr">
                    <a:lnL>
                      <a:noFill/>
                    </a:lnL>
                    <a:lnR>
                      <a:noFill/>
                    </a:lnR>
                    <a:lnT>
                      <a:noFill/>
                    </a:lnT>
                    <a:lnB>
                      <a:noFill/>
                    </a:lnB>
                    <a:solidFill>
                      <a:schemeClr val="accent2">
                        <a:lumMod val="40000"/>
                        <a:lumOff val="60000"/>
                      </a:schemeClr>
                    </a:solidFill>
                  </a:tcPr>
                </a:tc>
                <a:tc>
                  <a:txBody>
                    <a:bodyPr/>
                    <a:lstStyle/>
                    <a:p>
                      <a:r>
                        <a:rPr lang="en-US"/>
                        <a:t>Black Box</a:t>
                      </a:r>
                    </a:p>
                  </a:txBody>
                  <a:tcPr anchor="ctr">
                    <a:lnL>
                      <a:noFill/>
                    </a:lnL>
                    <a:lnR>
                      <a:noFill/>
                    </a:lnR>
                    <a:lnT>
                      <a:noFill/>
                    </a:lnT>
                    <a:lnB>
                      <a:noFill/>
                    </a:lnB>
                    <a:solidFill>
                      <a:schemeClr val="accent2">
                        <a:lumMod val="40000"/>
                        <a:lumOff val="60000"/>
                      </a:schemeClr>
                    </a:solidFill>
                  </a:tcPr>
                </a:tc>
                <a:tc>
                  <a:txBody>
                    <a:bodyPr/>
                    <a:lstStyle/>
                    <a:p>
                      <a:r>
                        <a:rPr lang="en-US"/>
                        <a:t>Gray Box</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985529828"/>
                  </a:ext>
                </a:extLst>
              </a:tr>
              <a:tr h="1139195">
                <a:tc>
                  <a:txBody>
                    <a:bodyPr/>
                    <a:lstStyle/>
                    <a:p>
                      <a:r>
                        <a:rPr lang="en-US"/>
                        <a:t>Visibility</a:t>
                      </a:r>
                    </a:p>
                  </a:txBody>
                  <a:tcPr anchor="ctr">
                    <a:lnL>
                      <a:noFill/>
                    </a:lnL>
                    <a:lnR>
                      <a:noFill/>
                    </a:lnR>
                    <a:lnT>
                      <a:noFill/>
                    </a:lnT>
                    <a:lnB>
                      <a:noFill/>
                    </a:lnB>
                    <a:solidFill>
                      <a:schemeClr val="accent2">
                        <a:lumMod val="40000"/>
                        <a:lumOff val="60000"/>
                      </a:schemeClr>
                    </a:solidFill>
                  </a:tcPr>
                </a:tc>
                <a:tc>
                  <a:txBody>
                    <a:bodyPr/>
                    <a:lstStyle/>
                    <a:p>
                      <a:r>
                        <a:rPr lang="en-US"/>
                        <a:t>Full internal access</a:t>
                      </a:r>
                    </a:p>
                  </a:txBody>
                  <a:tcPr anchor="ctr">
                    <a:lnL>
                      <a:noFill/>
                    </a:lnL>
                    <a:lnR>
                      <a:noFill/>
                    </a:lnR>
                    <a:lnT>
                      <a:noFill/>
                    </a:lnT>
                    <a:lnB>
                      <a:noFill/>
                    </a:lnB>
                    <a:solidFill>
                      <a:schemeClr val="accent2">
                        <a:lumMod val="40000"/>
                        <a:lumOff val="60000"/>
                      </a:schemeClr>
                    </a:solidFill>
                  </a:tcPr>
                </a:tc>
                <a:tc>
                  <a:txBody>
                    <a:bodyPr/>
                    <a:lstStyle/>
                    <a:p>
                      <a:r>
                        <a:rPr lang="en-US"/>
                        <a:t>No internal access</a:t>
                      </a:r>
                    </a:p>
                  </a:txBody>
                  <a:tcPr anchor="ctr">
                    <a:lnL>
                      <a:noFill/>
                    </a:lnL>
                    <a:lnR>
                      <a:noFill/>
                    </a:lnR>
                    <a:lnT>
                      <a:noFill/>
                    </a:lnT>
                    <a:lnB>
                      <a:noFill/>
                    </a:lnB>
                    <a:solidFill>
                      <a:schemeClr val="accent2">
                        <a:lumMod val="40000"/>
                        <a:lumOff val="60000"/>
                      </a:schemeClr>
                    </a:solidFill>
                  </a:tcPr>
                </a:tc>
                <a:tc>
                  <a:txBody>
                    <a:bodyPr/>
                    <a:lstStyle/>
                    <a:p>
                      <a:r>
                        <a:rPr lang="en-US"/>
                        <a:t>Partial internal access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835464986"/>
                  </a:ext>
                </a:extLst>
              </a:tr>
              <a:tr h="1139195">
                <a:tc>
                  <a:txBody>
                    <a:bodyPr/>
                    <a:lstStyle/>
                    <a:p>
                      <a:r>
                        <a:rPr lang="en-US"/>
                        <a:t>Data Collected</a:t>
                      </a:r>
                    </a:p>
                  </a:txBody>
                  <a:tcPr anchor="ctr">
                    <a:lnL>
                      <a:noFill/>
                    </a:lnL>
                    <a:lnR>
                      <a:noFill/>
                    </a:lnR>
                    <a:lnT>
                      <a:noFill/>
                    </a:lnT>
                    <a:lnB>
                      <a:noFill/>
                    </a:lnB>
                    <a:solidFill>
                      <a:schemeClr val="accent2">
                        <a:lumMod val="40000"/>
                        <a:lumOff val="60000"/>
                      </a:schemeClr>
                    </a:solidFill>
                  </a:tcPr>
                </a:tc>
                <a:tc>
                  <a:txBody>
                    <a:bodyPr/>
                    <a:lstStyle/>
                    <a:p>
                      <a:r>
                        <a:rPr lang="en-US"/>
                        <a:t>Metrics, logs, traces, internals</a:t>
                      </a:r>
                    </a:p>
                  </a:txBody>
                  <a:tcPr anchor="ctr">
                    <a:lnL>
                      <a:noFill/>
                    </a:lnL>
                    <a:lnR>
                      <a:noFill/>
                    </a:lnR>
                    <a:lnT>
                      <a:noFill/>
                    </a:lnT>
                    <a:lnB>
                      <a:noFill/>
                    </a:lnB>
                    <a:solidFill>
                      <a:schemeClr val="accent2">
                        <a:lumMod val="40000"/>
                        <a:lumOff val="60000"/>
                      </a:schemeClr>
                    </a:solidFill>
                  </a:tcPr>
                </a:tc>
                <a:tc>
                  <a:txBody>
                    <a:bodyPr/>
                    <a:lstStyle/>
                    <a:p>
                      <a:r>
                        <a:rPr lang="en-US"/>
                        <a:t>External availability, response</a:t>
                      </a:r>
                    </a:p>
                  </a:txBody>
                  <a:tcPr anchor="ctr">
                    <a:lnL>
                      <a:noFill/>
                    </a:lnL>
                    <a:lnR>
                      <a:noFill/>
                    </a:lnR>
                    <a:lnT>
                      <a:noFill/>
                    </a:lnT>
                    <a:lnB>
                      <a:noFill/>
                    </a:lnB>
                    <a:solidFill>
                      <a:schemeClr val="accent2">
                        <a:lumMod val="40000"/>
                        <a:lumOff val="60000"/>
                      </a:schemeClr>
                    </a:solidFill>
                  </a:tcPr>
                </a:tc>
                <a:tc>
                  <a:txBody>
                    <a:bodyPr/>
                    <a:lstStyle/>
                    <a:p>
                      <a:r>
                        <a:rPr lang="en-US"/>
                        <a:t>Mix of internal metrics + external tests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372543160"/>
                  </a:ext>
                </a:extLst>
              </a:tr>
              <a:tr h="1139195">
                <a:tc>
                  <a:txBody>
                    <a:bodyPr/>
                    <a:lstStyle/>
                    <a:p>
                      <a:r>
                        <a:rPr lang="en-US" dirty="0"/>
                        <a:t>Use Cases</a:t>
                      </a:r>
                    </a:p>
                  </a:txBody>
                  <a:tcPr anchor="ctr">
                    <a:lnL>
                      <a:noFill/>
                    </a:lnL>
                    <a:lnR>
                      <a:noFill/>
                    </a:lnR>
                    <a:lnT>
                      <a:noFill/>
                    </a:lnT>
                    <a:lnB>
                      <a:noFill/>
                    </a:lnB>
                    <a:solidFill>
                      <a:schemeClr val="accent2">
                        <a:lumMod val="40000"/>
                        <a:lumOff val="60000"/>
                      </a:schemeClr>
                    </a:solidFill>
                  </a:tcPr>
                </a:tc>
                <a:tc>
                  <a:txBody>
                    <a:bodyPr/>
                    <a:lstStyle/>
                    <a:p>
                      <a:r>
                        <a:rPr lang="en-US"/>
                        <a:t>Deep performance analysis</a:t>
                      </a:r>
                    </a:p>
                  </a:txBody>
                  <a:tcPr anchor="ctr">
                    <a:lnL>
                      <a:noFill/>
                    </a:lnL>
                    <a:lnR>
                      <a:noFill/>
                    </a:lnR>
                    <a:lnT>
                      <a:noFill/>
                    </a:lnT>
                    <a:lnB>
                      <a:noFill/>
                    </a:lnB>
                    <a:solidFill>
                      <a:schemeClr val="accent2">
                        <a:lumMod val="40000"/>
                        <a:lumOff val="60000"/>
                      </a:schemeClr>
                    </a:solidFill>
                  </a:tcPr>
                </a:tc>
                <a:tc>
                  <a:txBody>
                    <a:bodyPr/>
                    <a:lstStyle/>
                    <a:p>
                      <a:r>
                        <a:rPr lang="en-US"/>
                        <a:t>Uptime and availability checks</a:t>
                      </a:r>
                    </a:p>
                  </a:txBody>
                  <a:tcPr anchor="ctr">
                    <a:lnL>
                      <a:noFill/>
                    </a:lnL>
                    <a:lnR>
                      <a:noFill/>
                    </a:lnR>
                    <a:lnT>
                      <a:noFill/>
                    </a:lnT>
                    <a:lnB>
                      <a:noFill/>
                    </a:lnB>
                    <a:solidFill>
                      <a:schemeClr val="accent2">
                        <a:lumMod val="40000"/>
                        <a:lumOff val="60000"/>
                      </a:schemeClr>
                    </a:solidFill>
                  </a:tcPr>
                </a:tc>
                <a:tc>
                  <a:txBody>
                    <a:bodyPr/>
                    <a:lstStyle/>
                    <a:p>
                      <a:r>
                        <a:rPr lang="en-US"/>
                        <a:t>Hybrid monitoring</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4027739675"/>
                  </a:ext>
                </a:extLst>
              </a:tr>
              <a:tr h="1139195">
                <a:tc>
                  <a:txBody>
                    <a:bodyPr/>
                    <a:lstStyle/>
                    <a:p>
                      <a:r>
                        <a:rPr lang="en-US"/>
                        <a:t>Pros</a:t>
                      </a:r>
                    </a:p>
                  </a:txBody>
                  <a:tcPr anchor="ctr">
                    <a:lnL>
                      <a:noFill/>
                    </a:lnL>
                    <a:lnR>
                      <a:noFill/>
                    </a:lnR>
                    <a:lnT>
                      <a:noFill/>
                    </a:lnT>
                    <a:lnB>
                      <a:noFill/>
                    </a:lnB>
                    <a:solidFill>
                      <a:schemeClr val="accent2">
                        <a:lumMod val="40000"/>
                        <a:lumOff val="60000"/>
                      </a:schemeClr>
                    </a:solidFill>
                  </a:tcPr>
                </a:tc>
                <a:tc>
                  <a:txBody>
                    <a:bodyPr/>
                    <a:lstStyle/>
                    <a:p>
                      <a:r>
                        <a:rPr lang="en-US"/>
                        <a:t>Detailed root cause analysis</a:t>
                      </a:r>
                    </a:p>
                  </a:txBody>
                  <a:tcPr anchor="ctr">
                    <a:lnL>
                      <a:noFill/>
                    </a:lnL>
                    <a:lnR>
                      <a:noFill/>
                    </a:lnR>
                    <a:lnT>
                      <a:noFill/>
                    </a:lnT>
                    <a:lnB>
                      <a:noFill/>
                    </a:lnB>
                    <a:solidFill>
                      <a:schemeClr val="accent2">
                        <a:lumMod val="40000"/>
                        <a:lumOff val="60000"/>
                      </a:schemeClr>
                    </a:solidFill>
                  </a:tcPr>
                </a:tc>
                <a:tc>
                  <a:txBody>
                    <a:bodyPr/>
                    <a:lstStyle/>
                    <a:p>
                      <a:r>
                        <a:rPr lang="en-US"/>
                        <a:t>Easy to implement</a:t>
                      </a:r>
                    </a:p>
                  </a:txBody>
                  <a:tcPr anchor="ctr">
                    <a:lnL>
                      <a:noFill/>
                    </a:lnL>
                    <a:lnR>
                      <a:noFill/>
                    </a:lnR>
                    <a:lnT>
                      <a:noFill/>
                    </a:lnT>
                    <a:lnB>
                      <a:noFill/>
                    </a:lnB>
                    <a:solidFill>
                      <a:schemeClr val="accent2">
                        <a:lumMod val="40000"/>
                        <a:lumOff val="60000"/>
                      </a:schemeClr>
                    </a:solidFill>
                  </a:tcPr>
                </a:tc>
                <a:tc>
                  <a:txBody>
                    <a:bodyPr/>
                    <a:lstStyle/>
                    <a:p>
                      <a:r>
                        <a:rPr lang="en-US"/>
                        <a:t>Balanced insight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4074320531"/>
                  </a:ext>
                </a:extLst>
              </a:tr>
              <a:tr h="1139195">
                <a:tc>
                  <a:txBody>
                    <a:bodyPr/>
                    <a:lstStyle/>
                    <a:p>
                      <a:r>
                        <a:rPr lang="en-US"/>
                        <a:t>Cons</a:t>
                      </a:r>
                    </a:p>
                  </a:txBody>
                  <a:tcPr anchor="ctr">
                    <a:lnL>
                      <a:noFill/>
                    </a:lnL>
                    <a:lnR>
                      <a:noFill/>
                    </a:lnR>
                    <a:lnT>
                      <a:noFill/>
                    </a:lnT>
                    <a:lnB>
                      <a:noFill/>
                    </a:lnB>
                    <a:solidFill>
                      <a:schemeClr val="accent2">
                        <a:lumMod val="40000"/>
                        <a:lumOff val="60000"/>
                      </a:schemeClr>
                    </a:solidFill>
                  </a:tcPr>
                </a:tc>
                <a:tc>
                  <a:txBody>
                    <a:bodyPr/>
                    <a:lstStyle/>
                    <a:p>
                      <a:r>
                        <a:rPr lang="en-US" dirty="0"/>
                        <a:t>Complex, needs access</a:t>
                      </a:r>
                    </a:p>
                  </a:txBody>
                  <a:tcPr anchor="ctr">
                    <a:lnL>
                      <a:noFill/>
                    </a:lnL>
                    <a:lnR>
                      <a:noFill/>
                    </a:lnR>
                    <a:lnT>
                      <a:noFill/>
                    </a:lnT>
                    <a:lnB>
                      <a:noFill/>
                    </a:lnB>
                    <a:solidFill>
                      <a:schemeClr val="accent2">
                        <a:lumMod val="40000"/>
                        <a:lumOff val="60000"/>
                      </a:schemeClr>
                    </a:solidFill>
                  </a:tcPr>
                </a:tc>
                <a:tc>
                  <a:txBody>
                    <a:bodyPr/>
                    <a:lstStyle/>
                    <a:p>
                      <a:r>
                        <a:rPr lang="en-US" dirty="0"/>
                        <a:t>Limited insight</a:t>
                      </a:r>
                    </a:p>
                  </a:txBody>
                  <a:tcPr anchor="ctr">
                    <a:lnL>
                      <a:noFill/>
                    </a:lnL>
                    <a:lnR>
                      <a:noFill/>
                    </a:lnR>
                    <a:lnT>
                      <a:noFill/>
                    </a:lnT>
                    <a:lnB>
                      <a:noFill/>
                    </a:lnB>
                    <a:solidFill>
                      <a:schemeClr val="accent2">
                        <a:lumMod val="40000"/>
                        <a:lumOff val="60000"/>
                      </a:schemeClr>
                    </a:solidFill>
                  </a:tcPr>
                </a:tc>
                <a:tc>
                  <a:txBody>
                    <a:bodyPr/>
                    <a:lstStyle/>
                    <a:p>
                      <a:r>
                        <a:rPr lang="en-US" dirty="0"/>
                        <a:t>Partial visibility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826274158"/>
                  </a:ext>
                </a:extLst>
              </a:tr>
            </a:tbl>
          </a:graphicData>
        </a:graphic>
      </p:graphicFrame>
    </p:spTree>
    <p:extLst>
      <p:ext uri="{BB962C8B-B14F-4D97-AF65-F5344CB8AC3E}">
        <p14:creationId xmlns:p14="http://schemas.microsoft.com/office/powerpoint/2010/main" val="34890112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Metric </a:t>
            </a:r>
            <a:r>
              <a:rPr lang="en-US" sz="2800" dirty="0" err="1">
                <a:solidFill>
                  <a:schemeClr val="accent2">
                    <a:lumMod val="60000"/>
                    <a:lumOff val="40000"/>
                  </a:schemeClr>
                </a:solidFill>
              </a:rPr>
              <a:t>metod</a:t>
            </a:r>
            <a:r>
              <a:rPr lang="en-US" sz="2800" dirty="0">
                <a:solidFill>
                  <a:schemeClr val="accent2">
                    <a:lumMod val="60000"/>
                    <a:lumOff val="40000"/>
                  </a:schemeClr>
                </a:solidFill>
              </a:rPr>
              <a:t>  collect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150362" y="2101533"/>
            <a:ext cx="16660377" cy="7417415"/>
          </a:xfrm>
          <a:prstGeom prst="rect">
            <a:avLst/>
          </a:prstGeom>
          <a:noFill/>
        </p:spPr>
        <p:txBody>
          <a:bodyPr wrap="square">
            <a:spAutoFit/>
          </a:bodyPr>
          <a:lstStyle/>
          <a:p>
            <a:pPr marL="457200" lvl="1"/>
            <a:r>
              <a:rPr lang="en-US" sz="2800" dirty="0">
                <a:solidFill>
                  <a:schemeClr val="accent2">
                    <a:lumMod val="60000"/>
                    <a:lumOff val="40000"/>
                  </a:schemeClr>
                </a:solidFill>
              </a:rPr>
              <a:t>1- Pull base or passive </a:t>
            </a:r>
            <a:r>
              <a:rPr lang="en-US" sz="2800" dirty="0" err="1">
                <a:solidFill>
                  <a:schemeClr val="accent2">
                    <a:lumMod val="60000"/>
                    <a:lumOff val="40000"/>
                  </a:schemeClr>
                </a:solidFill>
              </a:rPr>
              <a:t>monitroring</a:t>
            </a:r>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2- Push base or active monitoring</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Bonus: When to use which?</a:t>
            </a:r>
          </a:p>
          <a:p>
            <a:pPr marL="457200" lvl="1"/>
            <a:r>
              <a:rPr lang="en-US" sz="2800" dirty="0">
                <a:solidFill>
                  <a:schemeClr val="accent2">
                    <a:lumMod val="60000"/>
                    <a:lumOff val="40000"/>
                  </a:schemeClr>
                </a:solidFill>
              </a:rPr>
              <a:t>Use Pull </a:t>
            </a:r>
            <a:r>
              <a:rPr lang="en-US" sz="2800" dirty="0" err="1">
                <a:solidFill>
                  <a:schemeClr val="accent2">
                    <a:lumMod val="60000"/>
                    <a:lumOff val="40000"/>
                  </a:schemeClr>
                </a:solidFill>
              </a:rPr>
              <a:t>if:Your</a:t>
            </a:r>
            <a:r>
              <a:rPr lang="en-US" sz="2800" dirty="0">
                <a:solidFill>
                  <a:schemeClr val="accent2">
                    <a:lumMod val="60000"/>
                    <a:lumOff val="40000"/>
                  </a:schemeClr>
                </a:solidFill>
              </a:rPr>
              <a:t> monitoring server can reach targets </a:t>
            </a:r>
            <a:r>
              <a:rPr lang="en-US" sz="2800" dirty="0" err="1">
                <a:solidFill>
                  <a:schemeClr val="accent2">
                    <a:lumMod val="60000"/>
                    <a:lumOff val="40000"/>
                  </a:schemeClr>
                </a:solidFill>
              </a:rPr>
              <a:t>directlyTargets</a:t>
            </a:r>
            <a:r>
              <a:rPr lang="en-US" sz="2800" dirty="0">
                <a:solidFill>
                  <a:schemeClr val="accent2">
                    <a:lumMod val="60000"/>
                    <a:lumOff val="40000"/>
                  </a:schemeClr>
                </a:solidFill>
              </a:rPr>
              <a:t> are long-lived services with stable network </a:t>
            </a:r>
            <a:r>
              <a:rPr lang="en-US" sz="2800" dirty="0" err="1">
                <a:solidFill>
                  <a:schemeClr val="accent2">
                    <a:lumMod val="60000"/>
                    <a:lumOff val="40000"/>
                  </a:schemeClr>
                </a:solidFill>
              </a:rPr>
              <a:t>addressesYou</a:t>
            </a:r>
            <a:r>
              <a:rPr lang="en-US" sz="2800" dirty="0">
                <a:solidFill>
                  <a:schemeClr val="accent2">
                    <a:lumMod val="60000"/>
                    <a:lumOff val="40000"/>
                  </a:schemeClr>
                </a:solidFill>
              </a:rPr>
              <a:t> want centralized control over scraping </a:t>
            </a:r>
            <a:r>
              <a:rPr lang="en-US" sz="2800" dirty="0" err="1">
                <a:solidFill>
                  <a:schemeClr val="accent2">
                    <a:lumMod val="60000"/>
                    <a:lumOff val="40000"/>
                  </a:schemeClr>
                </a:solidFill>
              </a:rPr>
              <a:t>frequencyUse</a:t>
            </a:r>
            <a:r>
              <a:rPr lang="en-US" sz="2800" dirty="0">
                <a:solidFill>
                  <a:schemeClr val="accent2">
                    <a:lumMod val="60000"/>
                    <a:lumOff val="40000"/>
                  </a:schemeClr>
                </a:solidFill>
              </a:rPr>
              <a:t> </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Push </a:t>
            </a:r>
            <a:r>
              <a:rPr lang="en-US" sz="2800" dirty="0" err="1">
                <a:solidFill>
                  <a:schemeClr val="accent2">
                    <a:lumMod val="60000"/>
                    <a:lumOff val="40000"/>
                  </a:schemeClr>
                </a:solidFill>
              </a:rPr>
              <a:t>if:Targets</a:t>
            </a:r>
            <a:r>
              <a:rPr lang="en-US" sz="2800" dirty="0">
                <a:solidFill>
                  <a:schemeClr val="accent2">
                    <a:lumMod val="60000"/>
                    <a:lumOff val="40000"/>
                  </a:schemeClr>
                </a:solidFill>
              </a:rPr>
              <a:t> are behind firewalls or NAT, unreachable by monitoring </a:t>
            </a:r>
            <a:r>
              <a:rPr lang="en-US" sz="2800" dirty="0" err="1">
                <a:solidFill>
                  <a:schemeClr val="accent2">
                    <a:lumMod val="60000"/>
                    <a:lumOff val="40000"/>
                  </a:schemeClr>
                </a:solidFill>
              </a:rPr>
              <a:t>serverYou</a:t>
            </a:r>
            <a:r>
              <a:rPr lang="en-US" sz="2800" dirty="0">
                <a:solidFill>
                  <a:schemeClr val="accent2">
                    <a:lumMod val="60000"/>
                    <a:lumOff val="40000"/>
                  </a:schemeClr>
                </a:solidFill>
              </a:rPr>
              <a:t> want the client to decide when metrics are sent</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72172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Metric </a:t>
            </a:r>
            <a:r>
              <a:rPr lang="en-US" sz="2800" dirty="0" err="1">
                <a:solidFill>
                  <a:schemeClr val="accent2">
                    <a:lumMod val="60000"/>
                    <a:lumOff val="40000"/>
                  </a:schemeClr>
                </a:solidFill>
              </a:rPr>
              <a:t>metod</a:t>
            </a:r>
            <a:r>
              <a:rPr lang="en-US" sz="2800" dirty="0">
                <a:solidFill>
                  <a:schemeClr val="accent2">
                    <a:lumMod val="60000"/>
                    <a:lumOff val="40000"/>
                  </a:schemeClr>
                </a:solidFill>
              </a:rPr>
              <a:t>  collect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7417415"/>
          </a:xfrm>
          <a:prstGeom prst="rect">
            <a:avLst/>
          </a:prstGeom>
          <a:noFill/>
        </p:spPr>
        <p:txBody>
          <a:bodyPr wrap="square">
            <a:spAutoFit/>
          </a:bodyPr>
          <a:lstStyle/>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8E09974E-A71C-52CF-B14A-23A887910C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362" y="2221652"/>
            <a:ext cx="12801600" cy="7417414"/>
          </a:xfrm>
          <a:prstGeom prst="rect">
            <a:avLst/>
          </a:prstGeom>
        </p:spPr>
      </p:pic>
    </p:spTree>
    <p:extLst>
      <p:ext uri="{BB962C8B-B14F-4D97-AF65-F5344CB8AC3E}">
        <p14:creationId xmlns:p14="http://schemas.microsoft.com/office/powerpoint/2010/main" val="38244261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4 The Four Golden Signals (Google SRE)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7417415"/>
          </a:xfrm>
          <a:prstGeom prst="rect">
            <a:avLst/>
          </a:prstGeom>
          <a:noFill/>
        </p:spPr>
        <p:txBody>
          <a:bodyPr wrap="square">
            <a:spAutoFit/>
          </a:bodyPr>
          <a:lstStyle/>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7F7742D4-283E-AD58-E3E7-BC05D35443CE}"/>
              </a:ext>
            </a:extLst>
          </p:cNvPr>
          <p:cNvGraphicFramePr>
            <a:graphicFrameLocks noGrp="1"/>
          </p:cNvGraphicFramePr>
          <p:nvPr>
            <p:extLst>
              <p:ext uri="{D42A27DB-BD31-4B8C-83A1-F6EECF244321}">
                <p14:modId xmlns:p14="http://schemas.microsoft.com/office/powerpoint/2010/main" val="1236306312"/>
              </p:ext>
            </p:extLst>
          </p:nvPr>
        </p:nvGraphicFramePr>
        <p:xfrm>
          <a:off x="914400" y="1949450"/>
          <a:ext cx="16471899" cy="7417412"/>
        </p:xfrm>
        <a:graphic>
          <a:graphicData uri="http://schemas.openxmlformats.org/drawingml/2006/table">
            <a:tbl>
              <a:tblPr/>
              <a:tblGrid>
                <a:gridCol w="5490633">
                  <a:extLst>
                    <a:ext uri="{9D8B030D-6E8A-4147-A177-3AD203B41FA5}">
                      <a16:colId xmlns:a16="http://schemas.microsoft.com/office/drawing/2014/main" val="3630289797"/>
                    </a:ext>
                  </a:extLst>
                </a:gridCol>
                <a:gridCol w="5490633">
                  <a:extLst>
                    <a:ext uri="{9D8B030D-6E8A-4147-A177-3AD203B41FA5}">
                      <a16:colId xmlns:a16="http://schemas.microsoft.com/office/drawing/2014/main" val="3381521759"/>
                    </a:ext>
                  </a:extLst>
                </a:gridCol>
                <a:gridCol w="5490633">
                  <a:extLst>
                    <a:ext uri="{9D8B030D-6E8A-4147-A177-3AD203B41FA5}">
                      <a16:colId xmlns:a16="http://schemas.microsoft.com/office/drawing/2014/main" val="221943856"/>
                    </a:ext>
                  </a:extLst>
                </a:gridCol>
              </a:tblGrid>
              <a:tr h="927176">
                <a:tc>
                  <a:txBody>
                    <a:bodyPr/>
                    <a:lstStyle/>
                    <a:p>
                      <a:r>
                        <a:rPr lang="en-US" dirty="0"/>
                        <a:t>Signal</a:t>
                      </a:r>
                    </a:p>
                  </a:txBody>
                  <a:tcPr anchor="ctr">
                    <a:lnL>
                      <a:noFill/>
                    </a:lnL>
                    <a:lnR>
                      <a:noFill/>
                    </a:lnR>
                    <a:lnT>
                      <a:noFill/>
                    </a:lnT>
                    <a:lnB>
                      <a:noFill/>
                    </a:lnB>
                    <a:solidFill>
                      <a:schemeClr val="accent2">
                        <a:lumMod val="40000"/>
                        <a:lumOff val="60000"/>
                      </a:schemeClr>
                    </a:solidFill>
                  </a:tcPr>
                </a:tc>
                <a:tc>
                  <a:txBody>
                    <a:bodyPr/>
                    <a:lstStyle/>
                    <a:p>
                      <a:r>
                        <a:rPr lang="en-US"/>
                        <a:t>What it Measures</a:t>
                      </a:r>
                    </a:p>
                  </a:txBody>
                  <a:tcPr anchor="ctr">
                    <a:lnL>
                      <a:noFill/>
                    </a:lnL>
                    <a:lnR>
                      <a:noFill/>
                    </a:lnR>
                    <a:lnT>
                      <a:noFill/>
                    </a:lnT>
                    <a:lnB>
                      <a:noFill/>
                    </a:lnB>
                    <a:solidFill>
                      <a:schemeClr val="accent2">
                        <a:lumMod val="40000"/>
                        <a:lumOff val="60000"/>
                      </a:schemeClr>
                    </a:solidFill>
                  </a:tcPr>
                </a:tc>
                <a:tc>
                  <a:txBody>
                    <a:bodyPr/>
                    <a:lstStyle/>
                    <a:p>
                      <a:r>
                        <a:rPr lang="en-US"/>
                        <a:t>Why it's Important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168364438"/>
                  </a:ext>
                </a:extLst>
              </a:tr>
              <a:tr h="1622559">
                <a:tc>
                  <a:txBody>
                    <a:bodyPr/>
                    <a:lstStyle/>
                    <a:p>
                      <a:r>
                        <a:rPr lang="en-US" b="1" dirty="0"/>
                        <a:t>Latency</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dirty="0"/>
                        <a:t>Time taken to serve a request</a:t>
                      </a:r>
                    </a:p>
                  </a:txBody>
                  <a:tcPr anchor="ctr">
                    <a:lnL>
                      <a:noFill/>
                    </a:lnL>
                    <a:lnR>
                      <a:noFill/>
                    </a:lnR>
                    <a:lnT>
                      <a:noFill/>
                    </a:lnT>
                    <a:lnB>
                      <a:noFill/>
                    </a:lnB>
                    <a:solidFill>
                      <a:schemeClr val="accent2">
                        <a:lumMod val="40000"/>
                        <a:lumOff val="60000"/>
                      </a:schemeClr>
                    </a:solidFill>
                  </a:tcPr>
                </a:tc>
                <a:tc>
                  <a:txBody>
                    <a:bodyPr/>
                    <a:lstStyle/>
                    <a:p>
                      <a:r>
                        <a:rPr lang="en-US"/>
                        <a:t>High latency means slow performance; users perceive lag or delays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204098583"/>
                  </a:ext>
                </a:extLst>
              </a:tr>
              <a:tr h="1622559">
                <a:tc>
                  <a:txBody>
                    <a:bodyPr/>
                    <a:lstStyle/>
                    <a:p>
                      <a:r>
                        <a:rPr lang="en-US" b="1"/>
                        <a:t>Traffic</a:t>
                      </a:r>
                      <a:endParaRPr lang="en-US"/>
                    </a:p>
                  </a:txBody>
                  <a:tcPr anchor="ctr">
                    <a:lnL>
                      <a:noFill/>
                    </a:lnL>
                    <a:lnR>
                      <a:noFill/>
                    </a:lnR>
                    <a:lnT>
                      <a:noFill/>
                    </a:lnT>
                    <a:lnB>
                      <a:noFill/>
                    </a:lnB>
                    <a:solidFill>
                      <a:schemeClr val="accent2">
                        <a:lumMod val="40000"/>
                        <a:lumOff val="60000"/>
                      </a:schemeClr>
                    </a:solidFill>
                  </a:tcPr>
                </a:tc>
                <a:tc>
                  <a:txBody>
                    <a:bodyPr/>
                    <a:lstStyle/>
                    <a:p>
                      <a:r>
                        <a:rPr lang="en-US" dirty="0"/>
                        <a:t>Amount of demand on the system (e.g., QPS, RPS, bytes/sec)</a:t>
                      </a:r>
                    </a:p>
                  </a:txBody>
                  <a:tcPr anchor="ctr">
                    <a:lnL>
                      <a:noFill/>
                    </a:lnL>
                    <a:lnR>
                      <a:noFill/>
                    </a:lnR>
                    <a:lnT>
                      <a:noFill/>
                    </a:lnT>
                    <a:lnB>
                      <a:noFill/>
                    </a:lnB>
                    <a:solidFill>
                      <a:schemeClr val="accent2">
                        <a:lumMod val="40000"/>
                        <a:lumOff val="60000"/>
                      </a:schemeClr>
                    </a:solidFill>
                  </a:tcPr>
                </a:tc>
                <a:tc>
                  <a:txBody>
                    <a:bodyPr/>
                    <a:lstStyle/>
                    <a:p>
                      <a:r>
                        <a:rPr lang="en-US"/>
                        <a:t>Shows how much load your system is handling</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689929021"/>
                  </a:ext>
                </a:extLst>
              </a:tr>
              <a:tr h="1622559">
                <a:tc>
                  <a:txBody>
                    <a:bodyPr/>
                    <a:lstStyle/>
                    <a:p>
                      <a:r>
                        <a:rPr lang="en-US" b="1" dirty="0"/>
                        <a:t>Errors</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Rate of failed requests (HTTP 500, exceptions, etc.)</a:t>
                      </a:r>
                    </a:p>
                  </a:txBody>
                  <a:tcPr anchor="ctr">
                    <a:lnL>
                      <a:noFill/>
                    </a:lnL>
                    <a:lnR>
                      <a:noFill/>
                    </a:lnR>
                    <a:lnT>
                      <a:noFill/>
                    </a:lnT>
                    <a:lnB>
                      <a:noFill/>
                    </a:lnB>
                    <a:solidFill>
                      <a:schemeClr val="accent2">
                        <a:lumMod val="40000"/>
                        <a:lumOff val="60000"/>
                      </a:schemeClr>
                    </a:solidFill>
                  </a:tcPr>
                </a:tc>
                <a:tc>
                  <a:txBody>
                    <a:bodyPr/>
                    <a:lstStyle/>
                    <a:p>
                      <a:r>
                        <a:rPr lang="en-US"/>
                        <a:t>Tracks reliability; error spikes usually mean something’s broken</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632641698"/>
                  </a:ext>
                </a:extLst>
              </a:tr>
              <a:tr h="1622559">
                <a:tc>
                  <a:txBody>
                    <a:bodyPr/>
                    <a:lstStyle/>
                    <a:p>
                      <a:r>
                        <a:rPr lang="en-US" b="1"/>
                        <a:t>Saturation</a:t>
                      </a:r>
                      <a:endParaRPr lang="en-US"/>
                    </a:p>
                  </a:txBody>
                  <a:tcPr anchor="ctr">
                    <a:lnL>
                      <a:noFill/>
                    </a:lnL>
                    <a:lnR>
                      <a:noFill/>
                    </a:lnR>
                    <a:lnT>
                      <a:noFill/>
                    </a:lnT>
                    <a:lnB>
                      <a:noFill/>
                    </a:lnB>
                    <a:solidFill>
                      <a:schemeClr val="accent2">
                        <a:lumMod val="40000"/>
                        <a:lumOff val="60000"/>
                      </a:schemeClr>
                    </a:solidFill>
                  </a:tcPr>
                </a:tc>
                <a:tc>
                  <a:txBody>
                    <a:bodyPr/>
                    <a:lstStyle/>
                    <a:p>
                      <a:r>
                        <a:rPr lang="en-US" dirty="0"/>
                        <a:t>System utilization vs. capacity (e.g., CPU, memory, queue length)</a:t>
                      </a:r>
                    </a:p>
                  </a:txBody>
                  <a:tcPr anchor="ctr">
                    <a:lnL>
                      <a:noFill/>
                    </a:lnL>
                    <a:lnR>
                      <a:noFill/>
                    </a:lnR>
                    <a:lnT>
                      <a:noFill/>
                    </a:lnT>
                    <a:lnB>
                      <a:noFill/>
                    </a:lnB>
                    <a:solidFill>
                      <a:schemeClr val="accent2">
                        <a:lumMod val="40000"/>
                        <a:lumOff val="60000"/>
                      </a:schemeClr>
                    </a:solidFill>
                  </a:tcPr>
                </a:tc>
                <a:tc>
                  <a:txBody>
                    <a:bodyPr/>
                    <a:lstStyle/>
                    <a:p>
                      <a:r>
                        <a:rPr lang="en-US" dirty="0"/>
                        <a:t>Indicates how "full" your system is; predicts potential bottlenecks or slowdowns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538723543"/>
                  </a:ext>
                </a:extLst>
              </a:tr>
            </a:tbl>
          </a:graphicData>
        </a:graphic>
      </p:graphicFrame>
    </p:spTree>
    <p:extLst>
      <p:ext uri="{BB962C8B-B14F-4D97-AF65-F5344CB8AC3E}">
        <p14:creationId xmlns:p14="http://schemas.microsoft.com/office/powerpoint/2010/main" val="5446281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Prometheus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5693866"/>
          </a:xfrm>
          <a:prstGeom prst="rect">
            <a:avLst/>
          </a:prstGeom>
          <a:noFill/>
        </p:spPr>
        <p:txBody>
          <a:bodyPr wrap="square">
            <a:spAutoFit/>
          </a:bodyPr>
          <a:lstStyle/>
          <a:p>
            <a:r>
              <a:rPr lang="en-US" sz="2800" b="1" dirty="0">
                <a:solidFill>
                  <a:schemeClr val="accent2">
                    <a:lumMod val="40000"/>
                    <a:lumOff val="60000"/>
                  </a:schemeClr>
                </a:solidFill>
              </a:rPr>
              <a:t>Prometheus</a:t>
            </a:r>
            <a:r>
              <a:rPr lang="en-US" sz="2800" dirty="0">
                <a:solidFill>
                  <a:schemeClr val="accent2">
                    <a:lumMod val="40000"/>
                    <a:lumOff val="60000"/>
                  </a:schemeClr>
                </a:solidFill>
              </a:rPr>
              <a:t> is an open-source </a:t>
            </a:r>
            <a:r>
              <a:rPr lang="en-US" sz="2800" b="1" dirty="0">
                <a:solidFill>
                  <a:schemeClr val="accent2">
                    <a:lumMod val="40000"/>
                    <a:lumOff val="60000"/>
                  </a:schemeClr>
                </a:solidFill>
              </a:rPr>
              <a:t>monitoring and alerting</a:t>
            </a:r>
            <a:r>
              <a:rPr lang="en-US" sz="2800" dirty="0">
                <a:solidFill>
                  <a:schemeClr val="accent2">
                    <a:lumMod val="40000"/>
                    <a:lumOff val="60000"/>
                  </a:schemeClr>
                </a:solidFill>
              </a:rPr>
              <a:t> system designed for </a:t>
            </a:r>
            <a:r>
              <a:rPr lang="en-US" sz="2800" b="1" dirty="0">
                <a:solidFill>
                  <a:schemeClr val="accent2">
                    <a:lumMod val="40000"/>
                    <a:lumOff val="60000"/>
                  </a:schemeClr>
                </a:solidFill>
              </a:rPr>
              <a:t>reliability, scalability, and simplicity</a:t>
            </a:r>
            <a:r>
              <a:rPr lang="en-US" sz="2800" dirty="0">
                <a:solidFill>
                  <a:schemeClr val="accent2">
                    <a:lumMod val="40000"/>
                    <a:lumOff val="60000"/>
                  </a:schemeClr>
                </a:solidFill>
              </a:rPr>
              <a:t> — originally developed at </a:t>
            </a:r>
            <a:r>
              <a:rPr lang="en-US" sz="2800" b="1" dirty="0">
                <a:solidFill>
                  <a:schemeClr val="accent2">
                    <a:lumMod val="40000"/>
                    <a:lumOff val="60000"/>
                  </a:schemeClr>
                </a:solidFill>
              </a:rPr>
              <a:t>SoundCloud</a:t>
            </a:r>
            <a:r>
              <a:rPr lang="en-US" sz="2800" dirty="0">
                <a:solidFill>
                  <a:schemeClr val="accent2">
                    <a:lumMod val="40000"/>
                    <a:lumOff val="60000"/>
                  </a:schemeClr>
                </a:solidFill>
              </a:rPr>
              <a:t> and now part of the </a:t>
            </a:r>
            <a:r>
              <a:rPr lang="en-US" sz="2800" b="1" dirty="0">
                <a:solidFill>
                  <a:schemeClr val="accent2">
                    <a:lumMod val="40000"/>
                    <a:lumOff val="60000"/>
                  </a:schemeClr>
                </a:solidFill>
              </a:rPr>
              <a:t>Cloud Native Computing Foundation (CNCF)</a:t>
            </a:r>
            <a:r>
              <a:rPr lang="en-US" sz="2800" dirty="0">
                <a:solidFill>
                  <a:schemeClr val="accent2">
                    <a:lumMod val="40000"/>
                    <a:lumOff val="60000"/>
                  </a:schemeClr>
                </a:solidFill>
              </a:rPr>
              <a:t>.</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It is one of the most popular tools for </a:t>
            </a:r>
            <a:r>
              <a:rPr lang="en-US" sz="2800" b="1" dirty="0">
                <a:solidFill>
                  <a:schemeClr val="accent2">
                    <a:lumMod val="40000"/>
                    <a:lumOff val="60000"/>
                  </a:schemeClr>
                </a:solidFill>
              </a:rPr>
              <a:t>time-series data monitoring</a:t>
            </a:r>
            <a:r>
              <a:rPr lang="en-US" sz="2800" dirty="0">
                <a:solidFill>
                  <a:schemeClr val="accent2">
                    <a:lumMod val="40000"/>
                    <a:lumOff val="60000"/>
                  </a:schemeClr>
                </a:solidFill>
              </a:rPr>
              <a:t>, especially in </a:t>
            </a:r>
            <a:r>
              <a:rPr lang="en-US" sz="2800" b="1" dirty="0">
                <a:solidFill>
                  <a:schemeClr val="accent2">
                    <a:lumMod val="40000"/>
                    <a:lumOff val="60000"/>
                  </a:schemeClr>
                </a:solidFill>
              </a:rPr>
              <a:t>cloud-native</a:t>
            </a:r>
            <a:r>
              <a:rPr lang="en-US" sz="2800" dirty="0">
                <a:solidFill>
                  <a:schemeClr val="accent2">
                    <a:lumMod val="40000"/>
                    <a:lumOff val="60000"/>
                  </a:schemeClr>
                </a:solidFill>
              </a:rPr>
              <a:t> environments like Kubernetes.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https://prometheus.io</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C62F237D-C682-BDF7-3524-A977A63936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26950" y="5193428"/>
            <a:ext cx="4077629" cy="3429781"/>
          </a:xfrm>
          <a:prstGeom prst="rect">
            <a:avLst/>
          </a:prstGeom>
        </p:spPr>
      </p:pic>
    </p:spTree>
    <p:extLst>
      <p:ext uri="{BB962C8B-B14F-4D97-AF65-F5344CB8AC3E}">
        <p14:creationId xmlns:p14="http://schemas.microsoft.com/office/powerpoint/2010/main" val="3374539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14281036" cy="751488"/>
          </a:xfrm>
          <a:prstGeom prst="rect">
            <a:avLst/>
          </a:prstGeom>
        </p:spPr>
        <p:txBody>
          <a:bodyPr vert="horz" wrap="square" lIns="0" tIns="12700" rIns="0" bIns="0" rtlCol="0">
            <a:spAutoFit/>
          </a:bodyPr>
          <a:lstStyle/>
          <a:p>
            <a:pPr marL="12700">
              <a:lnSpc>
                <a:spcPct val="100000"/>
              </a:lnSpc>
              <a:spcBef>
                <a:spcPts val="100"/>
              </a:spcBef>
            </a:pPr>
            <a:r>
              <a:rPr lang="en-US" sz="4800" spc="-180" dirty="0"/>
              <a:t>APPLICATION SERVER VS WEB SERVER</a:t>
            </a:r>
            <a:endParaRPr sz="4800" dirty="0"/>
          </a:p>
        </p:txBody>
      </p:sp>
      <p:sp>
        <p:nvSpPr>
          <p:cNvPr id="4" name="object 4"/>
          <p:cNvSpPr txBox="1"/>
          <p:nvPr/>
        </p:nvSpPr>
        <p:spPr>
          <a:xfrm>
            <a:off x="1954961" y="2611729"/>
            <a:ext cx="11843589" cy="825867"/>
          </a:xfrm>
          <a:prstGeom prst="rect">
            <a:avLst/>
          </a:prstGeom>
        </p:spPr>
        <p:txBody>
          <a:bodyPr vert="horz" wrap="square" lIns="0" tIns="12700" rIns="0" bIns="0" rtlCol="0">
            <a:spAutoFit/>
          </a:bodyPr>
          <a:lstStyle/>
          <a:p>
            <a:pPr algn="l"/>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FC0B340E-DDA6-E59D-F76F-819A2C4B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750" y="2927236"/>
            <a:ext cx="11734800" cy="5651614"/>
          </a:xfrm>
          <a:prstGeom prst="rect">
            <a:avLst/>
          </a:prstGeom>
        </p:spPr>
      </p:pic>
    </p:spTree>
    <p:extLst>
      <p:ext uri="{BB962C8B-B14F-4D97-AF65-F5344CB8AC3E}">
        <p14:creationId xmlns:p14="http://schemas.microsoft.com/office/powerpoint/2010/main" val="29131348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Prometheus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4401205"/>
          </a:xfrm>
          <a:prstGeom prst="rect">
            <a:avLst/>
          </a:prstGeom>
          <a:noFill/>
        </p:spPr>
        <p:txBody>
          <a:bodyPr wrap="square">
            <a:spAutoFit/>
          </a:bodyPr>
          <a:lstStyle/>
          <a:p>
            <a:r>
              <a:rPr lang="en-US" sz="2800" b="1" dirty="0">
                <a:solidFill>
                  <a:schemeClr val="accent2">
                    <a:lumMod val="40000"/>
                    <a:lumOff val="60000"/>
                  </a:schemeClr>
                </a:solidFill>
              </a:rPr>
              <a:t>What is </a:t>
            </a:r>
            <a:r>
              <a:rPr lang="en-US" sz="2800" b="1" dirty="0" err="1">
                <a:solidFill>
                  <a:schemeClr val="accent2">
                    <a:lumMod val="40000"/>
                    <a:lumOff val="60000"/>
                  </a:schemeClr>
                </a:solidFill>
              </a:rPr>
              <a:t>PromQL</a:t>
            </a:r>
            <a:r>
              <a:rPr lang="en-US" sz="2800" b="1" dirty="0">
                <a:solidFill>
                  <a:schemeClr val="accent2">
                    <a:lumMod val="40000"/>
                    <a:lumOff val="60000"/>
                  </a:schemeClr>
                </a:solidFill>
              </a:rPr>
              <a:t>?</a:t>
            </a:r>
          </a:p>
          <a:p>
            <a:endParaRPr lang="en-US" sz="2800" b="1" dirty="0">
              <a:solidFill>
                <a:schemeClr val="accent2">
                  <a:lumMod val="40000"/>
                  <a:lumOff val="60000"/>
                </a:schemeClr>
              </a:solidFill>
            </a:endParaRPr>
          </a:p>
          <a:p>
            <a:r>
              <a:rPr lang="en-US" sz="2800" b="1" dirty="0" err="1">
                <a:solidFill>
                  <a:schemeClr val="accent2">
                    <a:lumMod val="40000"/>
                    <a:lumOff val="60000"/>
                  </a:schemeClr>
                </a:solidFill>
              </a:rPr>
              <a:t>PromQL</a:t>
            </a:r>
            <a:r>
              <a:rPr lang="en-US" sz="2800" b="1" dirty="0">
                <a:solidFill>
                  <a:schemeClr val="accent2">
                    <a:lumMod val="40000"/>
                    <a:lumOff val="60000"/>
                  </a:schemeClr>
                </a:solidFill>
              </a:rPr>
              <a:t> (Prometheus Query Language) is the powerful and flexible query language used by Prometheus to extract and analyze time-series </a:t>
            </a:r>
            <a:r>
              <a:rPr lang="en-US" sz="2800" b="1" dirty="0" err="1">
                <a:solidFill>
                  <a:schemeClr val="accent2">
                    <a:lumMod val="40000"/>
                    <a:lumOff val="60000"/>
                  </a:schemeClr>
                </a:solidFill>
              </a:rPr>
              <a:t>metrics.It's</a:t>
            </a:r>
            <a:r>
              <a:rPr lang="en-US" sz="2800" b="1" dirty="0">
                <a:solidFill>
                  <a:schemeClr val="accent2">
                    <a:lumMod val="40000"/>
                    <a:lumOff val="60000"/>
                  </a:schemeClr>
                </a:solidFill>
              </a:rPr>
              <a:t> what allows you </a:t>
            </a:r>
            <a:r>
              <a:rPr lang="en-US" sz="2800" b="1" dirty="0" err="1">
                <a:solidFill>
                  <a:schemeClr val="accent2">
                    <a:lumMod val="40000"/>
                    <a:lumOff val="60000"/>
                  </a:schemeClr>
                </a:solidFill>
              </a:rPr>
              <a:t>to:Query</a:t>
            </a:r>
            <a:r>
              <a:rPr lang="en-US" sz="2800" b="1" dirty="0">
                <a:solidFill>
                  <a:schemeClr val="accent2">
                    <a:lumMod val="40000"/>
                    <a:lumOff val="60000"/>
                  </a:schemeClr>
                </a:solidFill>
              </a:rPr>
              <a:t> current or historical </a:t>
            </a:r>
            <a:r>
              <a:rPr lang="en-US" sz="2800" b="1" dirty="0" err="1">
                <a:solidFill>
                  <a:schemeClr val="accent2">
                    <a:lumMod val="40000"/>
                    <a:lumOff val="60000"/>
                  </a:schemeClr>
                </a:solidFill>
              </a:rPr>
              <a:t>metricsPerform</a:t>
            </a:r>
            <a:r>
              <a:rPr lang="en-US" sz="2800" b="1" dirty="0">
                <a:solidFill>
                  <a:schemeClr val="accent2">
                    <a:lumMod val="40000"/>
                    <a:lumOff val="60000"/>
                  </a:schemeClr>
                </a:solidFill>
              </a:rPr>
              <a:t> calculations (rates, averages, percentiles)Filter by labels (e.g., method="GET")Build alerts and dashboards</a:t>
            </a:r>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265F8BC3-E5C7-7E9C-6A15-7FBD77AFE3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0550" y="4704793"/>
            <a:ext cx="12552846" cy="4781768"/>
          </a:xfrm>
          <a:prstGeom prst="rect">
            <a:avLst/>
          </a:prstGeom>
        </p:spPr>
      </p:pic>
    </p:spTree>
    <p:extLst>
      <p:ext uri="{BB962C8B-B14F-4D97-AF65-F5344CB8AC3E}">
        <p14:creationId xmlns:p14="http://schemas.microsoft.com/office/powerpoint/2010/main" val="2081362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Prometheus  Architecture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595060"/>
            <a:ext cx="16660377" cy="8279190"/>
          </a:xfrm>
          <a:prstGeom prst="rect">
            <a:avLst/>
          </a:prstGeom>
          <a:noFill/>
        </p:spPr>
        <p:txBody>
          <a:bodyPr wrap="square">
            <a:spAutoFit/>
          </a:bodyPr>
          <a:lstStyle/>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B283CCC0-812C-C77E-E237-4406D495210C}"/>
              </a:ext>
            </a:extLst>
          </p:cNvPr>
          <p:cNvGraphicFramePr>
            <a:graphicFrameLocks noGrp="1"/>
          </p:cNvGraphicFramePr>
          <p:nvPr>
            <p:extLst>
              <p:ext uri="{D42A27DB-BD31-4B8C-83A1-F6EECF244321}">
                <p14:modId xmlns:p14="http://schemas.microsoft.com/office/powerpoint/2010/main" val="957482772"/>
              </p:ext>
            </p:extLst>
          </p:nvPr>
        </p:nvGraphicFramePr>
        <p:xfrm>
          <a:off x="938649" y="1797050"/>
          <a:ext cx="16471900" cy="3196413"/>
        </p:xfrm>
        <a:graphic>
          <a:graphicData uri="http://schemas.openxmlformats.org/drawingml/2006/table">
            <a:tbl>
              <a:tblPr/>
              <a:tblGrid>
                <a:gridCol w="8235950">
                  <a:extLst>
                    <a:ext uri="{9D8B030D-6E8A-4147-A177-3AD203B41FA5}">
                      <a16:colId xmlns:a16="http://schemas.microsoft.com/office/drawing/2014/main" val="2671183760"/>
                    </a:ext>
                  </a:extLst>
                </a:gridCol>
                <a:gridCol w="8235950">
                  <a:extLst>
                    <a:ext uri="{9D8B030D-6E8A-4147-A177-3AD203B41FA5}">
                      <a16:colId xmlns:a16="http://schemas.microsoft.com/office/drawing/2014/main" val="3916167991"/>
                    </a:ext>
                  </a:extLst>
                </a:gridCol>
              </a:tblGrid>
              <a:tr h="661257">
                <a:tc>
                  <a:txBody>
                    <a:bodyPr/>
                    <a:lstStyle/>
                    <a:p>
                      <a:r>
                        <a:rPr lang="en-US" dirty="0"/>
                        <a:t>Component</a:t>
                      </a:r>
                    </a:p>
                  </a:txBody>
                  <a:tcPr anchor="ctr">
                    <a:lnL>
                      <a:noFill/>
                    </a:lnL>
                    <a:lnR>
                      <a:noFill/>
                    </a:lnR>
                    <a:lnT>
                      <a:noFill/>
                    </a:lnT>
                    <a:lnB>
                      <a:noFill/>
                    </a:lnB>
                    <a:solidFill>
                      <a:schemeClr val="accent2">
                        <a:lumMod val="20000"/>
                        <a:lumOff val="80000"/>
                      </a:schemeClr>
                    </a:solidFill>
                  </a:tcPr>
                </a:tc>
                <a:tc>
                  <a:txBody>
                    <a:bodyPr/>
                    <a:lstStyle/>
                    <a:p>
                      <a:r>
                        <a:rPr lang="en-US"/>
                        <a:t>Description</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90166097"/>
                  </a:ext>
                </a:extLst>
              </a:tr>
              <a:tr h="422526">
                <a:tc>
                  <a:txBody>
                    <a:bodyPr/>
                    <a:lstStyle/>
                    <a:p>
                      <a:r>
                        <a:rPr lang="en-US" b="1" dirty="0"/>
                        <a:t>Prometheus Server</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The heart of the system — scrapes metrics, stores data in TSDB, runs queries</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250662212"/>
                  </a:ext>
                </a:extLst>
              </a:tr>
              <a:tr h="422526">
                <a:tc>
                  <a:txBody>
                    <a:bodyPr/>
                    <a:lstStyle/>
                    <a:p>
                      <a:r>
                        <a:rPr lang="en-US" b="1"/>
                        <a:t>Exporters</a:t>
                      </a:r>
                      <a:endParaRPr lang="en-US"/>
                    </a:p>
                  </a:txBody>
                  <a:tcPr anchor="ctr">
                    <a:lnL>
                      <a:noFill/>
                    </a:lnL>
                    <a:lnR>
                      <a:noFill/>
                    </a:lnR>
                    <a:lnT>
                      <a:noFill/>
                    </a:lnT>
                    <a:lnB>
                      <a:noFill/>
                    </a:lnB>
                    <a:solidFill>
                      <a:schemeClr val="accent2">
                        <a:lumMod val="20000"/>
                        <a:lumOff val="80000"/>
                      </a:schemeClr>
                    </a:solidFill>
                  </a:tcPr>
                </a:tc>
                <a:tc>
                  <a:txBody>
                    <a:bodyPr/>
                    <a:lstStyle/>
                    <a:p>
                      <a:r>
                        <a:rPr lang="en-US"/>
                        <a:t>Small programs that expose metrics in Prometheus format via HTTP endpoints</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682066649"/>
                  </a:ext>
                </a:extLst>
              </a:tr>
              <a:tr h="422526">
                <a:tc>
                  <a:txBody>
                    <a:bodyPr/>
                    <a:lstStyle/>
                    <a:p>
                      <a:r>
                        <a:rPr lang="en-US" b="1" dirty="0" err="1"/>
                        <a:t>Pushgateway</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Accepts metrics from short-lived jobs (only if push model is needed)</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067163306"/>
                  </a:ext>
                </a:extLst>
              </a:tr>
              <a:tr h="422526">
                <a:tc>
                  <a:txBody>
                    <a:bodyPr/>
                    <a:lstStyle/>
                    <a:p>
                      <a:r>
                        <a:rPr lang="en-US" b="1" dirty="0" err="1"/>
                        <a:t>Alertmanager</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Handles alerts sent by Prometheus; routes them to email, Slack, etc.</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894328607"/>
                  </a:ext>
                </a:extLst>
              </a:tr>
              <a:tr h="422526">
                <a:tc>
                  <a:txBody>
                    <a:bodyPr/>
                    <a:lstStyle/>
                    <a:p>
                      <a:r>
                        <a:rPr lang="en-US" b="1" dirty="0"/>
                        <a:t>Service Discovery</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Automatically discovers scrape targets (Kubernetes, EC2, etc.)</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761951455"/>
                  </a:ext>
                </a:extLst>
              </a:tr>
              <a:tr h="422526">
                <a:tc>
                  <a:txBody>
                    <a:bodyPr/>
                    <a:lstStyle/>
                    <a:p>
                      <a:r>
                        <a:rPr lang="en-US" b="1" dirty="0"/>
                        <a:t>Grafana / Web UI</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dirty="0"/>
                        <a:t>Tools for visualizing metrics and queries</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874687624"/>
                  </a:ext>
                </a:extLst>
              </a:tr>
            </a:tbl>
          </a:graphicData>
        </a:graphic>
      </p:graphicFrame>
      <p:pic>
        <p:nvPicPr>
          <p:cNvPr id="12" name="Picture 11">
            <a:extLst>
              <a:ext uri="{FF2B5EF4-FFF2-40B4-BE49-F238E27FC236}">
                <a16:creationId xmlns:a16="http://schemas.microsoft.com/office/drawing/2014/main" id="{4CC45E0C-D861-D1E1-7D77-E58ED0730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750" y="5019240"/>
            <a:ext cx="12992100" cy="4667932"/>
          </a:xfrm>
          <a:prstGeom prst="rect">
            <a:avLst/>
          </a:prstGeom>
        </p:spPr>
      </p:pic>
    </p:spTree>
    <p:extLst>
      <p:ext uri="{BB962C8B-B14F-4D97-AF65-F5344CB8AC3E}">
        <p14:creationId xmlns:p14="http://schemas.microsoft.com/office/powerpoint/2010/main" val="37564436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19328"/>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exporter vs </a:t>
            </a:r>
            <a:r>
              <a:rPr lang="en-US" sz="3600" dirty="0" err="1">
                <a:solidFill>
                  <a:schemeClr val="accent2">
                    <a:lumMod val="40000"/>
                    <a:lumOff val="60000"/>
                  </a:schemeClr>
                </a:solidFill>
              </a:rPr>
              <a:t>libary</a:t>
            </a:r>
            <a:r>
              <a:rPr lang="en-US" sz="3600" dirty="0">
                <a:solidFill>
                  <a:schemeClr val="accent2">
                    <a:lumMod val="40000"/>
                    <a:lumOff val="60000"/>
                  </a:schemeClr>
                </a:solidFill>
              </a:rPr>
              <a:t> client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465416"/>
            <a:ext cx="16660377" cy="9140964"/>
          </a:xfrm>
          <a:prstGeom prst="rect">
            <a:avLst/>
          </a:prstGeom>
          <a:noFill/>
        </p:spPr>
        <p:txBody>
          <a:bodyPr wrap="square">
            <a:spAutoFit/>
          </a:bodyPr>
          <a:lstStyle/>
          <a:p>
            <a:r>
              <a:rPr lang="en-US" sz="2800" dirty="0">
                <a:solidFill>
                  <a:schemeClr val="accent2">
                    <a:lumMod val="40000"/>
                    <a:lumOff val="60000"/>
                  </a:schemeClr>
                </a:solidFill>
              </a:rPr>
              <a:t>In Prometheus, </a:t>
            </a:r>
            <a:r>
              <a:rPr lang="en-US" sz="2800" b="1" dirty="0">
                <a:solidFill>
                  <a:schemeClr val="accent2">
                    <a:lumMod val="40000"/>
                    <a:lumOff val="60000"/>
                  </a:schemeClr>
                </a:solidFill>
              </a:rPr>
              <a:t>Exporters</a:t>
            </a:r>
            <a:r>
              <a:rPr lang="en-US" sz="2800" dirty="0">
                <a:solidFill>
                  <a:schemeClr val="accent2">
                    <a:lumMod val="40000"/>
                    <a:lumOff val="60000"/>
                  </a:schemeClr>
                </a:solidFill>
              </a:rPr>
              <a:t> and </a:t>
            </a:r>
            <a:r>
              <a:rPr lang="en-US" sz="2800" b="1" dirty="0">
                <a:solidFill>
                  <a:schemeClr val="accent2">
                    <a:lumMod val="40000"/>
                    <a:lumOff val="60000"/>
                  </a:schemeClr>
                </a:solidFill>
              </a:rPr>
              <a:t>Client Libraries</a:t>
            </a:r>
            <a:r>
              <a:rPr lang="en-US" sz="2800" dirty="0">
                <a:solidFill>
                  <a:schemeClr val="accent2">
                    <a:lumMod val="40000"/>
                    <a:lumOff val="60000"/>
                  </a:schemeClr>
                </a:solidFill>
              </a:rPr>
              <a:t> are two different methods of exposing metrics, depending on how much control you have over the target system:</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60000"/>
                    <a:lumOff val="40000"/>
                  </a:schemeClr>
                </a:solidFill>
              </a:rPr>
              <a:t>Exporter</a:t>
            </a:r>
          </a:p>
          <a:p>
            <a:pPr>
              <a:buFont typeface="Arial" panose="020B0604020202020204" pitchFamily="34" charset="0"/>
              <a:buChar char="•"/>
            </a:pPr>
            <a:r>
              <a:rPr lang="en-US" sz="2800" b="1" dirty="0">
                <a:solidFill>
                  <a:schemeClr val="accent2">
                    <a:lumMod val="60000"/>
                    <a:lumOff val="40000"/>
                  </a:schemeClr>
                </a:solidFill>
              </a:rPr>
              <a:t>Definition</a:t>
            </a:r>
            <a:r>
              <a:rPr lang="en-US" sz="2800" dirty="0">
                <a:solidFill>
                  <a:schemeClr val="accent2">
                    <a:lumMod val="60000"/>
                    <a:lumOff val="40000"/>
                  </a:schemeClr>
                </a:solidFill>
              </a:rPr>
              <a:t>: A separate program that collects metrics from a third-party system and exposes them in a Prometheus-compatible format</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Example:</a:t>
            </a:r>
          </a:p>
          <a:p>
            <a:r>
              <a:rPr lang="en-US" sz="2800" dirty="0" err="1">
                <a:solidFill>
                  <a:schemeClr val="accent2">
                    <a:lumMod val="40000"/>
                    <a:lumOff val="60000"/>
                  </a:schemeClr>
                </a:solidFill>
              </a:rPr>
              <a:t>node_exporter</a:t>
            </a:r>
            <a:r>
              <a:rPr lang="en-US" sz="2800" dirty="0">
                <a:solidFill>
                  <a:schemeClr val="accent2">
                    <a:lumMod val="40000"/>
                    <a:lumOff val="60000"/>
                  </a:schemeClr>
                </a:solidFill>
              </a:rPr>
              <a:t> → Exposes Linux system metrics.</a:t>
            </a:r>
          </a:p>
          <a:p>
            <a:r>
              <a:rPr lang="en-US" sz="2800" dirty="0" err="1">
                <a:solidFill>
                  <a:schemeClr val="accent2">
                    <a:lumMod val="40000"/>
                    <a:lumOff val="60000"/>
                  </a:schemeClr>
                </a:solidFill>
              </a:rPr>
              <a:t>mysql_exporter</a:t>
            </a:r>
            <a:r>
              <a:rPr lang="en-US" sz="2800" dirty="0">
                <a:solidFill>
                  <a:schemeClr val="accent2">
                    <a:lumMod val="40000"/>
                    <a:lumOff val="60000"/>
                  </a:schemeClr>
                </a:solidFill>
              </a:rPr>
              <a:t> → Exposes MySQL metrics.</a:t>
            </a:r>
          </a:p>
          <a:p>
            <a:r>
              <a:rPr lang="en-US" sz="2800" dirty="0" err="1">
                <a:solidFill>
                  <a:schemeClr val="accent2">
                    <a:lumMod val="40000"/>
                    <a:lumOff val="60000"/>
                  </a:schemeClr>
                </a:solidFill>
              </a:rPr>
              <a:t>blackbox_exporter</a:t>
            </a:r>
            <a:r>
              <a:rPr lang="en-US" sz="2800" dirty="0">
                <a:solidFill>
                  <a:schemeClr val="accent2">
                    <a:lumMod val="40000"/>
                    <a:lumOff val="60000"/>
                  </a:schemeClr>
                </a:solidFill>
              </a:rPr>
              <a:t> → Probes endpoints (HTTP, TCP,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40000"/>
                    <a:lumOff val="60000"/>
                  </a:schemeClr>
                </a:solidFill>
              </a:rPr>
              <a:t>Client Library</a:t>
            </a:r>
          </a:p>
          <a:p>
            <a:pPr>
              <a:buFont typeface="Arial" panose="020B0604020202020204" pitchFamily="34" charset="0"/>
              <a:buChar char="•"/>
            </a:pPr>
            <a:r>
              <a:rPr lang="en-US" sz="2800" b="1" dirty="0">
                <a:solidFill>
                  <a:schemeClr val="accent2">
                    <a:lumMod val="40000"/>
                    <a:lumOff val="60000"/>
                  </a:schemeClr>
                </a:solidFill>
              </a:rPr>
              <a:t>Definition</a:t>
            </a:r>
            <a:r>
              <a:rPr lang="en-US" sz="2800" dirty="0">
                <a:solidFill>
                  <a:schemeClr val="accent2">
                    <a:lumMod val="40000"/>
                    <a:lumOff val="60000"/>
                  </a:schemeClr>
                </a:solidFill>
              </a:rPr>
              <a:t>: A programming library that developers integrate into their </a:t>
            </a:r>
            <a:r>
              <a:rPr lang="en-US" sz="2800" b="1" dirty="0">
                <a:solidFill>
                  <a:schemeClr val="accent2">
                    <a:lumMod val="40000"/>
                    <a:lumOff val="60000"/>
                  </a:schemeClr>
                </a:solidFill>
              </a:rPr>
              <a:t>own applications</a:t>
            </a:r>
            <a:r>
              <a:rPr lang="en-US" sz="2800" dirty="0">
                <a:solidFill>
                  <a:schemeClr val="accent2">
                    <a:lumMod val="40000"/>
                    <a:lumOff val="60000"/>
                  </a:schemeClr>
                </a:solidFill>
              </a:rPr>
              <a:t> to expose custom metrics.</a:t>
            </a:r>
          </a:p>
          <a:p>
            <a:pPr>
              <a:buFont typeface="Arial" panose="020B0604020202020204" pitchFamily="34" charset="0"/>
              <a:buChar char="•"/>
            </a:pPr>
            <a:r>
              <a:rPr lang="en-US" sz="2800" b="1" dirty="0">
                <a:solidFill>
                  <a:schemeClr val="accent2">
                    <a:lumMod val="40000"/>
                    <a:lumOff val="60000"/>
                  </a:schemeClr>
                </a:solidFill>
              </a:rPr>
              <a:t>Use case</a:t>
            </a:r>
            <a:r>
              <a:rPr lang="en-US" sz="2800" dirty="0">
                <a:solidFill>
                  <a:schemeClr val="accent2">
                    <a:lumMod val="40000"/>
                    <a:lumOff val="60000"/>
                  </a:schemeClr>
                </a:solidFill>
              </a:rPr>
              <a:t>: When you </a:t>
            </a:r>
            <a:r>
              <a:rPr lang="en-US" sz="2800" b="1" dirty="0">
                <a:solidFill>
                  <a:schemeClr val="accent2">
                    <a:lumMod val="40000"/>
                    <a:lumOff val="60000"/>
                  </a:schemeClr>
                </a:solidFill>
              </a:rPr>
              <a:t>can modify the application's source code</a:t>
            </a:r>
            <a:r>
              <a:rPr lang="en-US" sz="2800" dirty="0">
                <a:solidFill>
                  <a:schemeClr val="accent2">
                    <a:lumMod val="40000"/>
                    <a:lumOff val="60000"/>
                  </a:schemeClr>
                </a:solidFill>
              </a:rPr>
              <a:t>.</a:t>
            </a:r>
          </a:p>
          <a:p>
            <a:pPr>
              <a:buFont typeface="Arial" panose="020B0604020202020204" pitchFamily="34" charset="0"/>
              <a:buChar char="•"/>
            </a:pPr>
            <a:r>
              <a:rPr lang="en-US" sz="2800" b="1" dirty="0">
                <a:solidFill>
                  <a:schemeClr val="accent2">
                    <a:lumMod val="40000"/>
                    <a:lumOff val="60000"/>
                  </a:schemeClr>
                </a:solidFill>
              </a:rPr>
              <a:t>Available for</a:t>
            </a:r>
            <a:r>
              <a:rPr lang="en-US" sz="2800" dirty="0">
                <a:solidFill>
                  <a:schemeClr val="accent2">
                    <a:lumMod val="40000"/>
                    <a:lumOff val="60000"/>
                  </a:schemeClr>
                </a:solidFill>
              </a:rPr>
              <a:t>: Go, Python, Java, Ruby,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10530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19328"/>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exporter vs </a:t>
            </a:r>
            <a:r>
              <a:rPr lang="en-US" sz="3600" dirty="0" err="1">
                <a:solidFill>
                  <a:schemeClr val="accent2">
                    <a:lumMod val="40000"/>
                    <a:lumOff val="60000"/>
                  </a:schemeClr>
                </a:solidFill>
              </a:rPr>
              <a:t>libary</a:t>
            </a:r>
            <a:r>
              <a:rPr lang="en-US" sz="3600" dirty="0">
                <a:solidFill>
                  <a:schemeClr val="accent2">
                    <a:lumMod val="40000"/>
                    <a:lumOff val="60000"/>
                  </a:schemeClr>
                </a:solidFill>
              </a:rPr>
              <a:t> client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465416"/>
            <a:ext cx="16660377" cy="9140964"/>
          </a:xfrm>
          <a:prstGeom prst="rect">
            <a:avLst/>
          </a:prstGeom>
          <a:noFill/>
        </p:spPr>
        <p:txBody>
          <a:bodyPr wrap="square">
            <a:spAutoFit/>
          </a:bodyPr>
          <a:lstStyle/>
          <a:p>
            <a:r>
              <a:rPr lang="en-US" sz="2800" dirty="0">
                <a:solidFill>
                  <a:schemeClr val="accent2">
                    <a:lumMod val="40000"/>
                    <a:lumOff val="60000"/>
                  </a:schemeClr>
                </a:solidFill>
              </a:rPr>
              <a:t>In Prometheus, </a:t>
            </a:r>
            <a:r>
              <a:rPr lang="en-US" sz="2800" b="1" dirty="0">
                <a:solidFill>
                  <a:schemeClr val="accent2">
                    <a:lumMod val="40000"/>
                    <a:lumOff val="60000"/>
                  </a:schemeClr>
                </a:solidFill>
              </a:rPr>
              <a:t>Exporters</a:t>
            </a:r>
            <a:r>
              <a:rPr lang="en-US" sz="2800" dirty="0">
                <a:solidFill>
                  <a:schemeClr val="accent2">
                    <a:lumMod val="40000"/>
                    <a:lumOff val="60000"/>
                  </a:schemeClr>
                </a:solidFill>
              </a:rPr>
              <a:t> and </a:t>
            </a:r>
            <a:r>
              <a:rPr lang="en-US" sz="2800" b="1" dirty="0">
                <a:solidFill>
                  <a:schemeClr val="accent2">
                    <a:lumMod val="40000"/>
                    <a:lumOff val="60000"/>
                  </a:schemeClr>
                </a:solidFill>
              </a:rPr>
              <a:t>Client Libraries</a:t>
            </a:r>
            <a:r>
              <a:rPr lang="en-US" sz="2800" dirty="0">
                <a:solidFill>
                  <a:schemeClr val="accent2">
                    <a:lumMod val="40000"/>
                    <a:lumOff val="60000"/>
                  </a:schemeClr>
                </a:solidFill>
              </a:rPr>
              <a:t> are two different methods of exposing metrics, depending on how much control you have over the target system:</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60000"/>
                    <a:lumOff val="40000"/>
                  </a:schemeClr>
                </a:solidFill>
              </a:rPr>
              <a:t>Exporter</a:t>
            </a:r>
          </a:p>
          <a:p>
            <a:pPr>
              <a:buFont typeface="Arial" panose="020B0604020202020204" pitchFamily="34" charset="0"/>
              <a:buChar char="•"/>
            </a:pPr>
            <a:r>
              <a:rPr lang="en-US" sz="2800" b="1" dirty="0">
                <a:solidFill>
                  <a:schemeClr val="accent2">
                    <a:lumMod val="60000"/>
                    <a:lumOff val="40000"/>
                  </a:schemeClr>
                </a:solidFill>
              </a:rPr>
              <a:t>Definition</a:t>
            </a:r>
            <a:r>
              <a:rPr lang="en-US" sz="2800" dirty="0">
                <a:solidFill>
                  <a:schemeClr val="accent2">
                    <a:lumMod val="60000"/>
                    <a:lumOff val="40000"/>
                  </a:schemeClr>
                </a:solidFill>
              </a:rPr>
              <a:t>: A separate program that collects metrics from a third-party system and exposes them in a Prometheus-compatible format</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Example:</a:t>
            </a:r>
          </a:p>
          <a:p>
            <a:r>
              <a:rPr lang="en-US" sz="2800" dirty="0" err="1">
                <a:solidFill>
                  <a:schemeClr val="accent2">
                    <a:lumMod val="40000"/>
                    <a:lumOff val="60000"/>
                  </a:schemeClr>
                </a:solidFill>
              </a:rPr>
              <a:t>node_exporter</a:t>
            </a:r>
            <a:r>
              <a:rPr lang="en-US" sz="2800" dirty="0">
                <a:solidFill>
                  <a:schemeClr val="accent2">
                    <a:lumMod val="40000"/>
                    <a:lumOff val="60000"/>
                  </a:schemeClr>
                </a:solidFill>
              </a:rPr>
              <a:t> → Exposes Linux system metrics.</a:t>
            </a:r>
          </a:p>
          <a:p>
            <a:r>
              <a:rPr lang="en-US" sz="2800" dirty="0" err="1">
                <a:solidFill>
                  <a:schemeClr val="accent2">
                    <a:lumMod val="40000"/>
                    <a:lumOff val="60000"/>
                  </a:schemeClr>
                </a:solidFill>
              </a:rPr>
              <a:t>mysql_exporter</a:t>
            </a:r>
            <a:r>
              <a:rPr lang="en-US" sz="2800" dirty="0">
                <a:solidFill>
                  <a:schemeClr val="accent2">
                    <a:lumMod val="40000"/>
                    <a:lumOff val="60000"/>
                  </a:schemeClr>
                </a:solidFill>
              </a:rPr>
              <a:t> → Exposes MySQL metrics.</a:t>
            </a:r>
          </a:p>
          <a:p>
            <a:r>
              <a:rPr lang="en-US" sz="2800" dirty="0" err="1">
                <a:solidFill>
                  <a:schemeClr val="accent2">
                    <a:lumMod val="40000"/>
                    <a:lumOff val="60000"/>
                  </a:schemeClr>
                </a:solidFill>
              </a:rPr>
              <a:t>blackbox_exporter</a:t>
            </a:r>
            <a:r>
              <a:rPr lang="en-US" sz="2800" dirty="0">
                <a:solidFill>
                  <a:schemeClr val="accent2">
                    <a:lumMod val="40000"/>
                    <a:lumOff val="60000"/>
                  </a:schemeClr>
                </a:solidFill>
              </a:rPr>
              <a:t> → Probes endpoints (HTTP, TCP,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40000"/>
                    <a:lumOff val="60000"/>
                  </a:schemeClr>
                </a:solidFill>
              </a:rPr>
              <a:t>Client Library</a:t>
            </a:r>
          </a:p>
          <a:p>
            <a:pPr>
              <a:buFont typeface="Arial" panose="020B0604020202020204" pitchFamily="34" charset="0"/>
              <a:buChar char="•"/>
            </a:pPr>
            <a:r>
              <a:rPr lang="en-US" sz="2800" b="1" dirty="0">
                <a:solidFill>
                  <a:schemeClr val="accent2">
                    <a:lumMod val="40000"/>
                    <a:lumOff val="60000"/>
                  </a:schemeClr>
                </a:solidFill>
              </a:rPr>
              <a:t>Definition</a:t>
            </a:r>
            <a:r>
              <a:rPr lang="en-US" sz="2800" dirty="0">
                <a:solidFill>
                  <a:schemeClr val="accent2">
                    <a:lumMod val="40000"/>
                    <a:lumOff val="60000"/>
                  </a:schemeClr>
                </a:solidFill>
              </a:rPr>
              <a:t>: A programming library that developers integrate into their </a:t>
            </a:r>
            <a:r>
              <a:rPr lang="en-US" sz="2800" b="1" dirty="0">
                <a:solidFill>
                  <a:schemeClr val="accent2">
                    <a:lumMod val="40000"/>
                    <a:lumOff val="60000"/>
                  </a:schemeClr>
                </a:solidFill>
              </a:rPr>
              <a:t>own applications</a:t>
            </a:r>
            <a:r>
              <a:rPr lang="en-US" sz="2800" dirty="0">
                <a:solidFill>
                  <a:schemeClr val="accent2">
                    <a:lumMod val="40000"/>
                    <a:lumOff val="60000"/>
                  </a:schemeClr>
                </a:solidFill>
              </a:rPr>
              <a:t> to expose custom metrics.</a:t>
            </a:r>
          </a:p>
          <a:p>
            <a:pPr>
              <a:buFont typeface="Arial" panose="020B0604020202020204" pitchFamily="34" charset="0"/>
              <a:buChar char="•"/>
            </a:pPr>
            <a:r>
              <a:rPr lang="en-US" sz="2800" b="1" dirty="0">
                <a:solidFill>
                  <a:schemeClr val="accent2">
                    <a:lumMod val="40000"/>
                    <a:lumOff val="60000"/>
                  </a:schemeClr>
                </a:solidFill>
              </a:rPr>
              <a:t>Use case</a:t>
            </a:r>
            <a:r>
              <a:rPr lang="en-US" sz="2800" dirty="0">
                <a:solidFill>
                  <a:schemeClr val="accent2">
                    <a:lumMod val="40000"/>
                    <a:lumOff val="60000"/>
                  </a:schemeClr>
                </a:solidFill>
              </a:rPr>
              <a:t>: When you </a:t>
            </a:r>
            <a:r>
              <a:rPr lang="en-US" sz="2800" b="1" dirty="0">
                <a:solidFill>
                  <a:schemeClr val="accent2">
                    <a:lumMod val="40000"/>
                    <a:lumOff val="60000"/>
                  </a:schemeClr>
                </a:solidFill>
              </a:rPr>
              <a:t>can modify the application's source code</a:t>
            </a:r>
            <a:r>
              <a:rPr lang="en-US" sz="2800" dirty="0">
                <a:solidFill>
                  <a:schemeClr val="accent2">
                    <a:lumMod val="40000"/>
                    <a:lumOff val="60000"/>
                  </a:schemeClr>
                </a:solidFill>
              </a:rPr>
              <a:t>.</a:t>
            </a:r>
          </a:p>
          <a:p>
            <a:pPr>
              <a:buFont typeface="Arial" panose="020B0604020202020204" pitchFamily="34" charset="0"/>
              <a:buChar char="•"/>
            </a:pPr>
            <a:r>
              <a:rPr lang="en-US" sz="2800" b="1" dirty="0">
                <a:solidFill>
                  <a:schemeClr val="accent2">
                    <a:lumMod val="40000"/>
                    <a:lumOff val="60000"/>
                  </a:schemeClr>
                </a:solidFill>
              </a:rPr>
              <a:t>Available for</a:t>
            </a:r>
            <a:r>
              <a:rPr lang="en-US" sz="2800" dirty="0">
                <a:solidFill>
                  <a:schemeClr val="accent2">
                    <a:lumMod val="40000"/>
                    <a:lumOff val="60000"/>
                  </a:schemeClr>
                </a:solidFill>
              </a:rPr>
              <a:t>: Go, Python, Java, Ruby,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6925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9850" y="20871"/>
            <a:ext cx="18288000" cy="10286977"/>
          </a:xfrm>
          <a:prstGeom prst="rect">
            <a:avLst/>
          </a:prstGeom>
        </p:spPr>
      </p:pic>
      <p:sp>
        <p:nvSpPr>
          <p:cNvPr id="3" name="object 3"/>
          <p:cNvSpPr txBox="1">
            <a:spLocks noGrp="1"/>
          </p:cNvSpPr>
          <p:nvPr>
            <p:ph type="title"/>
          </p:nvPr>
        </p:nvSpPr>
        <p:spPr>
          <a:xfrm>
            <a:off x="1416050" y="165857"/>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How  Data store?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365197"/>
            <a:ext cx="16660377" cy="11726287"/>
          </a:xfrm>
          <a:prstGeom prst="rect">
            <a:avLst/>
          </a:prstGeom>
          <a:noFill/>
        </p:spPr>
        <p:txBody>
          <a:bodyPr wrap="square">
            <a:spAutoFit/>
          </a:bodyPr>
          <a:lstStyle/>
          <a:p>
            <a:r>
              <a:rPr lang="en-US" sz="2800" dirty="0">
                <a:solidFill>
                  <a:schemeClr val="accent2">
                    <a:lumMod val="40000"/>
                    <a:lumOff val="60000"/>
                  </a:schemeClr>
                </a:solidFill>
              </a:rPr>
              <a:t>Head Block (In-Memory)</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 Recent data is written to the </a:t>
            </a:r>
            <a:r>
              <a:rPr lang="en-US" sz="2800" b="1" dirty="0">
                <a:solidFill>
                  <a:schemeClr val="accent2">
                    <a:lumMod val="40000"/>
                    <a:lumOff val="60000"/>
                  </a:schemeClr>
                </a:solidFill>
              </a:rPr>
              <a:t>head block</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Lives in memory.</a:t>
            </a:r>
          </a:p>
          <a:p>
            <a:pPr>
              <a:buFont typeface="Arial" panose="020B0604020202020204" pitchFamily="34" charset="0"/>
              <a:buChar char="•"/>
            </a:pPr>
            <a:r>
              <a:rPr lang="en-US" sz="2800" dirty="0">
                <a:solidFill>
                  <a:schemeClr val="accent2">
                    <a:lumMod val="40000"/>
                    <a:lumOff val="60000"/>
                  </a:schemeClr>
                </a:solidFill>
              </a:rPr>
              <a:t>Flushed to disk every 2 hours.</a:t>
            </a:r>
          </a:p>
          <a:p>
            <a:pPr>
              <a:buFont typeface="Arial" panose="020B0604020202020204" pitchFamily="34" charset="0"/>
              <a:buChar char="•"/>
            </a:pPr>
            <a:r>
              <a:rPr lang="en-US" sz="2800" dirty="0">
                <a:solidFill>
                  <a:schemeClr val="accent2">
                    <a:lumMod val="40000"/>
                    <a:lumOff val="60000"/>
                  </a:schemeClr>
                </a:solidFill>
              </a:rPr>
              <a:t>Fast write access.</a:t>
            </a:r>
            <a:endParaRPr lang="fa-IR" sz="2800" dirty="0">
              <a:solidFill>
                <a:schemeClr val="accent2">
                  <a:lumMod val="40000"/>
                  <a:lumOff val="60000"/>
                </a:schemeClr>
              </a:solidFill>
            </a:endParaRPr>
          </a:p>
          <a:p>
            <a:pPr>
              <a:buFont typeface="Arial" panose="020B0604020202020204" pitchFamily="34" charset="0"/>
              <a:buChar char="•"/>
            </a:pPr>
            <a:endParaRPr lang="fa-IR" sz="2800" dirty="0">
              <a:solidFill>
                <a:schemeClr val="accent2">
                  <a:lumMod val="40000"/>
                  <a:lumOff val="60000"/>
                </a:schemeClr>
              </a:solidFill>
            </a:endParaRPr>
          </a:p>
          <a:p>
            <a:r>
              <a:rPr lang="en-US" sz="2800" b="1" dirty="0">
                <a:solidFill>
                  <a:schemeClr val="accent2">
                    <a:lumMod val="40000"/>
                    <a:lumOff val="60000"/>
                  </a:schemeClr>
                </a:solidFill>
              </a:rPr>
              <a:t>WAL (Write-Ahead Log)</a:t>
            </a:r>
          </a:p>
          <a:p>
            <a:pPr>
              <a:buFont typeface="Arial" panose="020B0604020202020204" pitchFamily="34" charset="0"/>
              <a:buChar char="•"/>
            </a:pPr>
            <a:r>
              <a:rPr lang="en-US" sz="2800" dirty="0">
                <a:solidFill>
                  <a:schemeClr val="accent2">
                    <a:lumMod val="40000"/>
                    <a:lumOff val="60000"/>
                  </a:schemeClr>
                </a:solidFill>
              </a:rPr>
              <a:t>Prometheus first writes incoming samples to a </a:t>
            </a:r>
            <a:r>
              <a:rPr lang="en-US" sz="2800" b="1" dirty="0">
                <a:solidFill>
                  <a:schemeClr val="accent2">
                    <a:lumMod val="40000"/>
                    <a:lumOff val="60000"/>
                  </a:schemeClr>
                </a:solidFill>
              </a:rPr>
              <a:t>WAL file</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Ensures durability: If it crashes, it replays the WAL on restart.</a:t>
            </a:r>
          </a:p>
          <a:p>
            <a:pPr>
              <a:buFont typeface="Arial" panose="020B0604020202020204" pitchFamily="34" charset="0"/>
              <a:buChar char="•"/>
            </a:pPr>
            <a:r>
              <a:rPr lang="en-US" sz="2800" dirty="0">
                <a:solidFill>
                  <a:schemeClr val="accent2">
                    <a:lumMod val="40000"/>
                    <a:lumOff val="60000"/>
                  </a:schemeClr>
                </a:solidFill>
              </a:rPr>
              <a:t>WAL is eventually compacted into blocks</a:t>
            </a:r>
          </a:p>
          <a:p>
            <a:pPr>
              <a:buFont typeface="Arial" panose="020B0604020202020204" pitchFamily="34" charset="0"/>
              <a:buChar char="•"/>
            </a:pPr>
            <a:endParaRPr lang="en-US" sz="2800" dirty="0">
              <a:solidFill>
                <a:schemeClr val="accent2">
                  <a:lumMod val="40000"/>
                  <a:lumOff val="60000"/>
                </a:schemeClr>
              </a:solidFill>
            </a:endParaRPr>
          </a:p>
          <a:p>
            <a:r>
              <a:rPr lang="en-US" sz="2800" b="1" dirty="0">
                <a:solidFill>
                  <a:schemeClr val="accent2">
                    <a:lumMod val="40000"/>
                    <a:lumOff val="60000"/>
                  </a:schemeClr>
                </a:solidFill>
              </a:rPr>
              <a:t>Chunks</a:t>
            </a:r>
          </a:p>
          <a:p>
            <a:r>
              <a:rPr lang="en-US" sz="2800" dirty="0">
                <a:solidFill>
                  <a:schemeClr val="accent2">
                    <a:lumMod val="40000"/>
                    <a:lumOff val="60000"/>
                  </a:schemeClr>
                </a:solidFill>
              </a:rPr>
              <a:t>Samples are grouped into </a:t>
            </a:r>
            <a:r>
              <a:rPr lang="en-US" sz="2800" b="1" dirty="0">
                <a:solidFill>
                  <a:schemeClr val="accent2">
                    <a:lumMod val="40000"/>
                    <a:lumOff val="60000"/>
                  </a:schemeClr>
                </a:solidFill>
              </a:rPr>
              <a:t>chunks</a:t>
            </a:r>
            <a:r>
              <a:rPr lang="en-US" sz="2800" dirty="0">
                <a:solidFill>
                  <a:schemeClr val="accent2">
                    <a:lumMod val="40000"/>
                    <a:lumOff val="60000"/>
                  </a:schemeClr>
                </a:solidFill>
              </a:rPr>
              <a:t> (compressed blocks of time-series data).</a:t>
            </a:r>
          </a:p>
          <a:p>
            <a:pPr>
              <a:buFont typeface="Arial" panose="020B0604020202020204" pitchFamily="34" charset="0"/>
              <a:buChar char="•"/>
            </a:pPr>
            <a:r>
              <a:rPr lang="en-US" sz="2800" dirty="0">
                <a:solidFill>
                  <a:schemeClr val="accent2">
                    <a:lumMod val="40000"/>
                    <a:lumOff val="60000"/>
                  </a:schemeClr>
                </a:solidFill>
              </a:rPr>
              <a:t>Each chunk holds samples for a single time series (usually ~2 hours worth).</a:t>
            </a:r>
          </a:p>
          <a:p>
            <a:pPr>
              <a:buFont typeface="Arial" panose="020B0604020202020204" pitchFamily="34" charset="0"/>
              <a:buChar char="•"/>
            </a:pPr>
            <a:r>
              <a:rPr lang="en-US" sz="2800" dirty="0">
                <a:solidFill>
                  <a:schemeClr val="accent2">
                    <a:lumMod val="40000"/>
                    <a:lumOff val="60000"/>
                  </a:schemeClr>
                </a:solidFill>
              </a:rPr>
              <a:t>Stored in a compressed format using delta encoding or XOR compression.</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Persistent Blocks</a:t>
            </a:r>
          </a:p>
          <a:p>
            <a:pPr>
              <a:buFont typeface="Arial" panose="020B0604020202020204" pitchFamily="34" charset="0"/>
              <a:buChar char="•"/>
            </a:pPr>
            <a:r>
              <a:rPr lang="en-US" sz="2800" dirty="0">
                <a:solidFill>
                  <a:schemeClr val="accent2">
                    <a:lumMod val="40000"/>
                    <a:lumOff val="60000"/>
                  </a:schemeClr>
                </a:solidFill>
              </a:rPr>
              <a:t>Every 2 hours, data from the head is flushed into TSDB blocks on </a:t>
            </a:r>
            <a:r>
              <a:rPr lang="en-US" sz="2800" dirty="0" err="1">
                <a:solidFill>
                  <a:schemeClr val="accent2">
                    <a:lumMod val="40000"/>
                    <a:lumOff val="60000"/>
                  </a:schemeClr>
                </a:solidFill>
              </a:rPr>
              <a:t>disk:Each</a:t>
            </a:r>
            <a:r>
              <a:rPr lang="en-US" sz="2800" dirty="0">
                <a:solidFill>
                  <a:schemeClr val="accent2">
                    <a:lumMod val="40000"/>
                    <a:lumOff val="60000"/>
                  </a:schemeClr>
                </a:solidFill>
              </a:rPr>
              <a:t> block = 2h of </a:t>
            </a:r>
            <a:r>
              <a:rPr lang="en-US" sz="2800" dirty="0" err="1">
                <a:solidFill>
                  <a:schemeClr val="accent2">
                    <a:lumMod val="40000"/>
                    <a:lumOff val="60000"/>
                  </a:schemeClr>
                </a:solidFill>
              </a:rPr>
              <a:t>dataStored</a:t>
            </a:r>
            <a:r>
              <a:rPr lang="en-US" sz="2800" dirty="0">
                <a:solidFill>
                  <a:schemeClr val="accent2">
                    <a:lumMod val="40000"/>
                    <a:lumOff val="60000"/>
                  </a:schemeClr>
                </a:solidFill>
              </a:rPr>
              <a:t> in: /var/lib/</a:t>
            </a:r>
            <a:r>
              <a:rPr lang="en-US" sz="2800" dirty="0" err="1">
                <a:solidFill>
                  <a:schemeClr val="accent2">
                    <a:lumMod val="40000"/>
                    <a:lumOff val="60000"/>
                  </a:schemeClr>
                </a:solidFill>
              </a:rPr>
              <a:t>prometheus</a:t>
            </a:r>
            <a:r>
              <a:rPr lang="en-US" sz="2800" dirty="0">
                <a:solidFill>
                  <a:schemeClr val="accent2">
                    <a:lumMod val="40000"/>
                    <a:lumOff val="60000"/>
                  </a:schemeClr>
                </a:solidFill>
              </a:rPr>
              <a:t>/metrics2/</a:t>
            </a:r>
            <a:r>
              <a:rPr lang="en-US" sz="2800" dirty="0" err="1">
                <a:solidFill>
                  <a:schemeClr val="accent2">
                    <a:lumMod val="40000"/>
                    <a:lumOff val="60000"/>
                  </a:schemeClr>
                </a:solidFill>
              </a:rPr>
              <a:t>wal</a:t>
            </a:r>
            <a:r>
              <a:rPr lang="en-US" sz="2800" dirty="0">
                <a:solidFill>
                  <a:schemeClr val="accent2">
                    <a:lumMod val="40000"/>
                    <a:lumOff val="60000"/>
                  </a:schemeClr>
                </a:solidFill>
              </a:rPr>
              <a:t> and /</a:t>
            </a:r>
            <a:r>
              <a:rPr lang="en-US" sz="2800" dirty="0" err="1">
                <a:solidFill>
                  <a:schemeClr val="accent2">
                    <a:lumMod val="40000"/>
                    <a:lumOff val="60000"/>
                  </a:schemeClr>
                </a:solidFill>
              </a:rPr>
              <a:t>chunks_head</a:t>
            </a:r>
            <a:r>
              <a:rPr lang="en-US" sz="2800" dirty="0">
                <a:solidFill>
                  <a:schemeClr val="accent2">
                    <a:lumMod val="40000"/>
                    <a:lumOff val="60000"/>
                  </a:schemeClr>
                </a:solidFill>
              </a:rPr>
              <a:t>/ directories (default path)</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31962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9850" y="20871"/>
            <a:ext cx="18288000" cy="10286977"/>
          </a:xfrm>
          <a:prstGeom prst="rect">
            <a:avLst/>
          </a:prstGeom>
        </p:spPr>
      </p:pic>
      <p:sp>
        <p:nvSpPr>
          <p:cNvPr id="3" name="object 3"/>
          <p:cNvSpPr txBox="1">
            <a:spLocks noGrp="1"/>
          </p:cNvSpPr>
          <p:nvPr>
            <p:ph type="title"/>
          </p:nvPr>
        </p:nvSpPr>
        <p:spPr>
          <a:xfrm>
            <a:off x="1416050" y="165857"/>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How  Data store?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365197"/>
            <a:ext cx="16660377" cy="2677656"/>
          </a:xfrm>
          <a:prstGeom prst="rect">
            <a:avLst/>
          </a:prstGeom>
          <a:noFill/>
        </p:spPr>
        <p:txBody>
          <a:bodyPr wrap="square">
            <a:spAutoFit/>
          </a:bodyPr>
          <a:lstStyle/>
          <a:p>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1DEF02C-4021-5010-B6A5-0ED737C2FD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752" y="1771273"/>
            <a:ext cx="14630400" cy="7278786"/>
          </a:xfrm>
          <a:prstGeom prst="rect">
            <a:avLst/>
          </a:prstGeom>
        </p:spPr>
      </p:pic>
    </p:spTree>
    <p:extLst>
      <p:ext uri="{BB962C8B-B14F-4D97-AF65-F5344CB8AC3E}">
        <p14:creationId xmlns:p14="http://schemas.microsoft.com/office/powerpoint/2010/main" val="10029334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9850" y="20871"/>
            <a:ext cx="18288000" cy="10286977"/>
          </a:xfrm>
          <a:prstGeom prst="rect">
            <a:avLst/>
          </a:prstGeom>
        </p:spPr>
      </p:pic>
      <p:sp>
        <p:nvSpPr>
          <p:cNvPr id="3" name="object 3"/>
          <p:cNvSpPr txBox="1">
            <a:spLocks noGrp="1"/>
          </p:cNvSpPr>
          <p:nvPr>
            <p:ph type="title"/>
          </p:nvPr>
        </p:nvSpPr>
        <p:spPr>
          <a:xfrm>
            <a:off x="1416050" y="165857"/>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How  Data store?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365197"/>
            <a:ext cx="16660377" cy="6986528"/>
          </a:xfrm>
          <a:prstGeom prst="rect">
            <a:avLst/>
          </a:prstGeom>
          <a:noFill/>
        </p:spPr>
        <p:txBody>
          <a:bodyPr wrap="square">
            <a:spAutoFit/>
          </a:bodyPr>
          <a:lstStyle/>
          <a:p>
            <a:r>
              <a:rPr lang="en-US" sz="2800" b="1" dirty="0">
                <a:solidFill>
                  <a:schemeClr val="accent2">
                    <a:lumMod val="40000"/>
                    <a:lumOff val="60000"/>
                  </a:schemeClr>
                </a:solidFill>
              </a:rPr>
              <a:t>Compaction</a:t>
            </a:r>
          </a:p>
          <a:p>
            <a:r>
              <a:rPr lang="en-US" sz="2800" dirty="0">
                <a:solidFill>
                  <a:schemeClr val="accent2">
                    <a:lumMod val="40000"/>
                    <a:lumOff val="60000"/>
                  </a:schemeClr>
                </a:solidFill>
              </a:rPr>
              <a:t>Older blocks are </a:t>
            </a:r>
            <a:r>
              <a:rPr lang="en-US" sz="2800" b="1" dirty="0">
                <a:solidFill>
                  <a:schemeClr val="accent2">
                    <a:lumMod val="40000"/>
                    <a:lumOff val="60000"/>
                  </a:schemeClr>
                </a:solidFill>
              </a:rPr>
              <a:t>compacted</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Merges smaller blocks into bigger ones</a:t>
            </a:r>
          </a:p>
          <a:p>
            <a:pPr>
              <a:buFont typeface="Arial" panose="020B0604020202020204" pitchFamily="34" charset="0"/>
              <a:buChar char="•"/>
            </a:pPr>
            <a:r>
              <a:rPr lang="en-US" sz="2800" dirty="0">
                <a:solidFill>
                  <a:schemeClr val="accent2">
                    <a:lumMod val="40000"/>
                    <a:lumOff val="60000"/>
                  </a:schemeClr>
                </a:solidFill>
              </a:rPr>
              <a:t>Reduces disk space</a:t>
            </a:r>
          </a:p>
          <a:p>
            <a:pPr>
              <a:buFont typeface="Arial" panose="020B0604020202020204" pitchFamily="34" charset="0"/>
              <a:buChar char="•"/>
            </a:pPr>
            <a:r>
              <a:rPr lang="en-US" sz="2800" dirty="0">
                <a:solidFill>
                  <a:schemeClr val="accent2">
                    <a:lumMod val="40000"/>
                    <a:lumOff val="60000"/>
                  </a:schemeClr>
                </a:solidFill>
              </a:rPr>
              <a:t>Improves query performance</a:t>
            </a:r>
            <a:endParaRPr lang="fa-IR"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Tombstone?</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fa-IR"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Retention &amp; Deletion:</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Default retention is 15 days (can be configured).Prometheus deletes old blocks based on retention settings.</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a:t>
            </a:r>
            <a:r>
              <a:rPr lang="en-US" sz="2800" dirty="0" err="1">
                <a:solidFill>
                  <a:schemeClr val="accent2">
                    <a:lumMod val="40000"/>
                    <a:lumOff val="60000"/>
                  </a:schemeClr>
                </a:solidFill>
              </a:rPr>
              <a:t>storage.tsdb.retention.time</a:t>
            </a:r>
            <a:r>
              <a:rPr lang="en-US" sz="2800" dirty="0">
                <a:solidFill>
                  <a:schemeClr val="accent2">
                    <a:lumMod val="40000"/>
                    <a:lumOff val="60000"/>
                  </a:schemeClr>
                </a:solidFill>
              </a:rPr>
              <a:t>=30d</a:t>
            </a:r>
            <a:endParaRPr lang="fa-IR"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2749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9850" y="20871"/>
            <a:ext cx="18288000" cy="10286977"/>
          </a:xfrm>
          <a:prstGeom prst="rect">
            <a:avLst/>
          </a:prstGeom>
        </p:spPr>
      </p:pic>
      <p:sp>
        <p:nvSpPr>
          <p:cNvPr id="3" name="object 3"/>
          <p:cNvSpPr txBox="1">
            <a:spLocks noGrp="1"/>
          </p:cNvSpPr>
          <p:nvPr>
            <p:ph type="title"/>
          </p:nvPr>
        </p:nvSpPr>
        <p:spPr>
          <a:xfrm>
            <a:off x="1416050" y="165857"/>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Cardinality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14374" y="2420364"/>
            <a:ext cx="16660377" cy="9140964"/>
          </a:xfrm>
          <a:prstGeom prst="rect">
            <a:avLst/>
          </a:prstGeom>
          <a:noFill/>
        </p:spPr>
        <p:txBody>
          <a:bodyPr wrap="square">
            <a:spAutoFit/>
          </a:bodyPr>
          <a:lstStyle/>
          <a:p>
            <a:r>
              <a:rPr lang="en-US" sz="2800" b="1" dirty="0">
                <a:solidFill>
                  <a:schemeClr val="accent2">
                    <a:lumMod val="60000"/>
                    <a:lumOff val="40000"/>
                  </a:schemeClr>
                </a:solidFill>
              </a:rPr>
              <a:t>Cardinality</a:t>
            </a:r>
            <a:r>
              <a:rPr lang="en-US" sz="2800" dirty="0">
                <a:solidFill>
                  <a:schemeClr val="accent2">
                    <a:lumMod val="60000"/>
                    <a:lumOff val="40000"/>
                  </a:schemeClr>
                </a:solidFill>
              </a:rPr>
              <a:t> in Prometheus (and generally in monitoring) refers to </a:t>
            </a:r>
            <a:r>
              <a:rPr lang="en-US" sz="2800" b="1" dirty="0">
                <a:solidFill>
                  <a:schemeClr val="accent2">
                    <a:lumMod val="60000"/>
                    <a:lumOff val="40000"/>
                  </a:schemeClr>
                </a:solidFill>
              </a:rPr>
              <a:t>the number of unique combinations of labels for a metric</a:t>
            </a:r>
            <a:r>
              <a:rPr lang="en-US" sz="2800" dirty="0"/>
              <a:t>../</a:t>
            </a:r>
          </a:p>
          <a:p>
            <a:endParaRPr lang="en-US" sz="2800" dirty="0"/>
          </a:p>
          <a:p>
            <a:r>
              <a:rPr lang="en-US" sz="2800" dirty="0" err="1">
                <a:solidFill>
                  <a:schemeClr val="accent2">
                    <a:lumMod val="40000"/>
                    <a:lumOff val="60000"/>
                  </a:schemeClr>
                </a:solidFill>
              </a:rPr>
              <a:t>http_requests_total</a:t>
            </a:r>
            <a:r>
              <a:rPr lang="en-US" sz="2800" dirty="0">
                <a:solidFill>
                  <a:schemeClr val="accent2">
                    <a:lumMod val="40000"/>
                    <a:lumOff val="60000"/>
                  </a:schemeClr>
                </a:solidFill>
              </a:rPr>
              <a:t>{method="GET", status="200", user="john"}</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Now imagine you have:</a:t>
            </a:r>
          </a:p>
          <a:p>
            <a:r>
              <a:rPr lang="en-US" sz="2800" dirty="0">
                <a:solidFill>
                  <a:schemeClr val="accent2">
                    <a:lumMod val="40000"/>
                    <a:lumOff val="60000"/>
                  </a:schemeClr>
                </a:solidFill>
              </a:rPr>
              <a:t>5 HTTP methods (GET, POST, etc.)</a:t>
            </a:r>
          </a:p>
          <a:p>
            <a:r>
              <a:rPr lang="en-US" sz="2800" dirty="0">
                <a:solidFill>
                  <a:schemeClr val="accent2">
                    <a:lumMod val="40000"/>
                    <a:lumOff val="60000"/>
                  </a:schemeClr>
                </a:solidFill>
              </a:rPr>
              <a:t>10 status codes</a:t>
            </a:r>
          </a:p>
          <a:p>
            <a:r>
              <a:rPr lang="en-US" sz="2800" dirty="0">
                <a:solidFill>
                  <a:schemeClr val="accent2">
                    <a:lumMod val="40000"/>
                    <a:lumOff val="60000"/>
                  </a:schemeClr>
                </a:solidFill>
              </a:rPr>
              <a:t>1,000 </a:t>
            </a:r>
            <a:r>
              <a:rPr lang="en-US" sz="2800" dirty="0" err="1">
                <a:solidFill>
                  <a:schemeClr val="accent2">
                    <a:lumMod val="40000"/>
                    <a:lumOff val="60000"/>
                  </a:schemeClr>
                </a:solidFill>
              </a:rPr>
              <a:t>usersThat’s</a:t>
            </a:r>
            <a:r>
              <a:rPr lang="en-US" sz="2800" dirty="0">
                <a:solidFill>
                  <a:schemeClr val="accent2">
                    <a:lumMod val="40000"/>
                    <a:lumOff val="60000"/>
                  </a:schemeClr>
                </a:solidFill>
              </a:rPr>
              <a:t> potentially:  5 × 10 × 1,000 = 50,000</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60000"/>
                    <a:lumOff val="40000"/>
                  </a:schemeClr>
                </a:solidFill>
              </a:rPr>
              <a:t>📈 Why it matters:</a:t>
            </a:r>
          </a:p>
          <a:p>
            <a:pPr>
              <a:buFont typeface="Arial" panose="020B0604020202020204" pitchFamily="34" charset="0"/>
              <a:buChar char="•"/>
            </a:pPr>
            <a:r>
              <a:rPr lang="en-US" sz="2800" dirty="0">
                <a:solidFill>
                  <a:schemeClr val="accent2">
                    <a:lumMod val="60000"/>
                    <a:lumOff val="40000"/>
                  </a:schemeClr>
                </a:solidFill>
              </a:rPr>
              <a:t>📉 </a:t>
            </a:r>
            <a:r>
              <a:rPr lang="en-US" sz="2800" b="1" dirty="0">
                <a:solidFill>
                  <a:schemeClr val="accent2">
                    <a:lumMod val="60000"/>
                    <a:lumOff val="40000"/>
                  </a:schemeClr>
                </a:solidFill>
              </a:rPr>
              <a:t>More cardinality = more memory</a:t>
            </a:r>
            <a:r>
              <a:rPr lang="en-US" sz="2800" dirty="0">
                <a:solidFill>
                  <a:schemeClr val="accent2">
                    <a:lumMod val="60000"/>
                    <a:lumOff val="40000"/>
                  </a:schemeClr>
                </a:solidFill>
              </a:rPr>
              <a:t> and CPU usage in Prometheus</a:t>
            </a:r>
          </a:p>
          <a:p>
            <a:pPr>
              <a:buFont typeface="Arial" panose="020B0604020202020204" pitchFamily="34" charset="0"/>
              <a:buChar char="•"/>
            </a:pPr>
            <a:r>
              <a:rPr lang="en-US" sz="2800" dirty="0">
                <a:solidFill>
                  <a:schemeClr val="accent2">
                    <a:lumMod val="60000"/>
                    <a:lumOff val="40000"/>
                  </a:schemeClr>
                </a:solidFill>
              </a:rPr>
              <a:t>🚫 Very </a:t>
            </a:r>
            <a:r>
              <a:rPr lang="en-US" sz="2800" b="1" dirty="0">
                <a:solidFill>
                  <a:schemeClr val="accent2">
                    <a:lumMod val="60000"/>
                    <a:lumOff val="40000"/>
                  </a:schemeClr>
                </a:solidFill>
              </a:rPr>
              <a:t>high cardinality can crash</a:t>
            </a:r>
            <a:r>
              <a:rPr lang="en-US" sz="2800" dirty="0">
                <a:solidFill>
                  <a:schemeClr val="accent2">
                    <a:lumMod val="60000"/>
                    <a:lumOff val="40000"/>
                  </a:schemeClr>
                </a:solidFill>
              </a:rPr>
              <a:t> Prometheus or make it slow</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45814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98450" y="3492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metric types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714374" y="680808"/>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14374" y="1826821"/>
            <a:ext cx="16660377" cy="9140964"/>
          </a:xfrm>
          <a:prstGeom prst="rect">
            <a:avLst/>
          </a:prstGeom>
          <a:noFill/>
        </p:spPr>
        <p:txBody>
          <a:bodyPr wrap="square">
            <a:spAutoFit/>
          </a:bodyPr>
          <a:lstStyle/>
          <a:p>
            <a:r>
              <a:rPr lang="en-US" sz="2800" dirty="0">
                <a:solidFill>
                  <a:schemeClr val="accent2">
                    <a:lumMod val="40000"/>
                    <a:lumOff val="60000"/>
                  </a:schemeClr>
                </a:solidFill>
              </a:rPr>
              <a:t>1-</a:t>
            </a:r>
            <a:r>
              <a:rPr lang="en-US" sz="2800" b="1" dirty="0"/>
              <a:t>.</a:t>
            </a:r>
            <a:r>
              <a:rPr lang="en-US" sz="2800" b="1" dirty="0">
                <a:solidFill>
                  <a:schemeClr val="accent2">
                    <a:lumMod val="40000"/>
                    <a:lumOff val="60000"/>
                  </a:schemeClr>
                </a:solidFill>
              </a:rPr>
              <a:t>Counter</a:t>
            </a:r>
          </a:p>
          <a:p>
            <a:endParaRPr lang="en-US" sz="2800" b="1" dirty="0">
              <a:solidFill>
                <a:schemeClr val="accent2">
                  <a:lumMod val="40000"/>
                  <a:lumOff val="60000"/>
                </a:schemeClr>
              </a:solidFill>
            </a:endParaRPr>
          </a:p>
          <a:p>
            <a:pPr>
              <a:buFont typeface="Arial" panose="020B0604020202020204" pitchFamily="34" charset="0"/>
              <a:buChar char="•"/>
            </a:pPr>
            <a:r>
              <a:rPr lang="en-US" sz="2800" b="1" dirty="0">
                <a:solidFill>
                  <a:schemeClr val="accent2">
                    <a:lumMod val="40000"/>
                    <a:lumOff val="60000"/>
                  </a:schemeClr>
                </a:solidFill>
              </a:rPr>
              <a:t>Only increases</a:t>
            </a:r>
            <a:r>
              <a:rPr lang="en-US" sz="2800" dirty="0">
                <a:solidFill>
                  <a:schemeClr val="accent2">
                    <a:lumMod val="40000"/>
                    <a:lumOff val="60000"/>
                  </a:schemeClr>
                </a:solidFill>
              </a:rPr>
              <a:t> (or resets to 0)</a:t>
            </a:r>
          </a:p>
          <a:p>
            <a:pPr>
              <a:buFont typeface="Arial" panose="020B0604020202020204" pitchFamily="34" charset="0"/>
              <a:buChar char="•"/>
            </a:pPr>
            <a:r>
              <a:rPr lang="en-US" sz="2800" dirty="0">
                <a:solidFill>
                  <a:schemeClr val="accent2">
                    <a:lumMod val="40000"/>
                    <a:lumOff val="60000"/>
                  </a:schemeClr>
                </a:solidFill>
              </a:rPr>
              <a:t>Good for: total requests, errors, jobs completed</a:t>
            </a:r>
          </a:p>
          <a:p>
            <a:pPr>
              <a:buFont typeface="Arial" panose="020B0604020202020204" pitchFamily="34" charset="0"/>
              <a:buChar char="•"/>
            </a:pPr>
            <a:endParaRPr lang="en-US" sz="2800" dirty="0">
              <a:solidFill>
                <a:schemeClr val="accent2">
                  <a:lumMod val="40000"/>
                  <a:lumOff val="60000"/>
                </a:schemeClr>
              </a:solidFill>
            </a:endParaRPr>
          </a:p>
          <a:p>
            <a:r>
              <a:rPr lang="en-US" sz="2800" b="1" dirty="0">
                <a:solidFill>
                  <a:schemeClr val="accent2">
                    <a:lumMod val="40000"/>
                    <a:lumOff val="60000"/>
                  </a:schemeClr>
                </a:solidFill>
              </a:rPr>
              <a:t>2. Gauge</a:t>
            </a:r>
          </a:p>
          <a:p>
            <a:pPr>
              <a:buFont typeface="Arial" panose="020B0604020202020204" pitchFamily="34" charset="0"/>
              <a:buChar char="•"/>
            </a:pPr>
            <a:r>
              <a:rPr lang="en-US" sz="2800" dirty="0">
                <a:solidFill>
                  <a:schemeClr val="accent2">
                    <a:lumMod val="40000"/>
                    <a:lumOff val="60000"/>
                  </a:schemeClr>
                </a:solidFill>
              </a:rPr>
              <a:t>Can </a:t>
            </a:r>
            <a:r>
              <a:rPr lang="en-US" sz="2800" b="1" dirty="0">
                <a:solidFill>
                  <a:schemeClr val="accent2">
                    <a:lumMod val="40000"/>
                    <a:lumOff val="60000"/>
                  </a:schemeClr>
                </a:solidFill>
              </a:rPr>
              <a:t>increase or decrease (live show)</a:t>
            </a: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Good for: memory usage, CPU load, temperature</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3. Histogram</a:t>
            </a:r>
          </a:p>
          <a:p>
            <a:pPr>
              <a:buFont typeface="Arial" panose="020B0604020202020204" pitchFamily="34" charset="0"/>
              <a:buChar char="•"/>
            </a:pPr>
            <a:r>
              <a:rPr lang="en-US" sz="2800" dirty="0">
                <a:solidFill>
                  <a:schemeClr val="accent2">
                    <a:lumMod val="40000"/>
                    <a:lumOff val="60000"/>
                  </a:schemeClr>
                </a:solidFill>
              </a:rPr>
              <a:t>Measures distributions of values (e.g., request durations)Stores:*_bucket: count in each bucket*_count: total count*_sum: total </a:t>
            </a:r>
            <a:r>
              <a:rPr lang="en-US" sz="2800" dirty="0" err="1">
                <a:solidFill>
                  <a:schemeClr val="accent2">
                    <a:lumMod val="40000"/>
                    <a:lumOff val="60000"/>
                  </a:schemeClr>
                </a:solidFill>
              </a:rPr>
              <a:t>sumGood</a:t>
            </a:r>
            <a:r>
              <a:rPr lang="en-US" sz="2800" dirty="0">
                <a:solidFill>
                  <a:schemeClr val="accent2">
                    <a:lumMod val="40000"/>
                    <a:lumOff val="60000"/>
                  </a:schemeClr>
                </a:solidFill>
              </a:rPr>
              <a:t> for: request duration, response sizes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4. Summary</a:t>
            </a:r>
          </a:p>
          <a:p>
            <a:r>
              <a:rPr lang="en-US" sz="2800" dirty="0">
                <a:solidFill>
                  <a:schemeClr val="accent2">
                    <a:lumMod val="40000"/>
                    <a:lumOff val="60000"/>
                  </a:schemeClr>
                </a:solidFill>
              </a:rPr>
              <a:t>Like Histogram, but </a:t>
            </a:r>
            <a:r>
              <a:rPr lang="en-US" sz="2800" dirty="0" err="1">
                <a:solidFill>
                  <a:schemeClr val="accent2">
                    <a:lumMod val="40000"/>
                    <a:lumOff val="60000"/>
                  </a:schemeClr>
                </a:solidFill>
              </a:rPr>
              <a:t>gives:quantiles</a:t>
            </a:r>
            <a:r>
              <a:rPr lang="en-US" sz="2800" dirty="0">
                <a:solidFill>
                  <a:schemeClr val="accent2">
                    <a:lumMod val="40000"/>
                    <a:lumOff val="60000"/>
                  </a:schemeClr>
                </a:solidFill>
              </a:rPr>
              <a:t> (e.g., 95th percentile)*_count and *_</a:t>
            </a:r>
            <a:r>
              <a:rPr lang="en-US" sz="2800" dirty="0" err="1">
                <a:solidFill>
                  <a:schemeClr val="accent2">
                    <a:lumMod val="40000"/>
                    <a:lumOff val="60000"/>
                  </a:schemeClr>
                </a:solidFill>
              </a:rPr>
              <a:t>sumGood</a:t>
            </a:r>
            <a:r>
              <a:rPr lang="en-US" sz="2800" dirty="0">
                <a:solidFill>
                  <a:schemeClr val="accent2">
                    <a:lumMod val="40000"/>
                    <a:lumOff val="60000"/>
                  </a:schemeClr>
                </a:solidFill>
              </a:rPr>
              <a:t> for: small-scale latency measurement</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61003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Query in </a:t>
            </a:r>
            <a:r>
              <a:rPr lang="en-US" sz="4000" dirty="0" err="1">
                <a:solidFill>
                  <a:schemeClr val="accent2">
                    <a:lumMod val="60000"/>
                    <a:lumOff val="40000"/>
                  </a:schemeClr>
                </a:solidFill>
              </a:rPr>
              <a:t>prometheus</a:t>
            </a: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04159" y="1568450"/>
            <a:ext cx="16660377" cy="10433625"/>
          </a:xfrm>
          <a:prstGeom prst="rect">
            <a:avLst/>
          </a:prstGeom>
          <a:noFill/>
        </p:spPr>
        <p:txBody>
          <a:bodyPr wrap="square">
            <a:spAutoFit/>
          </a:bodyPr>
          <a:lstStyle/>
          <a:p>
            <a:r>
              <a:rPr lang="en-US" sz="2800" b="1" dirty="0">
                <a:solidFill>
                  <a:schemeClr val="accent2">
                    <a:lumMod val="40000"/>
                    <a:lumOff val="60000"/>
                  </a:schemeClr>
                </a:solidFill>
              </a:rPr>
              <a:t>What is a Query in Prometheus?</a:t>
            </a:r>
          </a:p>
          <a:p>
            <a:endParaRPr lang="en-US" sz="2800" b="1" dirty="0">
              <a:solidFill>
                <a:schemeClr val="accent2">
                  <a:lumMod val="40000"/>
                  <a:lumOff val="60000"/>
                </a:schemeClr>
              </a:solidFill>
            </a:endParaRPr>
          </a:p>
          <a:p>
            <a:r>
              <a:rPr lang="en-US" sz="2800" dirty="0">
                <a:solidFill>
                  <a:schemeClr val="accent2">
                    <a:lumMod val="40000"/>
                    <a:lumOff val="60000"/>
                  </a:schemeClr>
                </a:solidFill>
              </a:rPr>
              <a:t>A </a:t>
            </a:r>
            <a:r>
              <a:rPr lang="en-US" sz="2800" b="1" dirty="0">
                <a:solidFill>
                  <a:schemeClr val="accent2">
                    <a:lumMod val="40000"/>
                    <a:lumOff val="60000"/>
                  </a:schemeClr>
                </a:solidFill>
              </a:rPr>
              <a:t>Prometheus query</a:t>
            </a:r>
            <a:r>
              <a:rPr lang="en-US" sz="2800" dirty="0">
                <a:solidFill>
                  <a:schemeClr val="accent2">
                    <a:lumMod val="40000"/>
                    <a:lumOff val="60000"/>
                  </a:schemeClr>
                </a:solidFill>
              </a:rPr>
              <a:t> is written in </a:t>
            </a:r>
            <a:r>
              <a:rPr lang="en-US" sz="2800" b="1" dirty="0" err="1">
                <a:solidFill>
                  <a:schemeClr val="accent2">
                    <a:lumMod val="40000"/>
                    <a:lumOff val="60000"/>
                  </a:schemeClr>
                </a:solidFill>
              </a:rPr>
              <a:t>PromQL</a:t>
            </a:r>
            <a:r>
              <a:rPr lang="en-US" sz="2800" dirty="0">
                <a:solidFill>
                  <a:schemeClr val="accent2">
                    <a:lumMod val="40000"/>
                    <a:lumOff val="60000"/>
                  </a:schemeClr>
                </a:solidFill>
              </a:rPr>
              <a:t> (Prometheus Query Language). It lets you retrieve and process time-series data.</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Sample  query </a:t>
            </a:r>
          </a:p>
          <a:p>
            <a:endParaRPr lang="en-US" sz="2800" dirty="0">
              <a:solidFill>
                <a:schemeClr val="accent2">
                  <a:lumMod val="40000"/>
                  <a:lumOff val="60000"/>
                </a:schemeClr>
              </a:solidFill>
            </a:endParaRPr>
          </a:p>
          <a:p>
            <a:r>
              <a:rPr lang="en-US" sz="2800" dirty="0" err="1">
                <a:solidFill>
                  <a:schemeClr val="accent2">
                    <a:lumMod val="40000"/>
                    <a:lumOff val="60000"/>
                  </a:schemeClr>
                </a:solidFill>
              </a:rPr>
              <a:t>http_requests_total</a:t>
            </a:r>
            <a:r>
              <a:rPr lang="en-US" sz="2800" dirty="0">
                <a:solidFill>
                  <a:schemeClr val="accent2">
                    <a:lumMod val="40000"/>
                    <a:lumOff val="60000"/>
                  </a:schemeClr>
                </a:solidFill>
              </a:rPr>
              <a:t>{method="GET", status="200"}</a:t>
            </a:r>
          </a:p>
          <a:p>
            <a:r>
              <a:rPr lang="en-US" sz="2800" dirty="0">
                <a:solidFill>
                  <a:schemeClr val="accent2">
                    <a:lumMod val="40000"/>
                    <a:lumOff val="60000"/>
                  </a:schemeClr>
                </a:solidFill>
              </a:rPr>
              <a:t>rate(</a:t>
            </a:r>
            <a:r>
              <a:rPr lang="en-US" sz="2800" dirty="0" err="1">
                <a:solidFill>
                  <a:schemeClr val="accent2">
                    <a:lumMod val="40000"/>
                    <a:lumOff val="60000"/>
                  </a:schemeClr>
                </a:solidFill>
              </a:rPr>
              <a:t>http_requests_total</a:t>
            </a:r>
            <a:r>
              <a:rPr lang="en-US" sz="2800" dirty="0">
                <a:solidFill>
                  <a:schemeClr val="accent2">
                    <a:lumMod val="40000"/>
                    <a:lumOff val="60000"/>
                  </a:schemeClr>
                </a:solidFill>
              </a:rPr>
              <a:t>[5m])</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dirty="0">
                <a:solidFill>
                  <a:schemeClr val="accent2">
                    <a:lumMod val="40000"/>
                    <a:lumOff val="60000"/>
                  </a:schemeClr>
                </a:solidFill>
              </a:rPr>
              <a:t>By default </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a:t>
            </a:r>
            <a:r>
              <a:rPr lang="en-US" sz="2800" dirty="0" err="1">
                <a:solidFill>
                  <a:schemeClr val="accent2">
                    <a:lumMod val="40000"/>
                    <a:lumOff val="60000"/>
                  </a:schemeClr>
                </a:solidFill>
              </a:rPr>
              <a:t>query.max</a:t>
            </a:r>
            <a:r>
              <a:rPr lang="en-US" sz="2800" dirty="0">
                <a:solidFill>
                  <a:schemeClr val="accent2">
                    <a:lumMod val="40000"/>
                    <a:lumOff val="60000"/>
                  </a:schemeClr>
                </a:solidFill>
              </a:rPr>
              <a:t>-concurrency=2o</a:t>
            </a:r>
          </a:p>
          <a:p>
            <a:r>
              <a:rPr lang="en-US" sz="2800" dirty="0">
                <a:solidFill>
                  <a:schemeClr val="accent2">
                    <a:lumMod val="40000"/>
                    <a:lumOff val="60000"/>
                  </a:schemeClr>
                </a:solidFill>
              </a:rPr>
              <a:t>--</a:t>
            </a:r>
            <a:r>
              <a:rPr lang="en-US" sz="2800" dirty="0" err="1">
                <a:solidFill>
                  <a:schemeClr val="accent2">
                    <a:lumMod val="40000"/>
                    <a:lumOff val="60000"/>
                  </a:schemeClr>
                </a:solidFill>
              </a:rPr>
              <a:t>query.timeout</a:t>
            </a:r>
            <a:r>
              <a:rPr lang="en-US" sz="2800" dirty="0">
                <a:solidFill>
                  <a:schemeClr val="accent2">
                    <a:lumMod val="40000"/>
                    <a:lumOff val="60000"/>
                  </a:schemeClr>
                </a:solidFill>
              </a:rPr>
              <a:t>	2m	Timeout per query</a:t>
            </a:r>
          </a:p>
          <a:p>
            <a:endParaRPr lang="en-US" sz="2800" dirty="0">
              <a:solidFill>
                <a:schemeClr val="accent2">
                  <a:lumMod val="40000"/>
                  <a:lumOff val="60000"/>
                </a:schemeClr>
              </a:solidFill>
            </a:endParaRPr>
          </a:p>
          <a:p>
            <a:r>
              <a:rPr lang="en-US" sz="2800" b="1" dirty="0">
                <a:solidFill>
                  <a:schemeClr val="accent2">
                    <a:lumMod val="40000"/>
                    <a:lumOff val="60000"/>
                  </a:schemeClr>
                </a:solidFill>
              </a:rPr>
              <a:t>🚨 Note</a:t>
            </a:r>
          </a:p>
          <a:p>
            <a:r>
              <a:rPr lang="en-US" sz="2800" dirty="0">
                <a:solidFill>
                  <a:schemeClr val="accent2">
                    <a:lumMod val="40000"/>
                    <a:lumOff val="60000"/>
                  </a:schemeClr>
                </a:solidFill>
              </a:rPr>
              <a:t>Be careful increasing it too much — it can:</a:t>
            </a:r>
          </a:p>
          <a:p>
            <a:pPr>
              <a:buFont typeface="Arial" panose="020B0604020202020204" pitchFamily="34" charset="0"/>
              <a:buChar char="•"/>
            </a:pPr>
            <a:r>
              <a:rPr lang="en-US" sz="2800" dirty="0">
                <a:solidFill>
                  <a:schemeClr val="accent2">
                    <a:lumMod val="40000"/>
                    <a:lumOff val="60000"/>
                  </a:schemeClr>
                </a:solidFill>
              </a:rPr>
              <a:t>Consume too much memory/CPU</a:t>
            </a:r>
          </a:p>
          <a:p>
            <a:pPr>
              <a:buFont typeface="Arial" panose="020B0604020202020204" pitchFamily="34" charset="0"/>
              <a:buChar char="•"/>
            </a:pPr>
            <a:r>
              <a:rPr lang="en-US" sz="2800" dirty="0">
                <a:solidFill>
                  <a:schemeClr val="accent2">
                    <a:lumMod val="40000"/>
                    <a:lumOff val="60000"/>
                  </a:schemeClr>
                </a:solidFill>
              </a:rPr>
              <a:t>Slow down or crash your instance if overloaded</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8817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8630568"/>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reverse proxy</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A reverse proxy is a server sits between client and backend server forwarding client request to the appropriate backend  and returning the server’s response to the client.</a:t>
            </a:r>
            <a:endParaRPr lang="fa-IR" sz="2800" b="1" dirty="0">
              <a:solidFill>
                <a:srgbClr val="404040"/>
              </a:solidFill>
              <a:highlight>
                <a:srgbClr val="C0C0C0"/>
              </a:highlight>
              <a:latin typeface="Inter"/>
            </a:endParaRPr>
          </a:p>
          <a:p>
            <a:pPr algn="l"/>
            <a:endParaRPr lang="fa-IR" sz="2800" b="1" dirty="0">
              <a:solidFill>
                <a:srgbClr val="404040"/>
              </a:solidFill>
              <a:highlight>
                <a:srgbClr val="C0C0C0"/>
              </a:highlight>
              <a:latin typeface="Inter"/>
            </a:endParaRPr>
          </a:p>
          <a:p>
            <a:pPr algn="l"/>
            <a:r>
              <a:rPr lang="en-US" sz="2800" b="1" dirty="0" err="1">
                <a:solidFill>
                  <a:srgbClr val="404040"/>
                </a:solidFill>
                <a:highlight>
                  <a:srgbClr val="C0C0C0"/>
                </a:highlight>
                <a:latin typeface="Inter"/>
              </a:rPr>
              <a:t>proxy_pass</a:t>
            </a:r>
            <a:r>
              <a:rPr lang="en-US" sz="2800" b="1" dirty="0">
                <a:solidFill>
                  <a:srgbClr val="404040"/>
                </a:solidFill>
                <a:highlight>
                  <a:srgbClr val="C0C0C0"/>
                </a:highlight>
                <a:latin typeface="Inter"/>
              </a:rPr>
              <a:t> backend;</a:t>
            </a:r>
            <a:endParaRPr lang="fa-IR" sz="2800" b="1" dirty="0">
              <a:solidFill>
                <a:srgbClr val="404040"/>
              </a:solidFill>
              <a:highlight>
                <a:srgbClr val="C0C0C0"/>
              </a:highlight>
              <a:latin typeface="Inter"/>
            </a:endParaRP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Host $host;</a:t>
            </a: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X-Real-IP $</a:t>
            </a:r>
            <a:r>
              <a:rPr lang="en-US" sz="2800" b="1" dirty="0" err="1">
                <a:solidFill>
                  <a:srgbClr val="404040"/>
                </a:solidFill>
                <a:highlight>
                  <a:srgbClr val="C0C0C0"/>
                </a:highlight>
                <a:latin typeface="Inter"/>
              </a:rPr>
              <a:t>remote_addr</a:t>
            </a:r>
            <a:r>
              <a:rPr lang="en-US" sz="2800" b="1" dirty="0">
                <a:solidFill>
                  <a:srgbClr val="404040"/>
                </a:solidFill>
                <a:highlight>
                  <a:srgbClr val="C0C0C0"/>
                </a:highlight>
                <a:latin typeface="Inter"/>
              </a:rPr>
              <a:t>;</a:t>
            </a: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X-Forwarded-For $</a:t>
            </a:r>
            <a:r>
              <a:rPr lang="en-US" sz="2800" b="1" dirty="0" err="1">
                <a:solidFill>
                  <a:srgbClr val="404040"/>
                </a:solidFill>
                <a:highlight>
                  <a:srgbClr val="C0C0C0"/>
                </a:highlight>
                <a:latin typeface="Inter"/>
              </a:rPr>
              <a:t>proxy_add_x_forwarded_for</a:t>
            </a:r>
            <a:r>
              <a:rPr lang="en-US" sz="2800" b="1" dirty="0">
                <a:solidFill>
                  <a:srgbClr val="404040"/>
                </a:solidFill>
                <a:highlight>
                  <a:srgbClr val="C0C0C0"/>
                </a:highlight>
                <a:latin typeface="Inter"/>
              </a:rPr>
              <a:t>;</a:t>
            </a:r>
            <a:endParaRPr lang="fa-IR" sz="2800" b="1" dirty="0">
              <a:solidFill>
                <a:srgbClr val="404040"/>
              </a:solidFill>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1" i="0" dirty="0">
              <a:solidFill>
                <a:srgbClr val="404040"/>
              </a:solidFill>
              <a:effectLst/>
              <a:highlight>
                <a:srgbClr val="C0C0C0"/>
              </a:highlight>
              <a:latin typeface="Inter"/>
            </a:endParaRPr>
          </a:p>
          <a:p>
            <a:pPr algn="l"/>
            <a:r>
              <a:rPr lang="en-US" sz="2800" b="1" dirty="0">
                <a:solidFill>
                  <a:srgbClr val="404040"/>
                </a:solidFill>
                <a:highlight>
                  <a:srgbClr val="C0C0C0"/>
                </a:highlight>
                <a:latin typeface="Inter"/>
              </a:rPr>
              <a:t>Set </a:t>
            </a:r>
            <a:r>
              <a:rPr lang="en-US" sz="2800" b="1" dirty="0" err="1">
                <a:solidFill>
                  <a:srgbClr val="404040"/>
                </a:solidFill>
                <a:highlight>
                  <a:srgbClr val="C0C0C0"/>
                </a:highlight>
                <a:latin typeface="Inter"/>
              </a:rPr>
              <a:t>proxybuffer</a:t>
            </a:r>
            <a:r>
              <a:rPr lang="en-US" sz="2800" b="1" dirty="0">
                <a:solidFill>
                  <a:srgbClr val="404040"/>
                </a:solidFill>
                <a:highlight>
                  <a:srgbClr val="C0C0C0"/>
                </a:highlight>
                <a:latin typeface="Inter"/>
              </a:rPr>
              <a:t> for slow client   buffer of for when nginx server low memory</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proxy-bind when have more network interface</a:t>
            </a:r>
            <a:endParaRPr lang="en-US" sz="2800" b="1" i="0" dirty="0">
              <a:solidFill>
                <a:srgbClr val="404040"/>
              </a:solidFill>
              <a:effectLst/>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1" i="0" dirty="0">
              <a:solidFill>
                <a:srgbClr val="404040"/>
              </a:solidFill>
              <a:effectLst/>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40707290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Query in </a:t>
            </a:r>
            <a:r>
              <a:rPr lang="en-US" sz="4000" dirty="0" err="1">
                <a:solidFill>
                  <a:schemeClr val="accent2">
                    <a:lumMod val="60000"/>
                    <a:lumOff val="40000"/>
                  </a:schemeClr>
                </a:solidFill>
              </a:rPr>
              <a:t>prometheus</a:t>
            </a: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387350" y="3593078"/>
            <a:ext cx="16660377" cy="5693866"/>
          </a:xfrm>
          <a:prstGeom prst="rect">
            <a:avLst/>
          </a:prstGeom>
          <a:noFill/>
        </p:spPr>
        <p:txBody>
          <a:bodyPr wrap="square">
            <a:spAutoFit/>
          </a:bodyPr>
          <a:lstStyle/>
          <a:p>
            <a:r>
              <a:rPr lang="en-US" sz="2800" dirty="0">
                <a:solidFill>
                  <a:schemeClr val="accent2">
                    <a:lumMod val="40000"/>
                    <a:lumOff val="60000"/>
                  </a:schemeClr>
                </a:solidFill>
              </a:rPr>
              <a:t>In Prometheus, </a:t>
            </a:r>
            <a:r>
              <a:rPr lang="en-US" sz="2800" dirty="0" err="1">
                <a:solidFill>
                  <a:schemeClr val="accent2">
                    <a:lumMod val="40000"/>
                    <a:lumOff val="60000"/>
                  </a:schemeClr>
                </a:solidFill>
              </a:rPr>
              <a:t>query.lookback</a:t>
            </a:r>
            <a:r>
              <a:rPr lang="en-US" sz="2800" dirty="0">
                <a:solidFill>
                  <a:schemeClr val="accent2">
                    <a:lumMod val="40000"/>
                    <a:lumOff val="60000"/>
                  </a:schemeClr>
                </a:solidFill>
              </a:rPr>
              <a:t>-delta (often referred to as “query back delta”) is a setting that defines how far back in time Prometheus looks when evaluating "instant" queries</a:t>
            </a:r>
            <a:endParaRPr lang="fa-IR" sz="2800" dirty="0">
              <a:solidFill>
                <a:schemeClr val="accent2">
                  <a:lumMod val="40000"/>
                  <a:lumOff val="60000"/>
                </a:schemeClr>
              </a:solidFill>
            </a:endParaRPr>
          </a:p>
          <a:p>
            <a:endParaRPr lang="fa-IR" sz="2800" dirty="0">
              <a:solidFill>
                <a:schemeClr val="accent2">
                  <a:lumMod val="40000"/>
                  <a:lumOff val="60000"/>
                </a:schemeClr>
              </a:solidFill>
            </a:endParaRPr>
          </a:p>
          <a:p>
            <a:endParaRPr lang="fa-IR" sz="2800" dirty="0">
              <a:solidFill>
                <a:schemeClr val="accent2">
                  <a:lumMod val="40000"/>
                  <a:lumOff val="60000"/>
                </a:schemeClr>
              </a:solidFill>
            </a:endParaRPr>
          </a:p>
          <a:p>
            <a:r>
              <a:rPr lang="en-US" sz="2800" dirty="0">
                <a:solidFill>
                  <a:schemeClr val="accent2">
                    <a:lumMod val="40000"/>
                    <a:lumOff val="60000"/>
                  </a:schemeClr>
                </a:solidFill>
              </a:rPr>
              <a:t>By default </a:t>
            </a:r>
          </a:p>
          <a:p>
            <a:r>
              <a:rPr lang="en-US" sz="2800" dirty="0">
                <a:solidFill>
                  <a:schemeClr val="accent2">
                    <a:lumMod val="40000"/>
                    <a:lumOff val="60000"/>
                  </a:schemeClr>
                </a:solidFill>
              </a:rPr>
              <a:t>--</a:t>
            </a:r>
            <a:r>
              <a:rPr lang="en-US" sz="2800" dirty="0" err="1">
                <a:solidFill>
                  <a:schemeClr val="accent2">
                    <a:lumMod val="40000"/>
                    <a:lumOff val="60000"/>
                  </a:schemeClr>
                </a:solidFill>
              </a:rPr>
              <a:t>query.lookback</a:t>
            </a:r>
            <a:r>
              <a:rPr lang="en-US" sz="2800" dirty="0">
                <a:solidFill>
                  <a:schemeClr val="accent2">
                    <a:lumMod val="40000"/>
                    <a:lumOff val="60000"/>
                  </a:schemeClr>
                </a:solidFill>
              </a:rPr>
              <a:t>-delta=5m</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Means when find for metric on 12.50 if exist metric on 12.45 valid and show but if 12.44  not show</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When change it ? </a:t>
            </a:r>
            <a:r>
              <a:rPr lang="en-US" sz="2800" dirty="0">
                <a:solidFill>
                  <a:schemeClr val="accent2">
                    <a:lumMod val="40000"/>
                    <a:lumOff val="60000"/>
                  </a:schemeClr>
                </a:solidFill>
                <a:sym typeface="Wingdings" panose="05000000000000000000" pitchFamily="2" charset="2"/>
              </a:rPr>
              <a:t></a:t>
            </a:r>
            <a:endParaRPr lang="fa-IR" sz="2800" dirty="0">
              <a:solidFill>
                <a:schemeClr val="accent2">
                  <a:lumMod val="40000"/>
                  <a:lumOff val="60000"/>
                </a:schemeClr>
              </a:solidFill>
            </a:endParaRPr>
          </a:p>
          <a:p>
            <a:endParaRPr lang="fa-IR" sz="2800" dirty="0">
              <a:solidFill>
                <a:schemeClr val="accent2">
                  <a:lumMod val="40000"/>
                  <a:lumOff val="60000"/>
                </a:schemeClr>
              </a:solidFill>
            </a:endParaRPr>
          </a:p>
          <a:p>
            <a:endParaRPr lang="fa-IR"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792036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err="1">
                <a:solidFill>
                  <a:schemeClr val="accent2">
                    <a:lumMod val="60000"/>
                    <a:lumOff val="40000"/>
                  </a:schemeClr>
                </a:solidFill>
              </a:rPr>
              <a:t>Prometheus.yml</a:t>
            </a:r>
            <a:r>
              <a:rPr lang="en-US" sz="4000" dirty="0">
                <a:solidFill>
                  <a:schemeClr val="accent2">
                    <a:lumMod val="60000"/>
                    <a:lumOff val="40000"/>
                  </a:schemeClr>
                </a:solidFill>
              </a:rPr>
              <a:t>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6555641"/>
          </a:xfrm>
          <a:prstGeom prst="rect">
            <a:avLst/>
          </a:prstGeom>
          <a:noFill/>
        </p:spPr>
        <p:txBody>
          <a:bodyPr wrap="square">
            <a:spAutoFit/>
          </a:bodyPr>
          <a:lstStyle/>
          <a:p>
            <a:r>
              <a:rPr lang="en-US" sz="2800" dirty="0">
                <a:solidFill>
                  <a:schemeClr val="accent2">
                    <a:lumMod val="40000"/>
                    <a:lumOff val="60000"/>
                  </a:schemeClr>
                </a:solidFill>
              </a:rPr>
              <a:t># Global configuration</a:t>
            </a:r>
          </a:p>
          <a:p>
            <a:r>
              <a:rPr lang="en-US" sz="2800" dirty="0">
                <a:solidFill>
                  <a:schemeClr val="accent2">
                    <a:lumMod val="40000"/>
                    <a:lumOff val="60000"/>
                  </a:schemeClr>
                </a:solidFill>
              </a:rPr>
              <a:t>global:</a:t>
            </a:r>
          </a:p>
          <a:p>
            <a:r>
              <a:rPr lang="en-US" sz="2800" dirty="0">
                <a:solidFill>
                  <a:schemeClr val="accent2">
                    <a:lumMod val="40000"/>
                    <a:lumOff val="60000"/>
                  </a:schemeClr>
                </a:solidFill>
              </a:rPr>
              <a:t>  </a:t>
            </a:r>
            <a:r>
              <a:rPr lang="en-US" sz="2800" dirty="0" err="1">
                <a:solidFill>
                  <a:schemeClr val="accent2">
                    <a:lumMod val="40000"/>
                    <a:lumOff val="60000"/>
                  </a:schemeClr>
                </a:solidFill>
              </a:rPr>
              <a:t>scrape_interval</a:t>
            </a:r>
            <a:r>
              <a:rPr lang="en-US" sz="2800" dirty="0">
                <a:solidFill>
                  <a:schemeClr val="accent2">
                    <a:lumMod val="40000"/>
                    <a:lumOff val="60000"/>
                  </a:schemeClr>
                </a:solidFill>
              </a:rPr>
              <a:t>: 15s       # Default scrape interval for targets (every 15 seconds)   (http request)</a:t>
            </a:r>
          </a:p>
          <a:p>
            <a:r>
              <a:rPr lang="en-US" sz="2800" dirty="0">
                <a:solidFill>
                  <a:schemeClr val="accent2">
                    <a:lumMod val="40000"/>
                    <a:lumOff val="60000"/>
                  </a:schemeClr>
                </a:solidFill>
              </a:rPr>
              <a:t>  </a:t>
            </a:r>
            <a:r>
              <a:rPr lang="en-US" sz="2800" dirty="0" err="1">
                <a:solidFill>
                  <a:schemeClr val="accent2">
                    <a:lumMod val="40000"/>
                    <a:lumOff val="60000"/>
                  </a:schemeClr>
                </a:solidFill>
              </a:rPr>
              <a:t>scrape_timeout</a:t>
            </a:r>
            <a:r>
              <a:rPr lang="en-US" sz="2800" dirty="0">
                <a:solidFill>
                  <a:schemeClr val="accent2">
                    <a:lumMod val="40000"/>
                    <a:lumOff val="60000"/>
                  </a:schemeClr>
                </a:solidFill>
              </a:rPr>
              <a:t>: 10s        # Timeout for scraping metrics from a target</a:t>
            </a:r>
          </a:p>
          <a:p>
            <a:r>
              <a:rPr lang="en-US" sz="2800" dirty="0">
                <a:solidFill>
                  <a:schemeClr val="accent2">
                    <a:lumMod val="40000"/>
                    <a:lumOff val="60000"/>
                  </a:schemeClr>
                </a:solidFill>
              </a:rPr>
              <a:t>  </a:t>
            </a:r>
            <a:r>
              <a:rPr lang="en-US" sz="2800" dirty="0" err="1">
                <a:solidFill>
                  <a:schemeClr val="accent2">
                    <a:lumMod val="40000"/>
                    <a:lumOff val="60000"/>
                  </a:schemeClr>
                </a:solidFill>
              </a:rPr>
              <a:t>evaluation_interval</a:t>
            </a:r>
            <a:r>
              <a:rPr lang="en-US" sz="2800" dirty="0">
                <a:solidFill>
                  <a:schemeClr val="accent2">
                    <a:lumMod val="40000"/>
                    <a:lumOff val="60000"/>
                  </a:schemeClr>
                </a:solidFill>
              </a:rPr>
              <a:t>: 15s      notice evaluate interval == scrape interval</a:t>
            </a:r>
          </a:p>
          <a:p>
            <a:endParaRPr lang="en-US" sz="2800" dirty="0">
              <a:solidFill>
                <a:schemeClr val="accent2">
                  <a:lumMod val="40000"/>
                  <a:lumOff val="60000"/>
                </a:schemeClr>
              </a:solidFill>
            </a:endParaRPr>
          </a:p>
          <a:p>
            <a:r>
              <a:rPr lang="en-US" sz="2800" dirty="0" err="1">
                <a:solidFill>
                  <a:schemeClr val="accent2">
                    <a:lumMod val="40000"/>
                    <a:lumOff val="60000"/>
                  </a:schemeClr>
                </a:solidFill>
              </a:rPr>
              <a:t>scrape_configs</a:t>
            </a:r>
            <a:r>
              <a:rPr lang="en-US" sz="2800" dirty="0">
                <a:solidFill>
                  <a:schemeClr val="accent2">
                    <a:lumMod val="40000"/>
                    <a:lumOff val="60000"/>
                  </a:schemeClr>
                </a:solidFill>
              </a:rPr>
              <a:t>:</a:t>
            </a:r>
          </a:p>
          <a:p>
            <a:r>
              <a:rPr lang="en-US" sz="2800" dirty="0">
                <a:solidFill>
                  <a:schemeClr val="accent2">
                    <a:lumMod val="40000"/>
                    <a:lumOff val="60000"/>
                  </a:schemeClr>
                </a:solidFill>
              </a:rPr>
              <a:t>  # Scrape Prometheus itself</a:t>
            </a:r>
          </a:p>
          <a:p>
            <a:r>
              <a:rPr lang="en-US" sz="2800" dirty="0">
                <a:solidFill>
                  <a:schemeClr val="accent2">
                    <a:lumMod val="40000"/>
                    <a:lumOff val="60000"/>
                  </a:schemeClr>
                </a:solidFill>
              </a:rPr>
              <a:t>  - </a:t>
            </a:r>
            <a:r>
              <a:rPr lang="en-US" sz="2800" dirty="0" err="1">
                <a:solidFill>
                  <a:schemeClr val="accent2">
                    <a:lumMod val="40000"/>
                    <a:lumOff val="60000"/>
                  </a:schemeClr>
                </a:solidFill>
              </a:rPr>
              <a:t>job_name</a:t>
            </a:r>
            <a:r>
              <a:rPr lang="en-US" sz="2800" dirty="0">
                <a:solidFill>
                  <a:schemeClr val="accent2">
                    <a:lumMod val="40000"/>
                    <a:lumOff val="60000"/>
                  </a:schemeClr>
                </a:solidFill>
              </a:rPr>
              <a:t>: '</a:t>
            </a:r>
            <a:r>
              <a:rPr lang="en-US" sz="2800" dirty="0" err="1">
                <a:solidFill>
                  <a:schemeClr val="accent2">
                    <a:lumMod val="40000"/>
                    <a:lumOff val="60000"/>
                  </a:schemeClr>
                </a:solidFill>
              </a:rPr>
              <a:t>prometheus</a:t>
            </a:r>
            <a:r>
              <a:rPr lang="en-US" sz="2800" dirty="0">
                <a:solidFill>
                  <a:schemeClr val="accent2">
                    <a:lumMod val="40000"/>
                    <a:lumOff val="60000"/>
                  </a:schemeClr>
                </a:solidFill>
              </a:rPr>
              <a:t>'</a:t>
            </a:r>
          </a:p>
          <a:p>
            <a:r>
              <a:rPr lang="en-US" sz="2800" dirty="0">
                <a:solidFill>
                  <a:schemeClr val="accent2">
                    <a:lumMod val="40000"/>
                    <a:lumOff val="60000"/>
                  </a:schemeClr>
                </a:solidFill>
              </a:rPr>
              <a:t>    </a:t>
            </a:r>
            <a:r>
              <a:rPr lang="en-US" sz="2800" dirty="0" err="1">
                <a:solidFill>
                  <a:schemeClr val="accent2">
                    <a:lumMod val="40000"/>
                    <a:lumOff val="60000"/>
                  </a:schemeClr>
                </a:solidFill>
              </a:rPr>
              <a:t>static_configs</a:t>
            </a:r>
            <a:r>
              <a:rPr lang="en-US" sz="2800" dirty="0">
                <a:solidFill>
                  <a:schemeClr val="accent2">
                    <a:lumMod val="40000"/>
                    <a:lumOff val="60000"/>
                  </a:schemeClr>
                </a:solidFill>
              </a:rPr>
              <a:t>:</a:t>
            </a:r>
          </a:p>
          <a:p>
            <a:r>
              <a:rPr lang="en-US" sz="2800" dirty="0">
                <a:solidFill>
                  <a:schemeClr val="accent2">
                    <a:lumMod val="40000"/>
                    <a:lumOff val="60000"/>
                  </a:schemeClr>
                </a:solidFill>
              </a:rPr>
              <a:t>      - targets: ['localhost:9090']  # Prometheus internal metrics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Notice scrape interval &gt; 150s  gap in dashboard</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58374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err="1">
                <a:solidFill>
                  <a:schemeClr val="accent2">
                    <a:lumMod val="60000"/>
                    <a:lumOff val="40000"/>
                  </a:schemeClr>
                </a:solidFill>
              </a:rPr>
              <a:t>Lables</a:t>
            </a: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71035"/>
            <a:ext cx="16660377" cy="7848302"/>
          </a:xfrm>
          <a:prstGeom prst="rect">
            <a:avLst/>
          </a:prstGeom>
          <a:noFill/>
        </p:spPr>
        <p:txBody>
          <a:bodyPr wrap="square">
            <a:spAutoFit/>
          </a:bodyPr>
          <a:lstStyle/>
          <a:p>
            <a:r>
              <a:rPr lang="en-US" sz="2800" b="1" dirty="0">
                <a:solidFill>
                  <a:schemeClr val="accent2">
                    <a:lumMod val="60000"/>
                    <a:lumOff val="40000"/>
                  </a:schemeClr>
                </a:solidFill>
              </a:rPr>
              <a:t>What are Labels in Prometheus?</a:t>
            </a:r>
          </a:p>
          <a:p>
            <a:r>
              <a:rPr lang="en-US" sz="2800" b="1" dirty="0">
                <a:solidFill>
                  <a:schemeClr val="accent2">
                    <a:lumMod val="60000"/>
                    <a:lumOff val="40000"/>
                  </a:schemeClr>
                </a:solidFill>
              </a:rPr>
              <a:t>Labels</a:t>
            </a:r>
            <a:r>
              <a:rPr lang="en-US" sz="2800" dirty="0">
                <a:solidFill>
                  <a:schemeClr val="accent2">
                    <a:lumMod val="60000"/>
                    <a:lumOff val="40000"/>
                  </a:schemeClr>
                </a:solidFill>
              </a:rPr>
              <a:t> are like </a:t>
            </a:r>
            <a:r>
              <a:rPr lang="en-US" sz="2800" b="1" dirty="0">
                <a:solidFill>
                  <a:schemeClr val="accent2">
                    <a:lumMod val="60000"/>
                    <a:lumOff val="40000"/>
                  </a:schemeClr>
                </a:solidFill>
              </a:rPr>
              <a:t>tags</a:t>
            </a:r>
            <a:r>
              <a:rPr lang="en-US" sz="2800" dirty="0">
                <a:solidFill>
                  <a:schemeClr val="accent2">
                    <a:lumMod val="60000"/>
                    <a:lumOff val="40000"/>
                  </a:schemeClr>
                </a:solidFill>
              </a:rPr>
              <a:t> that add </a:t>
            </a:r>
            <a:r>
              <a:rPr lang="en-US" sz="2800" b="1" dirty="0">
                <a:solidFill>
                  <a:schemeClr val="accent2">
                    <a:lumMod val="60000"/>
                    <a:lumOff val="40000"/>
                  </a:schemeClr>
                </a:solidFill>
              </a:rPr>
              <a:t>extra information</a:t>
            </a:r>
            <a:r>
              <a:rPr lang="en-US" sz="2800" dirty="0">
                <a:solidFill>
                  <a:schemeClr val="accent2">
                    <a:lumMod val="60000"/>
                    <a:lumOff val="40000"/>
                  </a:schemeClr>
                </a:solidFill>
              </a:rPr>
              <a:t> to each metric.</a:t>
            </a:r>
          </a:p>
          <a:p>
            <a:r>
              <a:rPr lang="en-US" sz="2800" dirty="0">
                <a:solidFill>
                  <a:schemeClr val="accent2">
                    <a:lumMod val="60000"/>
                    <a:lumOff val="40000"/>
                  </a:schemeClr>
                </a:solidFill>
              </a:rPr>
              <a:t>They help you:</a:t>
            </a:r>
          </a:p>
          <a:p>
            <a:pPr>
              <a:buFont typeface="Arial" panose="020B0604020202020204" pitchFamily="34" charset="0"/>
              <a:buChar char="•"/>
            </a:pPr>
            <a:r>
              <a:rPr lang="en-US" sz="2800" dirty="0">
                <a:solidFill>
                  <a:schemeClr val="accent2">
                    <a:lumMod val="60000"/>
                    <a:lumOff val="40000"/>
                  </a:schemeClr>
                </a:solidFill>
              </a:rPr>
              <a:t>filter data</a:t>
            </a:r>
          </a:p>
          <a:p>
            <a:pPr>
              <a:buFont typeface="Arial" panose="020B0604020202020204" pitchFamily="34" charset="0"/>
              <a:buChar char="•"/>
            </a:pPr>
            <a:r>
              <a:rPr lang="en-US" sz="2800" dirty="0">
                <a:solidFill>
                  <a:schemeClr val="accent2">
                    <a:lumMod val="60000"/>
                    <a:lumOff val="40000"/>
                  </a:schemeClr>
                </a:solidFill>
              </a:rPr>
              <a:t>group data</a:t>
            </a:r>
          </a:p>
          <a:p>
            <a:pPr>
              <a:buFont typeface="Arial" panose="020B0604020202020204" pitchFamily="34" charset="0"/>
              <a:buChar char="•"/>
            </a:pPr>
            <a:r>
              <a:rPr lang="en-US" sz="2800" dirty="0">
                <a:solidFill>
                  <a:schemeClr val="accent2">
                    <a:lumMod val="60000"/>
                    <a:lumOff val="40000"/>
                  </a:schemeClr>
                </a:solidFill>
              </a:rPr>
              <a:t>understand </a:t>
            </a:r>
            <a:r>
              <a:rPr lang="en-US" sz="2800" b="1" dirty="0">
                <a:solidFill>
                  <a:schemeClr val="accent2">
                    <a:lumMod val="60000"/>
                    <a:lumOff val="40000"/>
                  </a:schemeClr>
                </a:solidFill>
              </a:rPr>
              <a:t>where</a:t>
            </a:r>
            <a:r>
              <a:rPr lang="en-US" sz="2800" dirty="0">
                <a:solidFill>
                  <a:schemeClr val="accent2">
                    <a:lumMod val="60000"/>
                    <a:lumOff val="40000"/>
                  </a:schemeClr>
                </a:solidFill>
              </a:rPr>
              <a:t> a metric came from</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err="1">
                <a:solidFill>
                  <a:schemeClr val="accent2">
                    <a:lumMod val="60000"/>
                    <a:lumOff val="40000"/>
                  </a:schemeClr>
                </a:solidFill>
              </a:rPr>
              <a:t>http_requests_total</a:t>
            </a:r>
            <a:r>
              <a:rPr lang="en-US" sz="2800" dirty="0">
                <a:solidFill>
                  <a:schemeClr val="accent2">
                    <a:lumMod val="60000"/>
                    <a:lumOff val="40000"/>
                  </a:schemeClr>
                </a:solidFill>
              </a:rPr>
              <a:t>{job="webserver", method="GET", status="200"}</a:t>
            </a:r>
          </a:p>
          <a:p>
            <a:pPr>
              <a:buFont typeface="Arial" panose="020B0604020202020204" pitchFamily="34" charset="0"/>
              <a:buChar char="•"/>
            </a:pPr>
            <a:r>
              <a:rPr lang="en-US" sz="2800" dirty="0">
                <a:solidFill>
                  <a:schemeClr val="accent2">
                    <a:lumMod val="60000"/>
                    <a:lumOff val="40000"/>
                  </a:schemeClr>
                </a:solidFill>
              </a:rPr>
              <a:t>count without (</a:t>
            </a:r>
            <a:r>
              <a:rPr lang="en-US" sz="2800" dirty="0" err="1">
                <a:solidFill>
                  <a:schemeClr val="accent2">
                    <a:lumMod val="60000"/>
                    <a:lumOff val="40000"/>
                  </a:schemeClr>
                </a:solidFill>
              </a:rPr>
              <a:t>device,id</a:t>
            </a:r>
            <a:r>
              <a:rPr lang="en-US" sz="2800" dirty="0">
                <a:solidFill>
                  <a:schemeClr val="accent2">
                    <a:lumMod val="60000"/>
                    <a:lumOff val="40000"/>
                  </a:schemeClr>
                </a:solidFill>
              </a:rPr>
              <a:t>) (</a:t>
            </a:r>
            <a:r>
              <a:rPr lang="en-US" sz="2800" dirty="0" err="1">
                <a:solidFill>
                  <a:schemeClr val="accent2">
                    <a:lumMod val="60000"/>
                    <a:lumOff val="40000"/>
                  </a:schemeClr>
                </a:solidFill>
              </a:rPr>
              <a:t>container_fs_reads_total</a:t>
            </a:r>
            <a:r>
              <a:rPr lang="en-US" sz="2800" dirty="0">
                <a:solidFill>
                  <a:schemeClr val="accent2">
                    <a:lumMod val="60000"/>
                    <a:lumOff val="40000"/>
                  </a:schemeClr>
                </a:solidFill>
              </a:rPr>
              <a:t>)</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What’s a Label Matcher?</a:t>
            </a:r>
          </a:p>
          <a:p>
            <a:pPr>
              <a:buFont typeface="Arial" panose="020B0604020202020204" pitchFamily="34" charset="0"/>
              <a:buChar char="•"/>
            </a:pPr>
            <a:r>
              <a:rPr lang="en-US" sz="2800" dirty="0">
                <a:solidFill>
                  <a:schemeClr val="accent2">
                    <a:lumMod val="60000"/>
                    <a:lumOff val="40000"/>
                  </a:schemeClr>
                </a:solidFill>
              </a:rPr>
              <a:t>Label matchers are used inside {} to filter metrics by label.</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052475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err="1">
                <a:solidFill>
                  <a:schemeClr val="accent2">
                    <a:lumMod val="60000"/>
                    <a:lumOff val="40000"/>
                  </a:schemeClr>
                </a:solidFill>
              </a:rPr>
              <a:t>Lables</a:t>
            </a: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2246769"/>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3A4CDEB4-014F-2354-758C-32FD9AB70F15}"/>
              </a:ext>
            </a:extLst>
          </p:cNvPr>
          <p:cNvGraphicFramePr>
            <a:graphicFrameLocks noGrp="1"/>
          </p:cNvGraphicFramePr>
          <p:nvPr>
            <p:extLst>
              <p:ext uri="{D42A27DB-BD31-4B8C-83A1-F6EECF244321}">
                <p14:modId xmlns:p14="http://schemas.microsoft.com/office/powerpoint/2010/main" val="101941775"/>
              </p:ext>
            </p:extLst>
          </p:nvPr>
        </p:nvGraphicFramePr>
        <p:xfrm>
          <a:off x="1018691" y="3967619"/>
          <a:ext cx="16236951" cy="4801230"/>
        </p:xfrm>
        <a:graphic>
          <a:graphicData uri="http://schemas.openxmlformats.org/drawingml/2006/table">
            <a:tbl>
              <a:tblPr/>
              <a:tblGrid>
                <a:gridCol w="5412317">
                  <a:extLst>
                    <a:ext uri="{9D8B030D-6E8A-4147-A177-3AD203B41FA5}">
                      <a16:colId xmlns:a16="http://schemas.microsoft.com/office/drawing/2014/main" val="34271556"/>
                    </a:ext>
                  </a:extLst>
                </a:gridCol>
                <a:gridCol w="5412317">
                  <a:extLst>
                    <a:ext uri="{9D8B030D-6E8A-4147-A177-3AD203B41FA5}">
                      <a16:colId xmlns:a16="http://schemas.microsoft.com/office/drawing/2014/main" val="860326717"/>
                    </a:ext>
                  </a:extLst>
                </a:gridCol>
                <a:gridCol w="5412317">
                  <a:extLst>
                    <a:ext uri="{9D8B030D-6E8A-4147-A177-3AD203B41FA5}">
                      <a16:colId xmlns:a16="http://schemas.microsoft.com/office/drawing/2014/main" val="1711744775"/>
                    </a:ext>
                  </a:extLst>
                </a:gridCol>
              </a:tblGrid>
              <a:tr h="960246">
                <a:tc>
                  <a:txBody>
                    <a:bodyPr/>
                    <a:lstStyle/>
                    <a:p>
                      <a:r>
                        <a:rPr lang="en-US" sz="2800">
                          <a:solidFill>
                            <a:schemeClr val="accent2">
                              <a:lumMod val="60000"/>
                              <a:lumOff val="40000"/>
                            </a:schemeClr>
                          </a:solidFill>
                        </a:rPr>
                        <a:t>Matcher</a:t>
                      </a:r>
                    </a:p>
                  </a:txBody>
                  <a:tcPr anchor="ctr">
                    <a:lnL>
                      <a:noFill/>
                    </a:lnL>
                    <a:lnR>
                      <a:noFill/>
                    </a:lnR>
                    <a:lnT>
                      <a:noFill/>
                    </a:lnT>
                    <a:lnB>
                      <a:noFill/>
                    </a:lnB>
                  </a:tcPr>
                </a:tc>
                <a:tc>
                  <a:txBody>
                    <a:bodyPr/>
                    <a:lstStyle/>
                    <a:p>
                      <a:r>
                        <a:rPr lang="en-US" sz="2800">
                          <a:solidFill>
                            <a:schemeClr val="accent2">
                              <a:lumMod val="60000"/>
                              <a:lumOff val="40000"/>
                            </a:schemeClr>
                          </a:solidFill>
                        </a:rPr>
                        <a:t>Meaning</a:t>
                      </a:r>
                    </a:p>
                  </a:txBody>
                  <a:tcPr anchor="ctr">
                    <a:lnL>
                      <a:noFill/>
                    </a:lnL>
                    <a:lnR>
                      <a:noFill/>
                    </a:lnR>
                    <a:lnT>
                      <a:noFill/>
                    </a:lnT>
                    <a:lnB>
                      <a:noFill/>
                    </a:lnB>
                  </a:tcPr>
                </a:tc>
                <a:tc>
                  <a:txBody>
                    <a:bodyPr/>
                    <a:lstStyle/>
                    <a:p>
                      <a:r>
                        <a:rPr lang="en-US" sz="2800" dirty="0">
                          <a:solidFill>
                            <a:schemeClr val="accent2">
                              <a:lumMod val="60000"/>
                              <a:lumOff val="40000"/>
                            </a:schemeClr>
                          </a:solidFill>
                        </a:rPr>
                        <a:t>Example</a:t>
                      </a:r>
                    </a:p>
                  </a:txBody>
                  <a:tcPr anchor="ctr">
                    <a:lnL>
                      <a:noFill/>
                    </a:lnL>
                    <a:lnR>
                      <a:noFill/>
                    </a:lnR>
                    <a:lnT>
                      <a:noFill/>
                    </a:lnT>
                    <a:lnB>
                      <a:noFill/>
                    </a:lnB>
                  </a:tcPr>
                </a:tc>
                <a:extLst>
                  <a:ext uri="{0D108BD9-81ED-4DB2-BD59-A6C34878D82A}">
                    <a16:rowId xmlns:a16="http://schemas.microsoft.com/office/drawing/2014/main" val="376765034"/>
                  </a:ext>
                </a:extLst>
              </a:tr>
              <a:tr h="960246">
                <a:tc>
                  <a:txBody>
                    <a:bodyPr/>
                    <a:lstStyle/>
                    <a:p>
                      <a:r>
                        <a:rPr lang="en-US" sz="2800">
                          <a:solidFill>
                            <a:schemeClr val="accent2">
                              <a:lumMod val="60000"/>
                              <a:lumOff val="40000"/>
                            </a:schemeClr>
                          </a:solidFill>
                        </a:rPr>
                        <a:t>=</a:t>
                      </a:r>
                    </a:p>
                  </a:txBody>
                  <a:tcPr anchor="ctr">
                    <a:lnL>
                      <a:noFill/>
                    </a:lnL>
                    <a:lnR>
                      <a:noFill/>
                    </a:lnR>
                    <a:lnT>
                      <a:noFill/>
                    </a:lnT>
                    <a:lnB>
                      <a:noFill/>
                    </a:lnB>
                  </a:tcPr>
                </a:tc>
                <a:tc>
                  <a:txBody>
                    <a:bodyPr/>
                    <a:lstStyle/>
                    <a:p>
                      <a:r>
                        <a:rPr lang="en-US" sz="2800">
                          <a:solidFill>
                            <a:schemeClr val="accent2">
                              <a:lumMod val="60000"/>
                              <a:lumOff val="40000"/>
                            </a:schemeClr>
                          </a:solidFill>
                        </a:rPr>
                        <a:t>Exact match</a:t>
                      </a:r>
                    </a:p>
                  </a:txBody>
                  <a:tcPr anchor="ctr">
                    <a:lnL>
                      <a:noFill/>
                    </a:lnL>
                    <a:lnR>
                      <a:noFill/>
                    </a:lnR>
                    <a:lnT>
                      <a:noFill/>
                    </a:lnT>
                    <a:lnB>
                      <a:noFill/>
                    </a:lnB>
                  </a:tcPr>
                </a:tc>
                <a:tc>
                  <a:txBody>
                    <a:bodyPr/>
                    <a:lstStyle/>
                    <a:p>
                      <a:r>
                        <a:rPr lang="en-US" sz="2800" dirty="0">
                          <a:solidFill>
                            <a:schemeClr val="accent2">
                              <a:lumMod val="60000"/>
                              <a:lumOff val="40000"/>
                            </a:schemeClr>
                          </a:solidFill>
                        </a:rPr>
                        <a:t>{status="200"}</a:t>
                      </a:r>
                    </a:p>
                  </a:txBody>
                  <a:tcPr anchor="ctr">
                    <a:lnL>
                      <a:noFill/>
                    </a:lnL>
                    <a:lnR>
                      <a:noFill/>
                    </a:lnR>
                    <a:lnT>
                      <a:noFill/>
                    </a:lnT>
                    <a:lnB>
                      <a:noFill/>
                    </a:lnB>
                  </a:tcPr>
                </a:tc>
                <a:extLst>
                  <a:ext uri="{0D108BD9-81ED-4DB2-BD59-A6C34878D82A}">
                    <a16:rowId xmlns:a16="http://schemas.microsoft.com/office/drawing/2014/main" val="3721025581"/>
                  </a:ext>
                </a:extLst>
              </a:tr>
              <a:tr h="960246">
                <a:tc>
                  <a:txBody>
                    <a:bodyPr/>
                    <a:lstStyle/>
                    <a:p>
                      <a:r>
                        <a:rPr lang="en-US" sz="2800">
                          <a:solidFill>
                            <a:schemeClr val="accent2">
                              <a:lumMod val="60000"/>
                              <a:lumOff val="40000"/>
                            </a:schemeClr>
                          </a:solidFill>
                        </a:rPr>
                        <a:t>!=</a:t>
                      </a:r>
                    </a:p>
                  </a:txBody>
                  <a:tcPr anchor="ctr">
                    <a:lnL>
                      <a:noFill/>
                    </a:lnL>
                    <a:lnR>
                      <a:noFill/>
                    </a:lnR>
                    <a:lnT>
                      <a:noFill/>
                    </a:lnT>
                    <a:lnB>
                      <a:noFill/>
                    </a:lnB>
                  </a:tcPr>
                </a:tc>
                <a:tc>
                  <a:txBody>
                    <a:bodyPr/>
                    <a:lstStyle/>
                    <a:p>
                      <a:r>
                        <a:rPr lang="en-US" sz="2800">
                          <a:solidFill>
                            <a:schemeClr val="accent2">
                              <a:lumMod val="60000"/>
                              <a:lumOff val="40000"/>
                            </a:schemeClr>
                          </a:solidFill>
                        </a:rPr>
                        <a:t>Not equal</a:t>
                      </a:r>
                    </a:p>
                  </a:txBody>
                  <a:tcPr anchor="ctr">
                    <a:lnL>
                      <a:noFill/>
                    </a:lnL>
                    <a:lnR>
                      <a:noFill/>
                    </a:lnR>
                    <a:lnT>
                      <a:noFill/>
                    </a:lnT>
                    <a:lnB>
                      <a:noFill/>
                    </a:lnB>
                  </a:tcPr>
                </a:tc>
                <a:tc>
                  <a:txBody>
                    <a:bodyPr/>
                    <a:lstStyle/>
                    <a:p>
                      <a:r>
                        <a:rPr lang="en-US" sz="2800" dirty="0">
                          <a:solidFill>
                            <a:schemeClr val="accent2">
                              <a:lumMod val="60000"/>
                              <a:lumOff val="40000"/>
                            </a:schemeClr>
                          </a:solidFill>
                        </a:rPr>
                        <a:t>{job!="</a:t>
                      </a:r>
                      <a:r>
                        <a:rPr lang="en-US" sz="2800" dirty="0" err="1">
                          <a:solidFill>
                            <a:schemeClr val="accent2">
                              <a:lumMod val="60000"/>
                              <a:lumOff val="40000"/>
                            </a:schemeClr>
                          </a:solidFill>
                        </a:rPr>
                        <a:t>node_exporter</a:t>
                      </a:r>
                      <a:r>
                        <a:rPr lang="en-US" sz="2800" dirty="0">
                          <a:solidFill>
                            <a:schemeClr val="accent2">
                              <a:lumMod val="60000"/>
                              <a:lumOff val="40000"/>
                            </a:schemeClr>
                          </a:solidFill>
                        </a:rPr>
                        <a:t>"}</a:t>
                      </a:r>
                    </a:p>
                  </a:txBody>
                  <a:tcPr anchor="ctr">
                    <a:lnL>
                      <a:noFill/>
                    </a:lnL>
                    <a:lnR>
                      <a:noFill/>
                    </a:lnR>
                    <a:lnT>
                      <a:noFill/>
                    </a:lnT>
                    <a:lnB>
                      <a:noFill/>
                    </a:lnB>
                  </a:tcPr>
                </a:tc>
                <a:extLst>
                  <a:ext uri="{0D108BD9-81ED-4DB2-BD59-A6C34878D82A}">
                    <a16:rowId xmlns:a16="http://schemas.microsoft.com/office/drawing/2014/main" val="2494235804"/>
                  </a:ext>
                </a:extLst>
              </a:tr>
              <a:tr h="960246">
                <a:tc>
                  <a:txBody>
                    <a:bodyPr/>
                    <a:lstStyle/>
                    <a:p>
                      <a:r>
                        <a:rPr lang="en-US" sz="2800">
                          <a:solidFill>
                            <a:schemeClr val="accent2">
                              <a:lumMod val="60000"/>
                              <a:lumOff val="40000"/>
                            </a:schemeClr>
                          </a:solidFill>
                        </a:rPr>
                        <a:t>=~</a:t>
                      </a:r>
                    </a:p>
                  </a:txBody>
                  <a:tcPr anchor="ctr">
                    <a:lnL>
                      <a:noFill/>
                    </a:lnL>
                    <a:lnR>
                      <a:noFill/>
                    </a:lnR>
                    <a:lnT>
                      <a:noFill/>
                    </a:lnT>
                    <a:lnB>
                      <a:noFill/>
                    </a:lnB>
                  </a:tcPr>
                </a:tc>
                <a:tc>
                  <a:txBody>
                    <a:bodyPr/>
                    <a:lstStyle/>
                    <a:p>
                      <a:r>
                        <a:rPr lang="en-US" sz="2800" dirty="0">
                          <a:solidFill>
                            <a:schemeClr val="accent2">
                              <a:lumMod val="60000"/>
                              <a:lumOff val="40000"/>
                            </a:schemeClr>
                          </a:solidFill>
                        </a:rPr>
                        <a:t>Regex match</a:t>
                      </a:r>
                    </a:p>
                  </a:txBody>
                  <a:tcPr anchor="ctr">
                    <a:lnL>
                      <a:noFill/>
                    </a:lnL>
                    <a:lnR>
                      <a:noFill/>
                    </a:lnR>
                    <a:lnT>
                      <a:noFill/>
                    </a:lnT>
                    <a:lnB>
                      <a:noFill/>
                    </a:lnB>
                  </a:tcPr>
                </a:tc>
                <a:tc>
                  <a:txBody>
                    <a:bodyPr/>
                    <a:lstStyle/>
                    <a:p>
                      <a:r>
                        <a:rPr lang="en-US" sz="2800" dirty="0">
                          <a:solidFill>
                            <a:schemeClr val="accent2">
                              <a:lumMod val="60000"/>
                              <a:lumOff val="40000"/>
                            </a:schemeClr>
                          </a:solidFill>
                        </a:rPr>
                        <a:t>{instance=~"server.*"}</a:t>
                      </a:r>
                    </a:p>
                  </a:txBody>
                  <a:tcPr anchor="ctr">
                    <a:lnL>
                      <a:noFill/>
                    </a:lnL>
                    <a:lnR>
                      <a:noFill/>
                    </a:lnR>
                    <a:lnT>
                      <a:noFill/>
                    </a:lnT>
                    <a:lnB>
                      <a:noFill/>
                    </a:lnB>
                  </a:tcPr>
                </a:tc>
                <a:extLst>
                  <a:ext uri="{0D108BD9-81ED-4DB2-BD59-A6C34878D82A}">
                    <a16:rowId xmlns:a16="http://schemas.microsoft.com/office/drawing/2014/main" val="628997103"/>
                  </a:ext>
                </a:extLst>
              </a:tr>
              <a:tr h="960246">
                <a:tc>
                  <a:txBody>
                    <a:bodyPr/>
                    <a:lstStyle/>
                    <a:p>
                      <a:r>
                        <a:rPr lang="en-US" sz="2800">
                          <a:solidFill>
                            <a:schemeClr val="accent2">
                              <a:lumMod val="60000"/>
                              <a:lumOff val="40000"/>
                            </a:schemeClr>
                          </a:solidFill>
                        </a:rPr>
                        <a:t>!~</a:t>
                      </a:r>
                    </a:p>
                  </a:txBody>
                  <a:tcPr anchor="ctr">
                    <a:lnL>
                      <a:noFill/>
                    </a:lnL>
                    <a:lnR>
                      <a:noFill/>
                    </a:lnR>
                    <a:lnT>
                      <a:noFill/>
                    </a:lnT>
                    <a:lnB>
                      <a:noFill/>
                    </a:lnB>
                  </a:tcPr>
                </a:tc>
                <a:tc>
                  <a:txBody>
                    <a:bodyPr/>
                    <a:lstStyle/>
                    <a:p>
                      <a:r>
                        <a:rPr lang="en-US" sz="2800">
                          <a:solidFill>
                            <a:schemeClr val="accent2">
                              <a:lumMod val="60000"/>
                              <a:lumOff val="40000"/>
                            </a:schemeClr>
                          </a:solidFill>
                        </a:rPr>
                        <a:t>Regex NOT match</a:t>
                      </a:r>
                    </a:p>
                  </a:txBody>
                  <a:tcPr anchor="ctr">
                    <a:lnL>
                      <a:noFill/>
                    </a:lnL>
                    <a:lnR>
                      <a:noFill/>
                    </a:lnR>
                    <a:lnT>
                      <a:noFill/>
                    </a:lnT>
                    <a:lnB>
                      <a:noFill/>
                    </a:lnB>
                  </a:tcPr>
                </a:tc>
                <a:tc>
                  <a:txBody>
                    <a:bodyPr/>
                    <a:lstStyle/>
                    <a:p>
                      <a:r>
                        <a:rPr lang="en-US" sz="2800" dirty="0">
                          <a:solidFill>
                            <a:schemeClr val="accent2">
                              <a:lumMod val="60000"/>
                              <a:lumOff val="40000"/>
                            </a:schemeClr>
                          </a:solidFill>
                        </a:rPr>
                        <a:t>`{method!~"GET</a:t>
                      </a:r>
                    </a:p>
                  </a:txBody>
                  <a:tcPr anchor="ctr">
                    <a:lnL>
                      <a:noFill/>
                    </a:lnL>
                    <a:lnR>
                      <a:noFill/>
                    </a:lnR>
                    <a:lnT>
                      <a:noFill/>
                    </a:lnT>
                    <a:lnB>
                      <a:noFill/>
                    </a:lnB>
                  </a:tcPr>
                </a:tc>
                <a:extLst>
                  <a:ext uri="{0D108BD9-81ED-4DB2-BD59-A6C34878D82A}">
                    <a16:rowId xmlns:a16="http://schemas.microsoft.com/office/drawing/2014/main" val="702256034"/>
                  </a:ext>
                </a:extLst>
              </a:tr>
            </a:tbl>
          </a:graphicData>
        </a:graphic>
      </p:graphicFrame>
    </p:spTree>
    <p:extLst>
      <p:ext uri="{BB962C8B-B14F-4D97-AF65-F5344CB8AC3E}">
        <p14:creationId xmlns:p14="http://schemas.microsoft.com/office/powerpoint/2010/main" val="12316476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Relabeling</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1" y="2940050"/>
            <a:ext cx="16660377" cy="8279190"/>
          </a:xfrm>
          <a:prstGeom prst="rect">
            <a:avLst/>
          </a:prstGeom>
          <a:noFill/>
        </p:spPr>
        <p:txBody>
          <a:bodyPr wrap="square">
            <a:spAutoFit/>
          </a:bodyPr>
          <a:lstStyle/>
          <a:p>
            <a:r>
              <a:rPr lang="en-US" sz="2800" dirty="0">
                <a:solidFill>
                  <a:schemeClr val="accent2">
                    <a:lumMod val="60000"/>
                    <a:lumOff val="40000"/>
                  </a:schemeClr>
                </a:solidFill>
              </a:rPr>
              <a:t>What is Relabeling?</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Relabeling is how </a:t>
            </a:r>
          </a:p>
          <a:p>
            <a:r>
              <a:rPr lang="en-US" sz="2800" dirty="0">
                <a:solidFill>
                  <a:schemeClr val="accent2">
                    <a:lumMod val="60000"/>
                    <a:lumOff val="40000"/>
                  </a:schemeClr>
                </a:solidFill>
              </a:rPr>
              <a:t>Prometheus changes or filters targets before scraping </a:t>
            </a:r>
            <a:r>
              <a:rPr lang="en-US" sz="2800" dirty="0" err="1">
                <a:solidFill>
                  <a:schemeClr val="accent2">
                    <a:lumMod val="60000"/>
                    <a:lumOff val="40000"/>
                  </a:schemeClr>
                </a:solidFill>
              </a:rPr>
              <a:t>them.It’s</a:t>
            </a:r>
            <a:r>
              <a:rPr lang="en-US" sz="2800" dirty="0">
                <a:solidFill>
                  <a:schemeClr val="accent2">
                    <a:lumMod val="60000"/>
                    <a:lumOff val="40000"/>
                  </a:schemeClr>
                </a:solidFill>
              </a:rPr>
              <a:t> like a set of rules to:</a:t>
            </a:r>
          </a:p>
          <a:p>
            <a:r>
              <a:rPr lang="en-US" sz="2800" dirty="0">
                <a:solidFill>
                  <a:schemeClr val="accent2">
                    <a:lumMod val="60000"/>
                    <a:lumOff val="40000"/>
                  </a:schemeClr>
                </a:solidFill>
              </a:rPr>
              <a:t>1-Rename labels</a:t>
            </a:r>
          </a:p>
          <a:p>
            <a:r>
              <a:rPr lang="en-US" sz="2800" dirty="0">
                <a:solidFill>
                  <a:schemeClr val="accent2">
                    <a:lumMod val="60000"/>
                    <a:lumOff val="40000"/>
                  </a:schemeClr>
                </a:solidFill>
              </a:rPr>
              <a:t>2-Add new labels</a:t>
            </a:r>
          </a:p>
          <a:p>
            <a:r>
              <a:rPr lang="en-US" sz="2800" dirty="0">
                <a:solidFill>
                  <a:schemeClr val="accent2">
                    <a:lumMod val="60000"/>
                    <a:lumOff val="40000"/>
                  </a:schemeClr>
                </a:solidFill>
              </a:rPr>
              <a:t>3-Remove targets you don’t want</a:t>
            </a:r>
          </a:p>
          <a:p>
            <a:r>
              <a:rPr lang="en-US" sz="2800" dirty="0">
                <a:solidFill>
                  <a:schemeClr val="accent2">
                    <a:lumMod val="60000"/>
                    <a:lumOff val="40000"/>
                  </a:schemeClr>
                </a:solidFill>
              </a:rPr>
              <a:t>4-Change the target address (IP and port)</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For example</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Add a custom </a:t>
            </a:r>
            <a:r>
              <a:rPr lang="en-US" sz="2800" dirty="0" err="1">
                <a:solidFill>
                  <a:schemeClr val="accent2">
                    <a:lumMod val="60000"/>
                    <a:lumOff val="40000"/>
                  </a:schemeClr>
                </a:solidFill>
              </a:rPr>
              <a:t>label:yaml</a:t>
            </a:r>
            <a:endParaRPr lang="en-US" sz="2800" dirty="0">
              <a:solidFill>
                <a:schemeClr val="accent2">
                  <a:lumMod val="60000"/>
                  <a:lumOff val="40000"/>
                </a:schemeClr>
              </a:solidFill>
            </a:endParaRPr>
          </a:p>
          <a:p>
            <a:r>
              <a:rPr lang="en-US" sz="2800" dirty="0" err="1">
                <a:solidFill>
                  <a:schemeClr val="accent2">
                    <a:lumMod val="60000"/>
                    <a:lumOff val="40000"/>
                  </a:schemeClr>
                </a:solidFill>
              </a:rPr>
              <a:t>label_configs</a:t>
            </a:r>
            <a:r>
              <a:rPr lang="en-US" sz="2800" dirty="0">
                <a:solidFill>
                  <a:schemeClr val="accent2">
                    <a:lumMod val="60000"/>
                    <a:lumOff val="40000"/>
                  </a:schemeClr>
                </a:solidFill>
              </a:rPr>
              <a:t>:  </a:t>
            </a:r>
          </a:p>
          <a:p>
            <a:pPr marL="457200" indent="-457200">
              <a:buFontTx/>
              <a:buChar char="-"/>
            </a:pPr>
            <a:r>
              <a:rPr lang="en-US" sz="2800" dirty="0" err="1">
                <a:solidFill>
                  <a:schemeClr val="accent2">
                    <a:lumMod val="60000"/>
                    <a:lumOff val="40000"/>
                  </a:schemeClr>
                </a:solidFill>
              </a:rPr>
              <a:t>target_label</a:t>
            </a:r>
            <a:r>
              <a:rPr lang="en-US" sz="2800" dirty="0">
                <a:solidFill>
                  <a:schemeClr val="accent2">
                    <a:lumMod val="60000"/>
                    <a:lumOff val="40000"/>
                  </a:schemeClr>
                </a:solidFill>
              </a:rPr>
              <a:t>: env                      means add  env=“production”</a:t>
            </a:r>
          </a:p>
          <a:p>
            <a:pPr marL="457200" indent="-457200">
              <a:buFontTx/>
              <a:buChar char="-"/>
            </a:pPr>
            <a:r>
              <a:rPr lang="en-US" sz="2800" dirty="0">
                <a:solidFill>
                  <a:schemeClr val="accent2">
                    <a:lumMod val="60000"/>
                    <a:lumOff val="40000"/>
                  </a:schemeClr>
                </a:solidFill>
              </a:rPr>
              <a:t> replacement: production</a:t>
            </a:r>
          </a:p>
          <a:p>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3A4CDEB4-014F-2354-758C-32FD9AB70F15}"/>
              </a:ext>
            </a:extLst>
          </p:cNvPr>
          <p:cNvGraphicFramePr>
            <a:graphicFrameLocks noGrp="1"/>
          </p:cNvGraphicFramePr>
          <p:nvPr>
            <p:extLst>
              <p:ext uri="{D42A27DB-BD31-4B8C-83A1-F6EECF244321}">
                <p14:modId xmlns:p14="http://schemas.microsoft.com/office/powerpoint/2010/main" val="2132162866"/>
              </p:ext>
            </p:extLst>
          </p:nvPr>
        </p:nvGraphicFramePr>
        <p:xfrm>
          <a:off x="1046747" y="3958389"/>
          <a:ext cx="16208895" cy="4810460"/>
        </p:xfrm>
        <a:graphic>
          <a:graphicData uri="http://schemas.openxmlformats.org/drawingml/2006/table">
            <a:tbl>
              <a:tblPr/>
              <a:tblGrid>
                <a:gridCol w="5402965">
                  <a:extLst>
                    <a:ext uri="{9D8B030D-6E8A-4147-A177-3AD203B41FA5}">
                      <a16:colId xmlns:a16="http://schemas.microsoft.com/office/drawing/2014/main" val="34271556"/>
                    </a:ext>
                  </a:extLst>
                </a:gridCol>
                <a:gridCol w="5402965">
                  <a:extLst>
                    <a:ext uri="{9D8B030D-6E8A-4147-A177-3AD203B41FA5}">
                      <a16:colId xmlns:a16="http://schemas.microsoft.com/office/drawing/2014/main" val="860326717"/>
                    </a:ext>
                  </a:extLst>
                </a:gridCol>
                <a:gridCol w="5402965">
                  <a:extLst>
                    <a:ext uri="{9D8B030D-6E8A-4147-A177-3AD203B41FA5}">
                      <a16:colId xmlns:a16="http://schemas.microsoft.com/office/drawing/2014/main" val="1711744775"/>
                    </a:ext>
                  </a:extLst>
                </a:gridCol>
              </a:tblGrid>
              <a:tr h="962092">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txBody>
                  <a:tcPr anchor="ctr">
                    <a:lnL>
                      <a:noFill/>
                    </a:lnL>
                    <a:lnR>
                      <a:noFill/>
                    </a:lnR>
                    <a:lnT>
                      <a:noFill/>
                    </a:lnT>
                    <a:lnB>
                      <a:noFill/>
                    </a:lnB>
                  </a:tcPr>
                </a:tc>
                <a:extLst>
                  <a:ext uri="{0D108BD9-81ED-4DB2-BD59-A6C34878D82A}">
                    <a16:rowId xmlns:a16="http://schemas.microsoft.com/office/drawing/2014/main" val="376765034"/>
                  </a:ext>
                </a:extLst>
              </a:tr>
              <a:tr h="962092">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extLst>
                  <a:ext uri="{0D108BD9-81ED-4DB2-BD59-A6C34878D82A}">
                    <a16:rowId xmlns:a16="http://schemas.microsoft.com/office/drawing/2014/main" val="3721025581"/>
                  </a:ext>
                </a:extLst>
              </a:tr>
              <a:tr h="962092">
                <a:tc>
                  <a:txBody>
                    <a:bodyPr/>
                    <a:lstStyle/>
                    <a:p>
                      <a:endParaRPr lang="en-US" sz="2800">
                        <a:solidFill>
                          <a:schemeClr val="accent2">
                            <a:lumMod val="60000"/>
                            <a:lumOff val="40000"/>
                          </a:schemeClr>
                        </a:solidFill>
                      </a:endParaRPr>
                    </a:p>
                  </a:txBody>
                  <a:tcPr anchor="ctr">
                    <a:lnL>
                      <a:noFill/>
                    </a:lnL>
                    <a:lnR>
                      <a:noFill/>
                    </a:lnR>
                    <a:lnT>
                      <a:noFill/>
                    </a:lnT>
                    <a:lnB>
                      <a:noFill/>
                    </a:lnB>
                  </a:tcPr>
                </a:tc>
                <a:tc>
                  <a:txBody>
                    <a:bodyPr/>
                    <a:lstStyle/>
                    <a:p>
                      <a:endParaRPr lang="en-US" sz="280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extLst>
                  <a:ext uri="{0D108BD9-81ED-4DB2-BD59-A6C34878D82A}">
                    <a16:rowId xmlns:a16="http://schemas.microsoft.com/office/drawing/2014/main" val="2494235804"/>
                  </a:ext>
                </a:extLst>
              </a:tr>
              <a:tr h="962092">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extLst>
                  <a:ext uri="{0D108BD9-81ED-4DB2-BD59-A6C34878D82A}">
                    <a16:rowId xmlns:a16="http://schemas.microsoft.com/office/drawing/2014/main" val="628997103"/>
                  </a:ext>
                </a:extLst>
              </a:tr>
              <a:tr h="962092">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extLst>
                  <a:ext uri="{0D108BD9-81ED-4DB2-BD59-A6C34878D82A}">
                    <a16:rowId xmlns:a16="http://schemas.microsoft.com/office/drawing/2014/main" val="702256034"/>
                  </a:ext>
                </a:extLst>
              </a:tr>
            </a:tbl>
          </a:graphicData>
        </a:graphic>
      </p:graphicFrame>
    </p:spTree>
    <p:extLst>
      <p:ext uri="{BB962C8B-B14F-4D97-AF65-F5344CB8AC3E}">
        <p14:creationId xmlns:p14="http://schemas.microsoft.com/office/powerpoint/2010/main" val="7499169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Instance vector and offset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9571851"/>
          </a:xfrm>
          <a:prstGeom prst="rect">
            <a:avLst/>
          </a:prstGeom>
          <a:noFill/>
        </p:spPr>
        <p:txBody>
          <a:bodyPr wrap="square">
            <a:spAutoFit/>
          </a:bodyPr>
          <a:lstStyle/>
          <a:p>
            <a:pPr>
              <a:buFont typeface="Arial" panose="020B0604020202020204" pitchFamily="34" charset="0"/>
              <a:buChar char="•"/>
            </a:pPr>
            <a:r>
              <a:rPr lang="en-US" sz="2800" dirty="0">
                <a:solidFill>
                  <a:schemeClr val="accent2">
                    <a:lumMod val="60000"/>
                    <a:lumOff val="40000"/>
                  </a:schemeClr>
                </a:solidFill>
              </a:rPr>
              <a:t>1. Instance Vector</a:t>
            </a:r>
          </a:p>
          <a:p>
            <a:pPr>
              <a:buFont typeface="Arial" panose="020B0604020202020204" pitchFamily="34" charset="0"/>
              <a:buChar char="•"/>
            </a:pPr>
            <a:r>
              <a:rPr lang="en-US" sz="2800" dirty="0">
                <a:solidFill>
                  <a:schemeClr val="accent2">
                    <a:lumMod val="60000"/>
                    <a:lumOff val="40000"/>
                  </a:schemeClr>
                </a:solidFill>
              </a:rPr>
              <a:t>An instance vector refers to a set of time series (metrics) filtered by the instance label.</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Purpose: Isolate metrics from a specific target (e.g., a server, pod, or application instance).</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err="1">
                <a:solidFill>
                  <a:schemeClr val="accent2">
                    <a:lumMod val="60000"/>
                    <a:lumOff val="40000"/>
                  </a:schemeClr>
                </a:solidFill>
              </a:rPr>
              <a:t>http_requests_total</a:t>
            </a:r>
            <a:r>
              <a:rPr lang="en-US" sz="2800" dirty="0">
                <a:solidFill>
                  <a:schemeClr val="accent2">
                    <a:lumMod val="60000"/>
                    <a:lumOff val="40000"/>
                  </a:schemeClr>
                </a:solidFill>
              </a:rPr>
              <a:t>{instance="10.0.0.1:8080"} </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2. Offset</a:t>
            </a:r>
          </a:p>
          <a:p>
            <a:pPr>
              <a:buFont typeface="Arial" panose="020B0604020202020204" pitchFamily="34" charset="0"/>
              <a:buChar char="•"/>
            </a:pPr>
            <a:r>
              <a:rPr lang="en-US" sz="2800" dirty="0">
                <a:solidFill>
                  <a:schemeClr val="accent2">
                    <a:lumMod val="60000"/>
                    <a:lumOff val="40000"/>
                  </a:schemeClr>
                </a:solidFill>
              </a:rPr>
              <a:t>The offset modifier shifts the query's time window backward by a specified duration.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Purpose: Compare current data with past data (e.g., "1 hour ago").</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pt-BR" sz="2800" dirty="0">
                <a:solidFill>
                  <a:schemeClr val="accent2">
                    <a:lumMod val="60000"/>
                    <a:lumOff val="40000"/>
                  </a:schemeClr>
                </a:solidFill>
              </a:rPr>
              <a:t>http_requests_total offset 1h</a:t>
            </a: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10078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1243930"/>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Arithmetic Binary Operators</a:t>
            </a:r>
            <a:br>
              <a:rPr lang="en-US" sz="4000" dirty="0">
                <a:solidFill>
                  <a:schemeClr val="accent2">
                    <a:lumMod val="60000"/>
                    <a:lumOff val="40000"/>
                  </a:schemeClr>
                </a:solidFill>
              </a:rPr>
            </a:b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054773" y="3625217"/>
            <a:ext cx="16660377" cy="6124754"/>
          </a:xfrm>
          <a:prstGeom prst="rect">
            <a:avLst/>
          </a:prstGeom>
          <a:noFill/>
        </p:spPr>
        <p:txBody>
          <a:bodyPr wrap="square">
            <a:spAutoFit/>
          </a:bodyPr>
          <a:lstStyle/>
          <a:p>
            <a:r>
              <a:rPr lang="en-US" sz="2800" dirty="0">
                <a:solidFill>
                  <a:schemeClr val="accent2">
                    <a:lumMod val="60000"/>
                    <a:lumOff val="40000"/>
                  </a:schemeClr>
                </a:solidFill>
              </a:rPr>
              <a:t>Prometheus supports arithmetic operations between scalars, vectors, or scalars and vectors using binary operators. These perform mathematical computations on time series data.</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Operators:</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 (addition)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 (subtraction)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 (multiplication)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 (division)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 (modulo)</a:t>
            </a: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07887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9103" y="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err="1">
                <a:solidFill>
                  <a:schemeClr val="accent2">
                    <a:lumMod val="60000"/>
                    <a:lumOff val="40000"/>
                  </a:schemeClr>
                </a:solidFill>
              </a:rPr>
              <a:t>Usefull</a:t>
            </a:r>
            <a:r>
              <a:rPr lang="en-US" sz="4000" dirty="0">
                <a:solidFill>
                  <a:schemeClr val="accent2">
                    <a:lumMod val="60000"/>
                    <a:lumOff val="40000"/>
                  </a:schemeClr>
                </a:solidFill>
              </a:rPr>
              <a:t> query in </a:t>
            </a:r>
            <a:r>
              <a:rPr lang="en-US" sz="4000" dirty="0" err="1">
                <a:solidFill>
                  <a:schemeClr val="accent2">
                    <a:lumMod val="60000"/>
                    <a:lumOff val="40000"/>
                  </a:schemeClr>
                </a:solidFill>
              </a:rPr>
              <a:t>Cadvisor</a:t>
            </a: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463550" y="1656586"/>
            <a:ext cx="16660377" cy="14311610"/>
          </a:xfrm>
          <a:prstGeom prst="rect">
            <a:avLst/>
          </a:prstGeom>
          <a:noFill/>
        </p:spPr>
        <p:txBody>
          <a:bodyPr wrap="square">
            <a:spAutoFit/>
          </a:bodyPr>
          <a:lstStyle/>
          <a:p>
            <a:r>
              <a:rPr lang="en-US" sz="2800" dirty="0">
                <a:solidFill>
                  <a:schemeClr val="accent2">
                    <a:lumMod val="60000"/>
                    <a:lumOff val="40000"/>
                  </a:schemeClr>
                </a:solidFill>
              </a:rPr>
              <a:t>CPU Usage (percentage) per container</a:t>
            </a:r>
          </a:p>
          <a:p>
            <a:r>
              <a:rPr lang="en-US" sz="2800" dirty="0">
                <a:solidFill>
                  <a:schemeClr val="accent2">
                    <a:lumMod val="60000"/>
                    <a:lumOff val="40000"/>
                  </a:schemeClr>
                </a:solidFill>
              </a:rPr>
              <a:t>rate(</a:t>
            </a:r>
            <a:r>
              <a:rPr lang="en-US" sz="2800" dirty="0" err="1">
                <a:solidFill>
                  <a:schemeClr val="accent2">
                    <a:lumMod val="60000"/>
                    <a:lumOff val="40000"/>
                  </a:schemeClr>
                </a:solidFill>
              </a:rPr>
              <a:t>container_cpu_usage_seconds_total</a:t>
            </a:r>
            <a:r>
              <a:rPr lang="en-US" sz="2800" dirty="0">
                <a:solidFill>
                  <a:schemeClr val="accent2">
                    <a:lumMod val="60000"/>
                    <a:lumOff val="40000"/>
                  </a:schemeClr>
                </a:solidFill>
              </a:rPr>
              <a:t>{name!="", image!=""}[1m]) * 100</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Memory Usage in MB</a:t>
            </a:r>
          </a:p>
          <a:p>
            <a:endParaRPr lang="en-US" sz="2800" dirty="0">
              <a:solidFill>
                <a:schemeClr val="accent2">
                  <a:lumMod val="60000"/>
                  <a:lumOff val="40000"/>
                </a:schemeClr>
              </a:solidFill>
            </a:endParaRPr>
          </a:p>
          <a:p>
            <a:r>
              <a:rPr lang="en-US" sz="2800" dirty="0" err="1">
                <a:solidFill>
                  <a:schemeClr val="accent2">
                    <a:lumMod val="60000"/>
                    <a:lumOff val="40000"/>
                  </a:schemeClr>
                </a:solidFill>
              </a:rPr>
              <a:t>container_memory_usage_bytes</a:t>
            </a:r>
            <a:r>
              <a:rPr lang="en-US" sz="2800" dirty="0">
                <a:solidFill>
                  <a:schemeClr val="accent2">
                    <a:lumMod val="60000"/>
                    <a:lumOff val="40000"/>
                  </a:schemeClr>
                </a:solidFill>
              </a:rPr>
              <a:t>{name!=""} / 1024 / 1024</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Disk I/O – Write Bytes per container</a:t>
            </a:r>
          </a:p>
          <a:p>
            <a:endParaRPr lang="en-US" sz="2800" dirty="0">
              <a:solidFill>
                <a:schemeClr val="accent2">
                  <a:lumMod val="60000"/>
                  <a:lumOff val="40000"/>
                </a:schemeClr>
              </a:solidFill>
            </a:endParaRPr>
          </a:p>
          <a:p>
            <a:r>
              <a:rPr lang="en-US" sz="2800" dirty="0">
                <a:solidFill>
                  <a:schemeClr val="accent2">
                    <a:lumMod val="60000"/>
                    <a:lumOff val="40000"/>
                  </a:schemeClr>
                </a:solidFill>
              </a:rPr>
              <a:t>rate(</a:t>
            </a:r>
            <a:r>
              <a:rPr lang="en-US" sz="2800" dirty="0" err="1">
                <a:solidFill>
                  <a:schemeClr val="accent2">
                    <a:lumMod val="60000"/>
                    <a:lumOff val="40000"/>
                  </a:schemeClr>
                </a:solidFill>
              </a:rPr>
              <a:t>container_fs_writes_bytes_total</a:t>
            </a:r>
            <a:r>
              <a:rPr lang="en-US" sz="2800" dirty="0">
                <a:solidFill>
                  <a:schemeClr val="accent2">
                    <a:lumMod val="60000"/>
                    <a:lumOff val="40000"/>
                  </a:schemeClr>
                </a:solidFill>
              </a:rPr>
              <a:t>{name!=""}[1m])</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Top 5 containers by memory</a:t>
            </a:r>
          </a:p>
          <a:p>
            <a:endParaRPr lang="en-US" sz="2800" dirty="0">
              <a:solidFill>
                <a:schemeClr val="accent2">
                  <a:lumMod val="60000"/>
                  <a:lumOff val="40000"/>
                </a:schemeClr>
              </a:solidFill>
            </a:endParaRPr>
          </a:p>
          <a:p>
            <a:r>
              <a:rPr lang="en-US" sz="2800" dirty="0" err="1">
                <a:solidFill>
                  <a:schemeClr val="accent2">
                    <a:lumMod val="60000"/>
                    <a:lumOff val="40000"/>
                  </a:schemeClr>
                </a:solidFill>
              </a:rPr>
              <a:t>topk</a:t>
            </a:r>
            <a:r>
              <a:rPr lang="en-US" sz="2800" dirty="0">
                <a:solidFill>
                  <a:schemeClr val="accent2">
                    <a:lumMod val="60000"/>
                    <a:lumOff val="40000"/>
                  </a:schemeClr>
                </a:solidFill>
              </a:rPr>
              <a:t>(5, </a:t>
            </a:r>
            <a:r>
              <a:rPr lang="en-US" sz="2800" dirty="0" err="1">
                <a:solidFill>
                  <a:schemeClr val="accent2">
                    <a:lumMod val="60000"/>
                    <a:lumOff val="40000"/>
                  </a:schemeClr>
                </a:solidFill>
              </a:rPr>
              <a:t>container_memory_usage_bytes</a:t>
            </a:r>
            <a:r>
              <a:rPr lang="en-US" sz="2800" dirty="0">
                <a:solidFill>
                  <a:schemeClr val="accent2">
                    <a:lumMod val="60000"/>
                    <a:lumOff val="40000"/>
                  </a:schemeClr>
                </a:solidFill>
              </a:rPr>
              <a:t>)</a:t>
            </a:r>
          </a:p>
          <a:p>
            <a:endParaRPr lang="en-US" sz="2800" dirty="0">
              <a:solidFill>
                <a:schemeClr val="accent2">
                  <a:lumMod val="60000"/>
                  <a:lumOff val="40000"/>
                </a:schemeClr>
              </a:solidFill>
            </a:endParaRPr>
          </a:p>
          <a:p>
            <a:r>
              <a:rPr lang="en-US" sz="2800" dirty="0" err="1">
                <a:solidFill>
                  <a:schemeClr val="accent2">
                    <a:lumMod val="60000"/>
                    <a:lumOff val="40000"/>
                  </a:schemeClr>
                </a:solidFill>
              </a:rPr>
              <a:t>topk</a:t>
            </a:r>
            <a:r>
              <a:rPr lang="en-US" sz="2800" dirty="0">
                <a:solidFill>
                  <a:schemeClr val="accent2">
                    <a:lumMod val="60000"/>
                    <a:lumOff val="40000"/>
                  </a:schemeClr>
                </a:solidFill>
              </a:rPr>
              <a:t>(5, max(</a:t>
            </a:r>
            <a:r>
              <a:rPr lang="en-US" sz="2800" dirty="0" err="1">
                <a:solidFill>
                  <a:schemeClr val="accent2">
                    <a:lumMod val="60000"/>
                    <a:lumOff val="40000"/>
                  </a:schemeClr>
                </a:solidFill>
              </a:rPr>
              <a:t>container_memory_usage_bytes</a:t>
            </a:r>
            <a:r>
              <a:rPr lang="en-US" sz="2800" dirty="0">
                <a:solidFill>
                  <a:schemeClr val="accent2">
                    <a:lumMod val="60000"/>
                    <a:lumOff val="40000"/>
                  </a:schemeClr>
                </a:solidFill>
              </a:rPr>
              <a:t>{name!=""}) by (name))</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335136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Black box exporter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6986528"/>
          </a:xfrm>
          <a:prstGeom prst="rect">
            <a:avLst/>
          </a:prstGeom>
          <a:noFill/>
        </p:spPr>
        <p:txBody>
          <a:bodyPr wrap="square">
            <a:spAutoFit/>
          </a:bodyPr>
          <a:lstStyle/>
          <a:p>
            <a:r>
              <a:rPr lang="en-US" sz="2800" dirty="0">
                <a:solidFill>
                  <a:schemeClr val="accent2">
                    <a:lumMod val="40000"/>
                    <a:lumOff val="60000"/>
                  </a:schemeClr>
                </a:solidFill>
              </a:rPr>
              <a:t>What is Blackbox Exporter in Prometheus?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The Blackbox Exporter is a Prometheus exporter used to probe endpoints over the network—like HTTP(S), DNS, TCP, or ICMP (ping)—to check their availability, latency, and response status. It's called "</a:t>
            </a:r>
            <a:r>
              <a:rPr lang="en-US" sz="2800" dirty="0" err="1">
                <a:solidFill>
                  <a:schemeClr val="accent2">
                    <a:lumMod val="40000"/>
                    <a:lumOff val="60000"/>
                  </a:schemeClr>
                </a:solidFill>
              </a:rPr>
              <a:t>blackbox</a:t>
            </a:r>
            <a:r>
              <a:rPr lang="en-US" sz="2800" dirty="0">
                <a:solidFill>
                  <a:schemeClr val="accent2">
                    <a:lumMod val="40000"/>
                    <a:lumOff val="60000"/>
                  </a:schemeClr>
                </a:solidFill>
              </a:rPr>
              <a:t>" because it doesn't care what's inside the service—only that it responds properly from the outside.</a:t>
            </a:r>
          </a:p>
          <a:p>
            <a:endParaRPr lang="en-US" sz="2800" dirty="0">
              <a:solidFill>
                <a:schemeClr val="accent2">
                  <a:lumMod val="40000"/>
                  <a:lumOff val="60000"/>
                </a:schemeClr>
              </a:solidFill>
            </a:endParaRPr>
          </a:p>
          <a:p>
            <a:r>
              <a:rPr lang="en-US" sz="2800" b="1" dirty="0">
                <a:solidFill>
                  <a:schemeClr val="accent2">
                    <a:lumMod val="60000"/>
                    <a:lumOff val="40000"/>
                  </a:schemeClr>
                </a:solidFill>
              </a:rPr>
              <a:t>Use cases:</a:t>
            </a:r>
          </a:p>
          <a:p>
            <a:pPr>
              <a:buFont typeface="Arial" panose="020B0604020202020204" pitchFamily="34" charset="0"/>
              <a:buChar char="•"/>
            </a:pPr>
            <a:r>
              <a:rPr lang="en-US" sz="2800" dirty="0">
                <a:solidFill>
                  <a:schemeClr val="accent2">
                    <a:lumMod val="60000"/>
                    <a:lumOff val="40000"/>
                  </a:schemeClr>
                </a:solidFill>
              </a:rPr>
              <a:t>Is my </a:t>
            </a:r>
            <a:r>
              <a:rPr lang="en-US" sz="2800" b="1" dirty="0">
                <a:solidFill>
                  <a:schemeClr val="accent2">
                    <a:lumMod val="60000"/>
                    <a:lumOff val="40000"/>
                  </a:schemeClr>
                </a:solidFill>
              </a:rPr>
              <a:t>website</a:t>
            </a:r>
            <a:r>
              <a:rPr lang="en-US" sz="2800" dirty="0">
                <a:solidFill>
                  <a:schemeClr val="accent2">
                    <a:lumMod val="60000"/>
                    <a:lumOff val="40000"/>
                  </a:schemeClr>
                </a:solidFill>
              </a:rPr>
              <a:t> reachable from the outside?</a:t>
            </a:r>
          </a:p>
          <a:p>
            <a:pPr>
              <a:buFont typeface="Arial" panose="020B0604020202020204" pitchFamily="34" charset="0"/>
              <a:buChar char="•"/>
            </a:pPr>
            <a:r>
              <a:rPr lang="en-US" sz="2800" dirty="0">
                <a:solidFill>
                  <a:schemeClr val="accent2">
                    <a:lumMod val="60000"/>
                    <a:lumOff val="40000"/>
                  </a:schemeClr>
                </a:solidFill>
              </a:rPr>
              <a:t>Can I </a:t>
            </a:r>
            <a:r>
              <a:rPr lang="en-US" sz="2800" b="1" dirty="0">
                <a:solidFill>
                  <a:schemeClr val="accent2">
                    <a:lumMod val="60000"/>
                    <a:lumOff val="40000"/>
                  </a:schemeClr>
                </a:solidFill>
              </a:rPr>
              <a:t>ping a server</a:t>
            </a:r>
            <a:r>
              <a:rPr lang="en-US" sz="2800" dirty="0">
                <a:solidFill>
                  <a:schemeClr val="accent2">
                    <a:lumMod val="60000"/>
                    <a:lumOff val="40000"/>
                  </a:schemeClr>
                </a:solidFill>
              </a:rPr>
              <a:t>?</a:t>
            </a:r>
          </a:p>
          <a:p>
            <a:pPr>
              <a:buFont typeface="Arial" panose="020B0604020202020204" pitchFamily="34" charset="0"/>
              <a:buChar char="•"/>
            </a:pPr>
            <a:r>
              <a:rPr lang="en-US" sz="2800" dirty="0">
                <a:solidFill>
                  <a:schemeClr val="accent2">
                    <a:lumMod val="60000"/>
                    <a:lumOff val="40000"/>
                  </a:schemeClr>
                </a:solidFill>
              </a:rPr>
              <a:t>Is my </a:t>
            </a:r>
            <a:r>
              <a:rPr lang="en-US" sz="2800" b="1" dirty="0">
                <a:solidFill>
                  <a:schemeClr val="accent2">
                    <a:lumMod val="60000"/>
                    <a:lumOff val="40000"/>
                  </a:schemeClr>
                </a:solidFill>
              </a:rPr>
              <a:t>DNS server</a:t>
            </a:r>
            <a:r>
              <a:rPr lang="en-US" sz="2800" dirty="0">
                <a:solidFill>
                  <a:schemeClr val="accent2">
                    <a:lumMod val="60000"/>
                    <a:lumOff val="40000"/>
                  </a:schemeClr>
                </a:solidFill>
              </a:rPr>
              <a:t> resolving names?</a:t>
            </a:r>
          </a:p>
          <a:p>
            <a:pPr>
              <a:buFont typeface="Arial" panose="020B0604020202020204" pitchFamily="34" charset="0"/>
              <a:buChar char="•"/>
            </a:pPr>
            <a:r>
              <a:rPr lang="en-US" sz="2800" dirty="0">
                <a:solidFill>
                  <a:schemeClr val="accent2">
                    <a:lumMod val="60000"/>
                    <a:lumOff val="40000"/>
                  </a:schemeClr>
                </a:solidFill>
              </a:rPr>
              <a:t>Is </a:t>
            </a:r>
            <a:r>
              <a:rPr lang="en-US" sz="2800" b="1" dirty="0">
                <a:solidFill>
                  <a:schemeClr val="accent2">
                    <a:lumMod val="60000"/>
                    <a:lumOff val="40000"/>
                  </a:schemeClr>
                </a:solidFill>
              </a:rPr>
              <a:t>port 443</a:t>
            </a:r>
            <a:r>
              <a:rPr lang="en-US" sz="2800" dirty="0">
                <a:solidFill>
                  <a:schemeClr val="accent2">
                    <a:lumMod val="60000"/>
                    <a:lumOff val="40000"/>
                  </a:schemeClr>
                </a:solidFill>
              </a:rPr>
              <a:t> open and serving HTTPS?</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C80AA08-9112-0B33-F961-23E2B5FCCB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9839" y="4336631"/>
            <a:ext cx="9448800" cy="5385219"/>
          </a:xfrm>
          <a:prstGeom prst="rect">
            <a:avLst/>
          </a:prstGeom>
        </p:spPr>
      </p:pic>
    </p:spTree>
    <p:extLst>
      <p:ext uri="{BB962C8B-B14F-4D97-AF65-F5344CB8AC3E}">
        <p14:creationId xmlns:p14="http://schemas.microsoft.com/office/powerpoint/2010/main" val="5422621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Black box exporter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9571851"/>
          </a:xfrm>
          <a:prstGeom prst="rect">
            <a:avLst/>
          </a:prstGeom>
          <a:noFill/>
        </p:spPr>
        <p:txBody>
          <a:bodyPr wrap="square">
            <a:spAutoFit/>
          </a:bodyPr>
          <a:lstStyle/>
          <a:p>
            <a:r>
              <a:rPr lang="en-US" sz="2800" dirty="0">
                <a:solidFill>
                  <a:schemeClr val="accent2">
                    <a:lumMod val="40000"/>
                    <a:lumOff val="60000"/>
                  </a:schemeClr>
                </a:solidFill>
              </a:rPr>
              <a:t>What is Blackbox Exporter in Prometheus?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The Blackbox Exporter is a Prometheus exporter used to probe endpoints over the network—like HTTP(S), DNS, TCP, or ICMP (ping)—to check their availability, latency, and response status. It's called "</a:t>
            </a:r>
            <a:r>
              <a:rPr lang="en-US" sz="2800" dirty="0" err="1">
                <a:solidFill>
                  <a:schemeClr val="accent2">
                    <a:lumMod val="40000"/>
                    <a:lumOff val="60000"/>
                  </a:schemeClr>
                </a:solidFill>
              </a:rPr>
              <a:t>blackbox</a:t>
            </a:r>
            <a:r>
              <a:rPr lang="en-US" sz="2800" dirty="0">
                <a:solidFill>
                  <a:schemeClr val="accent2">
                    <a:lumMod val="40000"/>
                    <a:lumOff val="60000"/>
                  </a:schemeClr>
                </a:solidFill>
              </a:rPr>
              <a:t>" because it doesn't care what's inside the service—only that it responds properly from the outside.</a:t>
            </a:r>
          </a:p>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Probe success=0 means fail  </a:t>
            </a:r>
            <a:r>
              <a:rPr lang="en-US" sz="2800" dirty="0">
                <a:solidFill>
                  <a:schemeClr val="accent2">
                    <a:lumMod val="60000"/>
                    <a:lumOff val="40000"/>
                  </a:schemeClr>
                </a:solidFill>
                <a:sym typeface="Wingdings" panose="05000000000000000000" pitchFamily="2" charset="2"/>
              </a:rPr>
              <a:t></a:t>
            </a: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Prob success = 1 mean okay </a:t>
            </a:r>
            <a:r>
              <a:rPr lang="en-US" sz="2800" dirty="0">
                <a:solidFill>
                  <a:schemeClr val="accent2">
                    <a:lumMod val="60000"/>
                    <a:lumOff val="40000"/>
                  </a:schemeClr>
                </a:solidFill>
                <a:sym typeface="Wingdings" panose="05000000000000000000" pitchFamily="2" charset="2"/>
              </a:rPr>
              <a:t></a:t>
            </a: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r>
              <a:rPr lang="en-US" sz="2800" dirty="0">
                <a:solidFill>
                  <a:schemeClr val="accent2">
                    <a:lumMod val="60000"/>
                    <a:lumOff val="40000"/>
                  </a:schemeClr>
                </a:solidFill>
                <a:sym typeface="Wingdings" panose="05000000000000000000" pitchFamily="2" charset="2"/>
              </a:rPr>
              <a:t>Sample query in </a:t>
            </a:r>
            <a:r>
              <a:rPr lang="en-US" sz="2800" dirty="0" err="1">
                <a:solidFill>
                  <a:schemeClr val="accent2">
                    <a:lumMod val="60000"/>
                    <a:lumOff val="40000"/>
                  </a:schemeClr>
                </a:solidFill>
                <a:sym typeface="Wingdings" panose="05000000000000000000" pitchFamily="2" charset="2"/>
              </a:rPr>
              <a:t>blackbox</a:t>
            </a: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r>
              <a:rPr lang="en-US" sz="2800" dirty="0">
                <a:solidFill>
                  <a:schemeClr val="accent2">
                    <a:lumMod val="60000"/>
                    <a:lumOff val="40000"/>
                  </a:schemeClr>
                </a:solidFill>
                <a:sym typeface="Wingdings" panose="05000000000000000000" pitchFamily="2" charset="2"/>
              </a:rPr>
              <a:t>What is probe?</a:t>
            </a: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r>
              <a:rPr lang="en-US" sz="2800" dirty="0">
                <a:solidFill>
                  <a:schemeClr val="accent2">
                    <a:lumMod val="60000"/>
                    <a:lumOff val="40000"/>
                  </a:schemeClr>
                </a:solidFill>
                <a:sym typeface="Wingdings" panose="05000000000000000000" pitchFamily="2" charset="2"/>
              </a:rPr>
              <a:t>A test sent to an endpoint (e.g., http://example.com) to check whether it is up and how fast it responds</a:t>
            </a: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r>
              <a:rPr lang="en-US" sz="2800" dirty="0">
                <a:solidFill>
                  <a:schemeClr val="accent2">
                    <a:lumMod val="60000"/>
                    <a:lumOff val="40000"/>
                  </a:schemeClr>
                </a:solidFill>
                <a:sym typeface="Wingdings" panose="05000000000000000000" pitchFamily="2" charset="2"/>
              </a:rPr>
              <a:t>http://localhost:9115/probe?module=icmp&amp;target=digikala.com</a:t>
            </a: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5828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530" y="-1651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8876789"/>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a:t>
            </a:r>
            <a:r>
              <a:rPr lang="en-US" sz="2800" b="1" dirty="0">
                <a:solidFill>
                  <a:srgbClr val="404040"/>
                </a:solidFill>
                <a:highlight>
                  <a:srgbClr val="C0C0C0"/>
                </a:highlight>
                <a:latin typeface="Inter"/>
              </a:rPr>
              <a:t>Load Balancer</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it means using the Nginx web server to distribute incoming network traffic (HTTP/HTTPS requests) across multiple backend servers. This improves performance, reliability, and scalability of web applications.</a:t>
            </a:r>
          </a:p>
          <a:p>
            <a:pPr algn="l"/>
            <a:endParaRPr lang="fa-IR" sz="28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upstream </a:t>
            </a:r>
            <a:r>
              <a:rPr lang="en-US" sz="1600" b="1" i="0" dirty="0" err="1">
                <a:solidFill>
                  <a:srgbClr val="404040"/>
                </a:solidFill>
                <a:effectLst/>
                <a:highlight>
                  <a:srgbClr val="C0C0C0"/>
                </a:highlight>
                <a:latin typeface="Inter"/>
              </a:rPr>
              <a:t>backend_servers</a:t>
            </a:r>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        # Define backend servers (can be IPs or domain names)</a:t>
            </a:r>
          </a:p>
          <a:p>
            <a:pPr algn="l"/>
            <a:r>
              <a:rPr lang="en-US" sz="1600" b="1" i="0" dirty="0">
                <a:solidFill>
                  <a:srgbClr val="404040"/>
                </a:solidFill>
                <a:effectLst/>
                <a:highlight>
                  <a:srgbClr val="C0C0C0"/>
                </a:highlight>
                <a:latin typeface="Inter"/>
              </a:rPr>
              <a:t>        server 192.168.1.10:80;  # Backend Server 1</a:t>
            </a:r>
          </a:p>
          <a:p>
            <a:pPr algn="l"/>
            <a:r>
              <a:rPr lang="en-US" sz="1600" b="1" i="0" dirty="0">
                <a:solidFill>
                  <a:srgbClr val="404040"/>
                </a:solidFill>
                <a:effectLst/>
                <a:highlight>
                  <a:srgbClr val="C0C0C0"/>
                </a:highlight>
                <a:latin typeface="Inter"/>
              </a:rPr>
              <a:t>        server 192.168.1.11:80;  # Backend Server 2</a:t>
            </a:r>
          </a:p>
          <a:p>
            <a:pPr algn="l"/>
            <a:r>
              <a:rPr lang="en-US" sz="1600" b="1" i="0" dirty="0">
                <a:solidFill>
                  <a:srgbClr val="404040"/>
                </a:solidFill>
                <a:effectLst/>
                <a:highlight>
                  <a:srgbClr val="C0C0C0"/>
                </a:highlight>
                <a:latin typeface="Inter"/>
              </a:rPr>
              <a:t>        server 192.168.1.12:80;  # Backend Server 3</a:t>
            </a:r>
          </a:p>
          <a:p>
            <a:pPr algn="l"/>
            <a:r>
              <a:rPr lang="en-US" sz="1600" b="1" i="0" dirty="0">
                <a:solidFill>
                  <a:srgbClr val="404040"/>
                </a:solidFill>
                <a:effectLst/>
                <a:highlight>
                  <a:srgbClr val="C0C0C0"/>
                </a:highlight>
                <a:latin typeface="Inter"/>
              </a:rPr>
              <a:t>    }</a:t>
            </a: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server {</a:t>
            </a:r>
          </a:p>
          <a:p>
            <a:pPr algn="l"/>
            <a:r>
              <a:rPr lang="en-US" sz="1600" b="1" i="0" dirty="0">
                <a:solidFill>
                  <a:srgbClr val="404040"/>
                </a:solidFill>
                <a:effectLst/>
                <a:highlight>
                  <a:srgbClr val="C0C0C0"/>
                </a:highlight>
                <a:latin typeface="Inter"/>
              </a:rPr>
              <a:t>        listen 80;</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server_name</a:t>
            </a:r>
            <a:r>
              <a:rPr lang="en-US" sz="1600" b="1" i="0" dirty="0">
                <a:solidFill>
                  <a:srgbClr val="404040"/>
                </a:solidFill>
                <a:effectLst/>
                <a:highlight>
                  <a:srgbClr val="C0C0C0"/>
                </a:highlight>
                <a:latin typeface="Inter"/>
              </a:rPr>
              <a:t> example.com;</a:t>
            </a: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location / {</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proxy_pass</a:t>
            </a:r>
            <a:r>
              <a:rPr lang="en-US" sz="1600" b="1" i="0" dirty="0">
                <a:solidFill>
                  <a:srgbClr val="404040"/>
                </a:solidFill>
                <a:effectLst/>
                <a:highlight>
                  <a:srgbClr val="C0C0C0"/>
                </a:highlight>
                <a:latin typeface="Inter"/>
              </a:rPr>
              <a:t> http://backend_servers;  # Forward requests to the backend group</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proxy_set_header</a:t>
            </a:r>
            <a:r>
              <a:rPr lang="en-US" sz="1600" b="1" i="0" dirty="0">
                <a:solidFill>
                  <a:srgbClr val="404040"/>
                </a:solidFill>
                <a:effectLst/>
                <a:highlight>
                  <a:srgbClr val="C0C0C0"/>
                </a:highlight>
                <a:latin typeface="Inter"/>
              </a:rPr>
              <a:t> Host $host;</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proxy_set_header</a:t>
            </a:r>
            <a:r>
              <a:rPr lang="en-US" sz="1600" b="1" i="0" dirty="0">
                <a:solidFill>
                  <a:srgbClr val="404040"/>
                </a:solidFill>
                <a:effectLst/>
                <a:highlight>
                  <a:srgbClr val="C0C0C0"/>
                </a:highlight>
                <a:latin typeface="Inter"/>
              </a:rPr>
              <a:t> X-Real-IP $</a:t>
            </a:r>
            <a:r>
              <a:rPr lang="en-US" sz="1600" b="1" i="0" dirty="0" err="1">
                <a:solidFill>
                  <a:srgbClr val="404040"/>
                </a:solidFill>
                <a:effectLst/>
                <a:highlight>
                  <a:srgbClr val="C0C0C0"/>
                </a:highlight>
                <a:latin typeface="Inter"/>
              </a:rPr>
              <a:t>remote_addr</a:t>
            </a:r>
            <a:r>
              <a:rPr lang="en-US" sz="1600" b="1" i="0" dirty="0">
                <a:solidFill>
                  <a:srgbClr val="404040"/>
                </a:solidFill>
                <a:effectLst/>
                <a:highlight>
                  <a:srgbClr val="C0C0C0"/>
                </a:highlight>
                <a:latin typeface="Inter"/>
              </a:rPr>
              <a:t>;</a:t>
            </a:r>
          </a:p>
          <a:p>
            <a:pPr algn="l"/>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a:t>
            </a:r>
          </a:p>
          <a:p>
            <a:pPr algn="l"/>
            <a:endParaRPr lang="en-US" sz="16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2881256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Black box exporter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9571851"/>
          </a:xfrm>
          <a:prstGeom prst="rect">
            <a:avLst/>
          </a:prstGeom>
          <a:noFill/>
        </p:spPr>
        <p:txBody>
          <a:bodyPr wrap="square">
            <a:spAutoFit/>
          </a:bodyPr>
          <a:lstStyle/>
          <a:p>
            <a:pPr>
              <a:buFont typeface="Arial" panose="020B0604020202020204" pitchFamily="34" charset="0"/>
              <a:buChar char="•"/>
            </a:pPr>
            <a:r>
              <a:rPr lang="en-US" sz="2800" dirty="0">
                <a:solidFill>
                  <a:schemeClr val="accent2">
                    <a:lumMod val="60000"/>
                    <a:lumOff val="40000"/>
                  </a:schemeClr>
                </a:solidFill>
                <a:hlinkClick r:id="rId4">
                  <a:extLst>
                    <a:ext uri="{A12FA001-AC4F-418D-AE19-62706E023703}">
                      <ahyp:hlinkClr xmlns:ahyp="http://schemas.microsoft.com/office/drawing/2018/hyperlinkcolor" val="tx"/>
                    </a:ext>
                  </a:extLst>
                </a:hlinkClick>
              </a:rPr>
              <a:t>http://188.121.102.240:9115/probe?target=188.121.102.240:9082&amp;module=tcp_connect</a:t>
            </a: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For check port open or close</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http://188.121.102.240:9115/probe?target=digikala.com&amp;module=dns_check</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For </a:t>
            </a:r>
            <a:r>
              <a:rPr lang="en-US" sz="2800" dirty="0" err="1">
                <a:solidFill>
                  <a:schemeClr val="accent2">
                    <a:lumMod val="60000"/>
                    <a:lumOff val="40000"/>
                  </a:schemeClr>
                </a:solidFill>
              </a:rPr>
              <a:t>dns</a:t>
            </a:r>
            <a:r>
              <a:rPr lang="en-US" sz="2800" dirty="0">
                <a:solidFill>
                  <a:schemeClr val="accent2">
                    <a:lumMod val="60000"/>
                    <a:lumOff val="40000"/>
                  </a:schemeClr>
                </a:solidFill>
              </a:rPr>
              <a:t> resolve </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debug-=true show many log</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40000"/>
                    <a:lumOff val="60000"/>
                  </a:schemeClr>
                </a:solidFill>
                <a:hlinkClick r:id="rId5">
                  <a:extLst>
                    <a:ext uri="{A12FA001-AC4F-418D-AE19-62706E023703}">
                      <ahyp:hlinkClr xmlns:ahyp="http://schemas.microsoft.com/office/drawing/2018/hyperlinkcolor" val="tx"/>
                    </a:ext>
                  </a:extLst>
                </a:hlinkClick>
              </a:rPr>
              <a:t>http://188.121.102.240:9115/probe?module=http_2xx&amp;target=digikala.com&amp;debug=true</a:t>
            </a: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hlinkClick r:id="rId6">
                  <a:extLst>
                    <a:ext uri="{A12FA001-AC4F-418D-AE19-62706E023703}">
                      <ahyp:hlinkClr xmlns:ahyp="http://schemas.microsoft.com/office/drawing/2018/hyperlinkcolor" val="tx"/>
                    </a:ext>
                  </a:extLst>
                </a:hlinkClick>
              </a:rPr>
              <a:t>http://188.121.102.240:9115/probe?module=http_2xx&amp;target=portalcando.ir&amp;debug=true</a:t>
            </a: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40000"/>
                    <a:lumOff val="60000"/>
                  </a:schemeClr>
                </a:solidFill>
                <a:hlinkClick r:id="rId7">
                  <a:extLst>
                    <a:ext uri="{A12FA001-AC4F-418D-AE19-62706E023703}">
                      <ahyp:hlinkClr xmlns:ahyp="http://schemas.microsoft.com/office/drawing/2018/hyperlinkcolor" val="tx"/>
                    </a:ext>
                  </a:extLst>
                </a:hlinkClick>
              </a:rPr>
              <a:t>http://188.121.102.240:9115/probe?module=asghar_ssl&amp;target=portal.cando.ac&amp;debug=true</a:t>
            </a: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Check </a:t>
            </a:r>
            <a:r>
              <a:rPr lang="en-US" sz="2800" dirty="0" err="1">
                <a:solidFill>
                  <a:schemeClr val="accent2">
                    <a:lumMod val="60000"/>
                    <a:lumOff val="40000"/>
                  </a:schemeClr>
                </a:solidFill>
              </a:rPr>
              <a:t>ssl</a:t>
            </a:r>
            <a:r>
              <a:rPr lang="en-US" sz="2800" dirty="0">
                <a:solidFill>
                  <a:schemeClr val="accent2">
                    <a:lumMod val="60000"/>
                    <a:lumOff val="40000"/>
                  </a:schemeClr>
                </a:solidFill>
              </a:rPr>
              <a:t> fail or </a:t>
            </a:r>
            <a:r>
              <a:rPr lang="en-US" sz="2800" dirty="0" err="1">
                <a:solidFill>
                  <a:schemeClr val="accent2">
                    <a:lumMod val="60000"/>
                    <a:lumOff val="40000"/>
                  </a:schemeClr>
                </a:solidFill>
              </a:rPr>
              <a:t>succes</a:t>
            </a:r>
            <a:endParaRPr lang="en-US" sz="2800" dirty="0">
              <a:solidFill>
                <a:schemeClr val="accent2">
                  <a:lumMod val="60000"/>
                  <a:lumOff val="4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791748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Service Discovery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8710077"/>
          </a:xfrm>
          <a:prstGeom prst="rect">
            <a:avLst/>
          </a:prstGeom>
          <a:noFill/>
        </p:spPr>
        <p:txBody>
          <a:bodyPr wrap="square">
            <a:spAutoFit/>
          </a:bodyPr>
          <a:lstStyle/>
          <a:p>
            <a:pPr>
              <a:buFont typeface="Arial" panose="020B0604020202020204" pitchFamily="34" charset="0"/>
              <a:buChar char="•"/>
            </a:pPr>
            <a:r>
              <a:rPr lang="en-US" sz="2800" dirty="0">
                <a:solidFill>
                  <a:schemeClr val="accent2">
                    <a:lumMod val="60000"/>
                    <a:lumOff val="40000"/>
                  </a:schemeClr>
                </a:solidFill>
              </a:rPr>
              <a:t>What is Service Discovery in Prometheus?</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Service discovery in Prometheus is the mechanism by which it dynamically finds targets (exporters or instrumented applications) to scrape metrics from, rather than relying only on static </a:t>
            </a:r>
            <a:r>
              <a:rPr lang="en-US" sz="2800" dirty="0" err="1">
                <a:solidFill>
                  <a:schemeClr val="accent2">
                    <a:lumMod val="60000"/>
                    <a:lumOff val="40000"/>
                  </a:schemeClr>
                </a:solidFill>
              </a:rPr>
              <a:t>configuration.This</a:t>
            </a:r>
            <a:r>
              <a:rPr lang="en-US" sz="2800" dirty="0">
                <a:solidFill>
                  <a:schemeClr val="accent2">
                    <a:lumMod val="60000"/>
                    <a:lumOff val="40000"/>
                  </a:schemeClr>
                </a:solidFill>
              </a:rPr>
              <a:t> is essential in dynamic environments like Kubernetes, where services and pods are frequently added or removed.</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40000"/>
                    <a:lumOff val="60000"/>
                  </a:schemeClr>
                </a:solidFill>
              </a:rPr>
              <a:t>Kubernetes (Most Popular)Highly dynamic, uses Kubernetes API to find targets (Pods, Services, Endpoints, Nodes, etc.)</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 Docker </a:t>
            </a:r>
            <a:r>
              <a:rPr lang="en-US" sz="2800" dirty="0" err="1">
                <a:solidFill>
                  <a:schemeClr val="accent2">
                    <a:lumMod val="40000"/>
                    <a:lumOff val="60000"/>
                  </a:schemeClr>
                </a:solidFill>
              </a:rPr>
              <a:t>SwarmUses</a:t>
            </a:r>
            <a:r>
              <a:rPr lang="en-US" sz="2800" dirty="0">
                <a:solidFill>
                  <a:schemeClr val="accent2">
                    <a:lumMod val="40000"/>
                    <a:lumOff val="60000"/>
                  </a:schemeClr>
                </a:solidFill>
              </a:rPr>
              <a:t> Docker labels and APIs to find services and tasks.</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 Cloud Provider-</a:t>
            </a:r>
            <a:r>
              <a:rPr lang="en-US" sz="2800" dirty="0" err="1">
                <a:solidFill>
                  <a:schemeClr val="accent2">
                    <a:lumMod val="40000"/>
                    <a:lumOff val="60000"/>
                  </a:schemeClr>
                </a:solidFill>
              </a:rPr>
              <a:t>basedPrometheus</a:t>
            </a:r>
            <a:r>
              <a:rPr lang="en-US" sz="2800" dirty="0">
                <a:solidFill>
                  <a:schemeClr val="accent2">
                    <a:lumMod val="40000"/>
                    <a:lumOff val="60000"/>
                  </a:schemeClr>
                </a:solidFill>
              </a:rPr>
              <a:t> supports automatic discovery for:</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Ansible Playbook: Use Ansible to discover hosts and generate JSON files with Prometheus target definitions.</a:t>
            </a: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24714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Service Discovery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2677656"/>
          </a:xfrm>
          <a:prstGeom prst="rect">
            <a:avLst/>
          </a:prstGeom>
          <a:noFill/>
        </p:spPr>
        <p:txBody>
          <a:bodyPr wrap="square">
            <a:spAutoFit/>
          </a:bodyPr>
          <a:lstStyle/>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DD098C8C-2A6F-67E8-794C-14CEC0C7C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6050" y="2101533"/>
            <a:ext cx="11544300" cy="7501159"/>
          </a:xfrm>
          <a:prstGeom prst="rect">
            <a:avLst/>
          </a:prstGeom>
        </p:spPr>
      </p:pic>
    </p:spTree>
    <p:extLst>
      <p:ext uri="{BB962C8B-B14F-4D97-AF65-F5344CB8AC3E}">
        <p14:creationId xmlns:p14="http://schemas.microsoft.com/office/powerpoint/2010/main" val="5376232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Service Discovery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1" y="2263584"/>
            <a:ext cx="16660377" cy="9140964"/>
          </a:xfrm>
          <a:prstGeom prst="rect">
            <a:avLst/>
          </a:prstGeom>
          <a:noFill/>
        </p:spPr>
        <p:txBody>
          <a:bodyPr wrap="square">
            <a:spAutoFit/>
          </a:bodyPr>
          <a:lstStyle/>
          <a:p>
            <a:pPr>
              <a:buFont typeface="Arial" panose="020B0604020202020204" pitchFamily="34" charset="0"/>
              <a:buChar char="•"/>
            </a:pPr>
            <a:r>
              <a:rPr lang="en-US" sz="2800" dirty="0" err="1">
                <a:solidFill>
                  <a:schemeClr val="accent2">
                    <a:lumMod val="40000"/>
                    <a:lumOff val="60000"/>
                  </a:schemeClr>
                </a:solidFill>
              </a:rPr>
              <a:t>file_sd_configs</a:t>
            </a:r>
            <a:r>
              <a:rPr lang="en-US" sz="2800" dirty="0">
                <a:solidFill>
                  <a:schemeClr val="accent2">
                    <a:lumMod val="40000"/>
                    <a:lumOff val="60000"/>
                  </a:schemeClr>
                </a:solidFill>
              </a:rPr>
              <a:t> is a Prometheus feature that allows it to read target lists (i.e. what to monitor) from JSON or YAML files. These files define the scrape targets and optional labels.</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err="1">
                <a:solidFill>
                  <a:schemeClr val="accent2">
                    <a:lumMod val="40000"/>
                    <a:lumOff val="60000"/>
                  </a:schemeClr>
                </a:solidFill>
              </a:rPr>
              <a:t>scrape_configs</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  - </a:t>
            </a:r>
            <a:r>
              <a:rPr lang="en-US" sz="2800" dirty="0" err="1">
                <a:solidFill>
                  <a:schemeClr val="accent2">
                    <a:lumMod val="40000"/>
                    <a:lumOff val="60000"/>
                  </a:schemeClr>
                </a:solidFill>
              </a:rPr>
              <a:t>job_name</a:t>
            </a:r>
            <a:r>
              <a:rPr lang="en-US" sz="2800" dirty="0">
                <a:solidFill>
                  <a:schemeClr val="accent2">
                    <a:lumMod val="40000"/>
                    <a:lumOff val="60000"/>
                  </a:schemeClr>
                </a:solidFill>
              </a:rPr>
              <a:t>: '</a:t>
            </a:r>
            <a:r>
              <a:rPr lang="en-US" sz="2800" dirty="0" err="1">
                <a:solidFill>
                  <a:schemeClr val="accent2">
                    <a:lumMod val="40000"/>
                    <a:lumOff val="60000"/>
                  </a:schemeClr>
                </a:solidFill>
              </a:rPr>
              <a:t>node_exporter</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    </a:t>
            </a:r>
            <a:r>
              <a:rPr lang="en-US" sz="2800" dirty="0" err="1">
                <a:solidFill>
                  <a:schemeClr val="accent2">
                    <a:lumMod val="40000"/>
                    <a:lumOff val="60000"/>
                  </a:schemeClr>
                </a:solidFill>
              </a:rPr>
              <a:t>file_sd_configs</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      - files:</a:t>
            </a:r>
          </a:p>
          <a:p>
            <a:pPr>
              <a:buFont typeface="Arial" panose="020B0604020202020204" pitchFamily="34" charset="0"/>
              <a:buChar char="•"/>
            </a:pPr>
            <a:r>
              <a:rPr lang="en-US" sz="2800" dirty="0">
                <a:solidFill>
                  <a:schemeClr val="accent2">
                    <a:lumMod val="40000"/>
                    <a:lumOff val="60000"/>
                  </a:schemeClr>
                </a:solidFill>
              </a:rPr>
              <a:t>        - 'targets/</a:t>
            </a:r>
            <a:r>
              <a:rPr lang="en-US" sz="2800" dirty="0" err="1">
                <a:solidFill>
                  <a:schemeClr val="accent2">
                    <a:lumMod val="40000"/>
                    <a:lumOff val="60000"/>
                  </a:schemeClr>
                </a:solidFill>
              </a:rPr>
              <a:t>node_exporter_targets.json</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        </a:t>
            </a:r>
            <a:r>
              <a:rPr lang="en-US" sz="2800" dirty="0" err="1">
                <a:solidFill>
                  <a:schemeClr val="accent2">
                    <a:lumMod val="40000"/>
                    <a:lumOff val="60000"/>
                  </a:schemeClr>
                </a:solidFill>
              </a:rPr>
              <a:t>refresh_interval</a:t>
            </a:r>
            <a:r>
              <a:rPr lang="en-US" sz="2800" dirty="0">
                <a:solidFill>
                  <a:schemeClr val="accent2">
                    <a:lumMod val="40000"/>
                    <a:lumOff val="60000"/>
                  </a:schemeClr>
                </a:solidFill>
              </a:rPr>
              <a:t>: 30s</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This is file (</a:t>
            </a:r>
            <a:r>
              <a:rPr lang="en-US" sz="2800" dirty="0" err="1">
                <a:solidFill>
                  <a:schemeClr val="accent2">
                    <a:lumMod val="40000"/>
                    <a:lumOff val="60000"/>
                  </a:schemeClr>
                </a:solidFill>
              </a:rPr>
              <a:t>node_exporter_targets.json</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  {</a:t>
            </a:r>
          </a:p>
          <a:p>
            <a:pPr>
              <a:buFont typeface="Arial" panose="020B0604020202020204" pitchFamily="34" charset="0"/>
              <a:buChar char="•"/>
            </a:pPr>
            <a:r>
              <a:rPr lang="en-US" sz="2800" dirty="0">
                <a:solidFill>
                  <a:schemeClr val="accent2">
                    <a:lumMod val="40000"/>
                    <a:lumOff val="60000"/>
                  </a:schemeClr>
                </a:solidFill>
              </a:rPr>
              <a:t>    "targets": ["10.0.0.1:9100", "10.0.0.2:9100"],</a:t>
            </a:r>
          </a:p>
          <a:p>
            <a:pPr>
              <a:buFont typeface="Arial" panose="020B0604020202020204" pitchFamily="34" charset="0"/>
              <a:buChar char="•"/>
            </a:pPr>
            <a:r>
              <a:rPr lang="en-US" sz="2800" dirty="0">
                <a:solidFill>
                  <a:schemeClr val="accent2">
                    <a:lumMod val="40000"/>
                    <a:lumOff val="60000"/>
                  </a:schemeClr>
                </a:solidFill>
              </a:rPr>
              <a:t>    "labels": {</a:t>
            </a:r>
          </a:p>
          <a:p>
            <a:pPr>
              <a:buFont typeface="Arial" panose="020B0604020202020204" pitchFamily="34" charset="0"/>
              <a:buChar char="•"/>
            </a:pPr>
            <a:r>
              <a:rPr lang="en-US" sz="2800" dirty="0">
                <a:solidFill>
                  <a:schemeClr val="accent2">
                    <a:lumMod val="40000"/>
                    <a:lumOff val="60000"/>
                  </a:schemeClr>
                </a:solidFill>
              </a:rPr>
              <a:t>      "env": "production",</a:t>
            </a:r>
          </a:p>
          <a:p>
            <a:pPr>
              <a:buFont typeface="Arial" panose="020B0604020202020204" pitchFamily="34" charset="0"/>
              <a:buChar char="•"/>
            </a:pPr>
            <a:r>
              <a:rPr lang="en-US" sz="2800" dirty="0">
                <a:solidFill>
                  <a:schemeClr val="accent2">
                    <a:lumMod val="40000"/>
                    <a:lumOff val="60000"/>
                  </a:schemeClr>
                </a:solidFill>
              </a:rPr>
              <a:t>      "role": "web"</a:t>
            </a:r>
          </a:p>
          <a:p>
            <a:pPr>
              <a:buFont typeface="Arial" panose="020B0604020202020204" pitchFamily="34" charset="0"/>
              <a:buChar char="•"/>
            </a:pPr>
            <a:r>
              <a:rPr lang="en-US" sz="2800" dirty="0">
                <a:solidFill>
                  <a:schemeClr val="accent2">
                    <a:lumMod val="40000"/>
                    <a:lumOff val="60000"/>
                  </a:schemeClr>
                </a:solidFill>
              </a:rPr>
              <a:t>    }</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14812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97862" y="116791"/>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Prometheus  Federation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6555641"/>
          </a:xfrm>
          <a:prstGeom prst="rect">
            <a:avLst/>
          </a:prstGeom>
          <a:noFill/>
        </p:spPr>
        <p:txBody>
          <a:bodyPr wrap="square">
            <a:spAutoFit/>
          </a:bodyPr>
          <a:lstStyle/>
          <a:p>
            <a:pPr>
              <a:buFont typeface="Arial" panose="020B0604020202020204" pitchFamily="34" charset="0"/>
              <a:buChar char="•"/>
            </a:pPr>
            <a:r>
              <a:rPr lang="en-US" sz="2800" dirty="0">
                <a:solidFill>
                  <a:schemeClr val="accent2">
                    <a:lumMod val="60000"/>
                    <a:lumOff val="40000"/>
                  </a:schemeClr>
                </a:solidFill>
              </a:rPr>
              <a:t>What is Prometheus Federation?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Federation is a method to aggregate and centralize metrics from multiple Prometheus servers by having one Prometheus server scrape metrics from others.</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Why use Federation?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Scale Prometheus horizontally (e.g., multiple Prometheus instances collecting metrics from different clusters or regions)</a:t>
            </a:r>
          </a:p>
          <a:p>
            <a:pPr>
              <a:buFont typeface="Arial" panose="020B0604020202020204" pitchFamily="34" charset="0"/>
              <a:buChar char="•"/>
            </a:pPr>
            <a:r>
              <a:rPr lang="en-US" sz="2800" dirty="0">
                <a:solidFill>
                  <a:schemeClr val="accent2">
                    <a:lumMod val="60000"/>
                    <a:lumOff val="40000"/>
                  </a:schemeClr>
                </a:solidFill>
              </a:rPr>
              <a:t>Centralize metrics in a single Prometheus for global queries or long-term storage</a:t>
            </a:r>
          </a:p>
          <a:p>
            <a:pPr>
              <a:buFont typeface="Arial" panose="020B0604020202020204" pitchFamily="34" charset="0"/>
              <a:buChar char="•"/>
            </a:pPr>
            <a:r>
              <a:rPr lang="en-US" sz="2800" dirty="0">
                <a:solidFill>
                  <a:schemeClr val="accent2">
                    <a:lumMod val="60000"/>
                    <a:lumOff val="40000"/>
                  </a:schemeClr>
                </a:solidFill>
              </a:rPr>
              <a:t>Separate concerns: local Prometheus for scraping local targets, federated Prometheus for global visibility</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01156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97862" y="116791"/>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Prometheus  Federation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665779AF-CB89-3F12-722A-8A045D408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6050" y="2153718"/>
            <a:ext cx="13677900" cy="6857998"/>
          </a:xfrm>
          <a:prstGeom prst="rect">
            <a:avLst/>
          </a:prstGeom>
        </p:spPr>
      </p:pic>
    </p:spTree>
    <p:extLst>
      <p:ext uri="{BB962C8B-B14F-4D97-AF65-F5344CB8AC3E}">
        <p14:creationId xmlns:p14="http://schemas.microsoft.com/office/powerpoint/2010/main" val="5466114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Rules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554810"/>
            <a:ext cx="15278100" cy="6555641"/>
          </a:xfrm>
          <a:prstGeom prst="rect">
            <a:avLst/>
          </a:prstGeom>
          <a:noFill/>
        </p:spPr>
        <p:txBody>
          <a:bodyPr wrap="square">
            <a:spAutoFit/>
          </a:bodyPr>
          <a:lstStyle/>
          <a:p>
            <a:r>
              <a:rPr lang="en-US" sz="2800" dirty="0">
                <a:solidFill>
                  <a:schemeClr val="accent2">
                    <a:lumMod val="40000"/>
                    <a:lumOff val="60000"/>
                  </a:schemeClr>
                </a:solidFill>
              </a:rPr>
              <a:t>In Prometheus, a rule is a way to process or act on time series data automatically. There are two types of rules:</a:t>
            </a:r>
            <a:endParaRPr lang="en-US" sz="2800" dirty="0"/>
          </a:p>
          <a:p>
            <a:endParaRPr lang="en-US" sz="2800" dirty="0">
              <a:solidFill>
                <a:schemeClr val="accent2">
                  <a:lumMod val="60000"/>
                  <a:lumOff val="40000"/>
                </a:schemeClr>
              </a:solidFill>
            </a:endParaRPr>
          </a:p>
          <a:p>
            <a:r>
              <a:rPr lang="en-US" sz="2800" dirty="0">
                <a:solidFill>
                  <a:schemeClr val="accent2">
                    <a:lumMod val="60000"/>
                    <a:lumOff val="40000"/>
                  </a:schemeClr>
                </a:solidFill>
              </a:rPr>
              <a:t>Why use them?</a:t>
            </a:r>
          </a:p>
          <a:p>
            <a:endParaRPr lang="en-US" sz="2800" dirty="0">
              <a:solidFill>
                <a:schemeClr val="accent2">
                  <a:lumMod val="60000"/>
                  <a:lumOff val="40000"/>
                </a:schemeClr>
              </a:solidFill>
            </a:endParaRPr>
          </a:p>
          <a:p>
            <a:r>
              <a:rPr lang="en-US" sz="2800" dirty="0">
                <a:solidFill>
                  <a:schemeClr val="accent2">
                    <a:lumMod val="60000"/>
                    <a:lumOff val="40000"/>
                  </a:schemeClr>
                </a:solidFill>
              </a:rPr>
              <a:t>Reduce load by reusing heavy queries</a:t>
            </a:r>
          </a:p>
          <a:p>
            <a:r>
              <a:rPr lang="en-US" sz="2800" dirty="0">
                <a:solidFill>
                  <a:schemeClr val="accent2">
                    <a:lumMod val="60000"/>
                    <a:lumOff val="40000"/>
                  </a:schemeClr>
                </a:solidFill>
              </a:rPr>
              <a:t>Create custom metrics (e.g. </a:t>
            </a:r>
            <a:r>
              <a:rPr lang="en-US" sz="2800" dirty="0" err="1">
                <a:solidFill>
                  <a:schemeClr val="accent2">
                    <a:lumMod val="60000"/>
                    <a:lumOff val="40000"/>
                  </a:schemeClr>
                </a:solidFill>
              </a:rPr>
              <a:t>http_errors_total</a:t>
            </a:r>
            <a:r>
              <a:rPr lang="en-US" sz="2800" dirty="0">
                <a:solidFill>
                  <a:schemeClr val="accent2">
                    <a:lumMod val="60000"/>
                    <a:lumOff val="40000"/>
                  </a:schemeClr>
                </a:solidFill>
              </a:rPr>
              <a:t>)</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 record: </a:t>
            </a:r>
            <a:r>
              <a:rPr lang="en-US" sz="2800" dirty="0" err="1">
                <a:solidFill>
                  <a:schemeClr val="accent2">
                    <a:lumMod val="60000"/>
                    <a:lumOff val="40000"/>
                  </a:schemeClr>
                </a:solidFill>
              </a:rPr>
              <a:t>job:cpu_usage:avg</a:t>
            </a:r>
            <a:endParaRPr lang="en-US" sz="2800" dirty="0">
              <a:solidFill>
                <a:schemeClr val="accent2">
                  <a:lumMod val="60000"/>
                  <a:lumOff val="40000"/>
                </a:schemeClr>
              </a:solidFill>
            </a:endParaRPr>
          </a:p>
          <a:p>
            <a:r>
              <a:rPr lang="en-US" sz="2800" dirty="0">
                <a:solidFill>
                  <a:schemeClr val="accent2">
                    <a:lumMod val="60000"/>
                    <a:lumOff val="40000"/>
                  </a:schemeClr>
                </a:solidFill>
              </a:rPr>
              <a:t>  expr: avg(rate(</a:t>
            </a:r>
            <a:r>
              <a:rPr lang="en-US" sz="2800" dirty="0" err="1">
                <a:solidFill>
                  <a:schemeClr val="accent2">
                    <a:lumMod val="60000"/>
                    <a:lumOff val="40000"/>
                  </a:schemeClr>
                </a:solidFill>
              </a:rPr>
              <a:t>container_cpu_usage_seconds_total</a:t>
            </a:r>
            <a:r>
              <a:rPr lang="en-US" sz="2800" dirty="0">
                <a:solidFill>
                  <a:schemeClr val="accent2">
                    <a:lumMod val="60000"/>
                    <a:lumOff val="40000"/>
                  </a:schemeClr>
                </a:solidFill>
              </a:rPr>
              <a:t>[5m])) by (job)</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p>
        </p:txBody>
      </p:sp>
    </p:spTree>
    <p:extLst>
      <p:ext uri="{BB962C8B-B14F-4D97-AF65-F5344CB8AC3E}">
        <p14:creationId xmlns:p14="http://schemas.microsoft.com/office/powerpoint/2010/main" val="17498794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Alert Manager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554810"/>
            <a:ext cx="15278100" cy="5693866"/>
          </a:xfrm>
          <a:prstGeom prst="rect">
            <a:avLst/>
          </a:prstGeom>
          <a:noFill/>
        </p:spPr>
        <p:txBody>
          <a:bodyPr wrap="square">
            <a:spAutoFit/>
          </a:bodyPr>
          <a:lstStyle/>
          <a:p>
            <a:r>
              <a:rPr lang="en-US" sz="2800" dirty="0">
                <a:solidFill>
                  <a:schemeClr val="accent2">
                    <a:lumMod val="40000"/>
                    <a:lumOff val="60000"/>
                  </a:schemeClr>
                </a:solidFill>
              </a:rPr>
              <a:t>What is </a:t>
            </a:r>
            <a:r>
              <a:rPr lang="en-US" sz="2800" dirty="0" err="1">
                <a:solidFill>
                  <a:schemeClr val="accent2">
                    <a:lumMod val="40000"/>
                    <a:lumOff val="60000"/>
                  </a:schemeClr>
                </a:solidFill>
              </a:rPr>
              <a:t>Alertmanager</a:t>
            </a:r>
            <a:r>
              <a:rPr lang="en-US" sz="2800" dirty="0">
                <a:solidFill>
                  <a:schemeClr val="accent2">
                    <a:lumMod val="40000"/>
                    <a:lumOff val="60000"/>
                  </a:schemeClr>
                </a:solidFill>
              </a:rPr>
              <a:t>?</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Part of the Prometheus </a:t>
            </a:r>
            <a:r>
              <a:rPr lang="en-US" sz="2800" dirty="0" err="1">
                <a:solidFill>
                  <a:schemeClr val="accent2">
                    <a:lumMod val="40000"/>
                    <a:lumOff val="60000"/>
                  </a:schemeClr>
                </a:solidFill>
              </a:rPr>
              <a:t>ecosystemResponsible</a:t>
            </a:r>
            <a:r>
              <a:rPr lang="en-US" sz="2800" dirty="0">
                <a:solidFill>
                  <a:schemeClr val="accent2">
                    <a:lumMod val="40000"/>
                    <a:lumOff val="60000"/>
                  </a:schemeClr>
                </a:solidFill>
              </a:rPr>
              <a:t> </a:t>
            </a:r>
            <a:r>
              <a:rPr lang="en-US" sz="2800" dirty="0" err="1">
                <a:solidFill>
                  <a:schemeClr val="accent2">
                    <a:lumMod val="40000"/>
                    <a:lumOff val="60000"/>
                  </a:schemeClr>
                </a:solidFill>
              </a:rPr>
              <a:t>for:Managing</a:t>
            </a:r>
            <a:r>
              <a:rPr lang="en-US" sz="2800" dirty="0">
                <a:solidFill>
                  <a:schemeClr val="accent2">
                    <a:lumMod val="40000"/>
                    <a:lumOff val="60000"/>
                  </a:schemeClr>
                </a:solidFill>
              </a:rPr>
              <a:t> alerts sent by </a:t>
            </a:r>
            <a:r>
              <a:rPr lang="en-US" sz="2800" dirty="0" err="1">
                <a:solidFill>
                  <a:schemeClr val="accent2">
                    <a:lumMod val="40000"/>
                    <a:lumOff val="60000"/>
                  </a:schemeClr>
                </a:solidFill>
              </a:rPr>
              <a:t>PrometheusGrouping</a:t>
            </a:r>
            <a:r>
              <a:rPr lang="en-US" sz="2800" dirty="0">
                <a:solidFill>
                  <a:schemeClr val="accent2">
                    <a:lumMod val="40000"/>
                    <a:lumOff val="60000"/>
                  </a:schemeClr>
                </a:solidFill>
              </a:rPr>
              <a:t>, deduplicating, and routing </a:t>
            </a:r>
            <a:r>
              <a:rPr lang="en-US" sz="2800" dirty="0" err="1">
                <a:solidFill>
                  <a:schemeClr val="accent2">
                    <a:lumMod val="40000"/>
                    <a:lumOff val="60000"/>
                  </a:schemeClr>
                </a:solidFill>
              </a:rPr>
              <a:t>alertsSending</a:t>
            </a:r>
            <a:r>
              <a:rPr lang="en-US" sz="2800" dirty="0">
                <a:solidFill>
                  <a:schemeClr val="accent2">
                    <a:lumMod val="40000"/>
                    <a:lumOff val="60000"/>
                  </a:schemeClr>
                </a:solidFill>
              </a:rPr>
              <a:t> notifications (e.g., email, Slack, PagerDuty</a:t>
            </a:r>
            <a:r>
              <a:rPr lang="en-US" sz="2800" dirty="0"/>
              <a:t>)</a:t>
            </a:r>
          </a:p>
          <a:p>
            <a:endParaRPr lang="en-US" sz="2800" dirty="0"/>
          </a:p>
          <a:p>
            <a:endParaRPr lang="en-US" sz="2800" dirty="0"/>
          </a:p>
          <a:p>
            <a:r>
              <a:rPr lang="en-US" sz="2800" dirty="0"/>
              <a:t>[ </a:t>
            </a:r>
            <a:r>
              <a:rPr lang="en-US" sz="2800" dirty="0">
                <a:solidFill>
                  <a:schemeClr val="accent2">
                    <a:lumMod val="60000"/>
                    <a:lumOff val="40000"/>
                  </a:schemeClr>
                </a:solidFill>
              </a:rPr>
              <a:t>Prometheus ] → [ </a:t>
            </a:r>
            <a:r>
              <a:rPr lang="en-US" sz="2800" dirty="0" err="1">
                <a:solidFill>
                  <a:schemeClr val="accent2">
                    <a:lumMod val="60000"/>
                    <a:lumOff val="40000"/>
                  </a:schemeClr>
                </a:solidFill>
              </a:rPr>
              <a:t>Alertmanager</a:t>
            </a:r>
            <a:r>
              <a:rPr lang="en-US" sz="2800" dirty="0">
                <a:solidFill>
                  <a:schemeClr val="accent2">
                    <a:lumMod val="60000"/>
                    <a:lumOff val="40000"/>
                  </a:schemeClr>
                </a:solidFill>
              </a:rPr>
              <a:t> ] → [ Slack / Email / etc. ]</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p>
        </p:txBody>
      </p:sp>
      <p:pic>
        <p:nvPicPr>
          <p:cNvPr id="7" name="Picture 6">
            <a:extLst>
              <a:ext uri="{FF2B5EF4-FFF2-40B4-BE49-F238E27FC236}">
                <a16:creationId xmlns:a16="http://schemas.microsoft.com/office/drawing/2014/main" id="{7F098BCB-5C2F-E1B2-1680-305345A90A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382" y="6263611"/>
            <a:ext cx="7749230" cy="3010586"/>
          </a:xfrm>
          <a:prstGeom prst="rect">
            <a:avLst/>
          </a:prstGeom>
        </p:spPr>
      </p:pic>
    </p:spTree>
    <p:extLst>
      <p:ext uri="{BB962C8B-B14F-4D97-AF65-F5344CB8AC3E}">
        <p14:creationId xmlns:p14="http://schemas.microsoft.com/office/powerpoint/2010/main" val="9045006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Alert Manager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554810"/>
            <a:ext cx="15278100" cy="6555641"/>
          </a:xfrm>
          <a:prstGeom prst="rect">
            <a:avLst/>
          </a:prstGeom>
          <a:noFill/>
        </p:spPr>
        <p:txBody>
          <a:bodyPr wrap="square">
            <a:spAutoFit/>
          </a:bodyPr>
          <a:lstStyle/>
          <a:p>
            <a:r>
              <a:rPr lang="en-US" sz="2800" dirty="0">
                <a:solidFill>
                  <a:schemeClr val="accent2">
                    <a:lumMod val="60000"/>
                    <a:lumOff val="40000"/>
                  </a:schemeClr>
                </a:solidFill>
              </a:rPr>
              <a:t>1-Prometheus triggers alerts based on rules</a:t>
            </a:r>
          </a:p>
          <a:p>
            <a:r>
              <a:rPr lang="en-US" sz="2800" dirty="0">
                <a:solidFill>
                  <a:schemeClr val="accent2">
                    <a:lumMod val="60000"/>
                    <a:lumOff val="40000"/>
                  </a:schemeClr>
                </a:solidFill>
              </a:rPr>
              <a:t>2-Alertmanager receives them</a:t>
            </a:r>
          </a:p>
          <a:p>
            <a:r>
              <a:rPr lang="en-US" sz="2800" dirty="0">
                <a:solidFill>
                  <a:schemeClr val="accent2">
                    <a:lumMod val="60000"/>
                    <a:lumOff val="40000"/>
                  </a:schemeClr>
                </a:solidFill>
              </a:rPr>
              <a:t>3-Sends them to people or systems</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err="1">
                <a:solidFill>
                  <a:schemeClr val="accent2">
                    <a:lumMod val="60000"/>
                    <a:lumOff val="40000"/>
                  </a:schemeClr>
                </a:solidFill>
              </a:rPr>
              <a:t>Scenario:Your</a:t>
            </a:r>
            <a:r>
              <a:rPr lang="en-US" sz="2800" dirty="0">
                <a:solidFill>
                  <a:schemeClr val="accent2">
                    <a:lumMod val="60000"/>
                    <a:lumOff val="40000"/>
                  </a:schemeClr>
                </a:solidFill>
              </a:rPr>
              <a:t> server’s CPU is over 90% for 5 minutes →</a:t>
            </a:r>
          </a:p>
          <a:p>
            <a:endParaRPr lang="en-US" sz="2800" dirty="0">
              <a:solidFill>
                <a:schemeClr val="accent2">
                  <a:lumMod val="60000"/>
                  <a:lumOff val="40000"/>
                </a:schemeClr>
              </a:solidFill>
            </a:endParaRPr>
          </a:p>
          <a:p>
            <a:r>
              <a:rPr lang="en-US" sz="2800" dirty="0">
                <a:solidFill>
                  <a:schemeClr val="accent2">
                    <a:lumMod val="60000"/>
                    <a:lumOff val="40000"/>
                  </a:schemeClr>
                </a:solidFill>
              </a:rPr>
              <a:t> </a:t>
            </a:r>
          </a:p>
          <a:p>
            <a:r>
              <a:rPr lang="en-US" sz="2800" dirty="0">
                <a:solidFill>
                  <a:schemeClr val="accent2">
                    <a:lumMod val="60000"/>
                    <a:lumOff val="40000"/>
                  </a:schemeClr>
                </a:solidFill>
              </a:rPr>
              <a:t>Alert is </a:t>
            </a:r>
            <a:r>
              <a:rPr lang="en-US" sz="2800" dirty="0" err="1">
                <a:solidFill>
                  <a:schemeClr val="accent2">
                    <a:lumMod val="60000"/>
                    <a:lumOff val="40000"/>
                  </a:schemeClr>
                </a:solidFill>
              </a:rPr>
              <a:t>triggeredFlow</a:t>
            </a:r>
            <a:r>
              <a:rPr lang="en-US" sz="2800" dirty="0">
                <a:solidFill>
                  <a:schemeClr val="accent2">
                    <a:lumMod val="60000"/>
                    <a:lumOff val="40000"/>
                  </a:schemeClr>
                </a:solidFill>
              </a:rPr>
              <a:t>:</a:t>
            </a:r>
          </a:p>
          <a:p>
            <a:r>
              <a:rPr lang="en-US" sz="2800" dirty="0">
                <a:solidFill>
                  <a:schemeClr val="accent2">
                    <a:lumMod val="60000"/>
                    <a:lumOff val="40000"/>
                  </a:schemeClr>
                </a:solidFill>
              </a:rPr>
              <a:t>Prometheus sees it via alert rule</a:t>
            </a:r>
          </a:p>
          <a:p>
            <a:r>
              <a:rPr lang="en-US" sz="2800" dirty="0">
                <a:solidFill>
                  <a:schemeClr val="accent2">
                    <a:lumMod val="60000"/>
                    <a:lumOff val="40000"/>
                  </a:schemeClr>
                </a:solidFill>
              </a:rPr>
              <a:t>Sends alert to </a:t>
            </a:r>
            <a:r>
              <a:rPr lang="en-US" sz="2800" dirty="0" err="1">
                <a:solidFill>
                  <a:schemeClr val="accent2">
                    <a:lumMod val="60000"/>
                    <a:lumOff val="40000"/>
                  </a:schemeClr>
                </a:solidFill>
              </a:rPr>
              <a:t>Alertmanager</a:t>
            </a:r>
            <a:endParaRPr lang="en-US" sz="2800" dirty="0">
              <a:solidFill>
                <a:schemeClr val="accent2">
                  <a:lumMod val="60000"/>
                  <a:lumOff val="40000"/>
                </a:schemeClr>
              </a:solidFill>
            </a:endParaRPr>
          </a:p>
          <a:p>
            <a:r>
              <a:rPr lang="en-US" sz="2800" dirty="0" err="1">
                <a:solidFill>
                  <a:schemeClr val="accent2">
                    <a:lumMod val="60000"/>
                    <a:lumOff val="40000"/>
                  </a:schemeClr>
                </a:solidFill>
              </a:rPr>
              <a:t>Alertmanager</a:t>
            </a:r>
            <a:r>
              <a:rPr lang="en-US" sz="2800" dirty="0">
                <a:solidFill>
                  <a:schemeClr val="accent2">
                    <a:lumMod val="60000"/>
                    <a:lumOff val="40000"/>
                  </a:schemeClr>
                </a:solidFill>
              </a:rPr>
              <a:t> sends it to Slack</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p>
        </p:txBody>
      </p:sp>
    </p:spTree>
    <p:extLst>
      <p:ext uri="{BB962C8B-B14F-4D97-AF65-F5344CB8AC3E}">
        <p14:creationId xmlns:p14="http://schemas.microsoft.com/office/powerpoint/2010/main" val="11889273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Alert Manager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300417"/>
            <a:ext cx="15278100" cy="4832092"/>
          </a:xfrm>
          <a:prstGeom prst="rect">
            <a:avLst/>
          </a:prstGeom>
          <a:noFill/>
        </p:spPr>
        <p:txBody>
          <a:bodyPr wrap="square">
            <a:spAutoFit/>
          </a:bodyPr>
          <a:lstStyle/>
          <a:p>
            <a:r>
              <a:rPr lang="en-US" sz="2800">
                <a:solidFill>
                  <a:schemeClr val="accent2">
                    <a:lumMod val="60000"/>
                    <a:lumOff val="40000"/>
                  </a:schemeClr>
                </a:solidFill>
              </a:rPr>
              <a:t>global:</a:t>
            </a:r>
          </a:p>
          <a:p>
            <a:r>
              <a:rPr lang="en-US" sz="2800">
                <a:solidFill>
                  <a:schemeClr val="accent2">
                    <a:lumMod val="60000"/>
                    <a:lumOff val="40000"/>
                  </a:schemeClr>
                </a:solidFill>
              </a:rPr>
              <a:t>  smtp_smarthost: 'smtp.example.com:587'</a:t>
            </a:r>
          </a:p>
          <a:p>
            <a:r>
              <a:rPr lang="en-US" sz="2800">
                <a:solidFill>
                  <a:schemeClr val="accent2">
                    <a:lumMod val="60000"/>
                    <a:lumOff val="40000"/>
                  </a:schemeClr>
                </a:solidFill>
              </a:rPr>
              <a:t>  smtp_from: 'alert@example.com'</a:t>
            </a:r>
          </a:p>
          <a:p>
            <a:endParaRPr lang="en-US" sz="2800">
              <a:solidFill>
                <a:schemeClr val="accent2">
                  <a:lumMod val="60000"/>
                  <a:lumOff val="40000"/>
                </a:schemeClr>
              </a:solidFill>
            </a:endParaRPr>
          </a:p>
          <a:p>
            <a:r>
              <a:rPr lang="en-US" sz="2800">
                <a:solidFill>
                  <a:schemeClr val="accent2">
                    <a:lumMod val="60000"/>
                    <a:lumOff val="40000"/>
                  </a:schemeClr>
                </a:solidFill>
              </a:rPr>
              <a:t>route:</a:t>
            </a:r>
          </a:p>
          <a:p>
            <a:r>
              <a:rPr lang="en-US" sz="2800">
                <a:solidFill>
                  <a:schemeClr val="accent2">
                    <a:lumMod val="60000"/>
                    <a:lumOff val="40000"/>
                  </a:schemeClr>
                </a:solidFill>
              </a:rPr>
              <a:t>  receiver: 'email-notifications'</a:t>
            </a:r>
          </a:p>
          <a:p>
            <a:endParaRPr lang="en-US" sz="2800">
              <a:solidFill>
                <a:schemeClr val="accent2">
                  <a:lumMod val="60000"/>
                  <a:lumOff val="40000"/>
                </a:schemeClr>
              </a:solidFill>
            </a:endParaRPr>
          </a:p>
          <a:p>
            <a:r>
              <a:rPr lang="en-US" sz="2800">
                <a:solidFill>
                  <a:schemeClr val="accent2">
                    <a:lumMod val="60000"/>
                    <a:lumOff val="40000"/>
                  </a:schemeClr>
                </a:solidFill>
              </a:rPr>
              <a:t>receivers:</a:t>
            </a:r>
          </a:p>
          <a:p>
            <a:r>
              <a:rPr lang="en-US" sz="2800">
                <a:solidFill>
                  <a:schemeClr val="accent2">
                    <a:lumMod val="60000"/>
                    <a:lumOff val="40000"/>
                  </a:schemeClr>
                </a:solidFill>
              </a:rPr>
              <a:t>  - name: 'email-notifications'</a:t>
            </a:r>
          </a:p>
          <a:p>
            <a:r>
              <a:rPr lang="en-US" sz="2800">
                <a:solidFill>
                  <a:schemeClr val="accent2">
                    <a:lumMod val="60000"/>
                    <a:lumOff val="40000"/>
                  </a:schemeClr>
                </a:solidFill>
              </a:rPr>
              <a:t>    email_configs:</a:t>
            </a:r>
          </a:p>
          <a:p>
            <a:r>
              <a:rPr lang="en-US" sz="2800">
                <a:solidFill>
                  <a:schemeClr val="accent2">
                    <a:lumMod val="60000"/>
                    <a:lumOff val="40000"/>
                  </a:schemeClr>
                </a:solidFill>
              </a:rPr>
              <a:t>      - to: 'team@example.com'</a:t>
            </a:r>
            <a:endParaRPr lang="en-US" sz="2800" dirty="0"/>
          </a:p>
        </p:txBody>
      </p:sp>
    </p:spTree>
    <p:extLst>
      <p:ext uri="{BB962C8B-B14F-4D97-AF65-F5344CB8AC3E}">
        <p14:creationId xmlns:p14="http://schemas.microsoft.com/office/powerpoint/2010/main" val="4104373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530" y="-1651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9123010"/>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a:t>
            </a:r>
            <a:r>
              <a:rPr lang="en-US" sz="2800" b="1" dirty="0">
                <a:solidFill>
                  <a:srgbClr val="404040"/>
                </a:solidFill>
                <a:highlight>
                  <a:srgbClr val="C0C0C0"/>
                </a:highlight>
                <a:latin typeface="Inter"/>
              </a:rPr>
              <a:t>Load Balancer</a:t>
            </a:r>
          </a:p>
          <a:p>
            <a:pPr algn="l"/>
            <a:endParaRPr lang="en-US" sz="28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r>
              <a:rPr lang="en-US" sz="2800" b="1" dirty="0">
                <a:solidFill>
                  <a:schemeClr val="accent6">
                    <a:lumMod val="75000"/>
                  </a:schemeClr>
                </a:solidFill>
                <a:highlight>
                  <a:srgbClr val="C0C0C0"/>
                </a:highlight>
                <a:latin typeface="Inter"/>
              </a:rPr>
              <a:t>Notice</a:t>
            </a:r>
            <a:r>
              <a:rPr lang="en-US" sz="2800" b="1" dirty="0">
                <a:solidFill>
                  <a:srgbClr val="404040"/>
                </a:solidFill>
                <a:highlight>
                  <a:srgbClr val="C0C0C0"/>
                </a:highlight>
                <a:latin typeface="Inter"/>
              </a:rPr>
              <a:t>: </a:t>
            </a:r>
            <a:r>
              <a:rPr lang="en-US" sz="2800" b="1" i="0" dirty="0">
                <a:solidFill>
                  <a:schemeClr val="accent6">
                    <a:lumMod val="75000"/>
                  </a:schemeClr>
                </a:solidFill>
                <a:effectLst/>
                <a:highlight>
                  <a:srgbClr val="C0C0C0"/>
                </a:highlight>
                <a:latin typeface="Inter"/>
              </a:rPr>
              <a:t>nginx  open source </a:t>
            </a:r>
            <a:r>
              <a:rPr lang="en-US" sz="2800" b="1" dirty="0">
                <a:solidFill>
                  <a:schemeClr val="accent6">
                    <a:lumMod val="75000"/>
                  </a:schemeClr>
                </a:solidFill>
                <a:highlight>
                  <a:srgbClr val="C0C0C0"/>
                </a:highlight>
                <a:latin typeface="Inter"/>
              </a:rPr>
              <a:t> in "passive mode" for load balancing (LB), it means that nginx does not actively check backend server health but instead relies on request failures to determine if a server is down.it doesn’t have health check </a:t>
            </a:r>
          </a:p>
          <a:p>
            <a:pPr algn="l"/>
            <a:endParaRPr lang="en-US" sz="2800" b="1" dirty="0">
              <a:solidFill>
                <a:schemeClr val="accent6">
                  <a:lumMod val="75000"/>
                </a:schemeClr>
              </a:solidFill>
              <a:highlight>
                <a:srgbClr val="C0C0C0"/>
              </a:highlight>
              <a:latin typeface="Inter"/>
            </a:endParaRPr>
          </a:p>
          <a:p>
            <a:pPr algn="l"/>
            <a:endParaRPr lang="en-US" sz="2800" b="1" dirty="0">
              <a:solidFill>
                <a:schemeClr val="accent6">
                  <a:lumMod val="75000"/>
                </a:schemeClr>
              </a:solidFill>
              <a:highlight>
                <a:srgbClr val="C0C0C0"/>
              </a:highlight>
              <a:latin typeface="Inter"/>
            </a:endParaRPr>
          </a:p>
          <a:p>
            <a:pPr algn="l"/>
            <a:endParaRPr lang="en-US" sz="2800" b="1" dirty="0">
              <a:solidFill>
                <a:schemeClr val="accent6">
                  <a:lumMod val="75000"/>
                </a:schemeClr>
              </a:solidFill>
              <a:highlight>
                <a:srgbClr val="C0C0C0"/>
              </a:highlight>
              <a:latin typeface="Inter"/>
            </a:endParaRPr>
          </a:p>
          <a:p>
            <a:pPr algn="l"/>
            <a:r>
              <a:rPr lang="en-US" sz="2800" b="1" dirty="0">
                <a:solidFill>
                  <a:srgbClr val="404040"/>
                </a:solidFill>
                <a:highlight>
                  <a:srgbClr val="C0C0C0"/>
                </a:highlight>
                <a:latin typeface="Inter"/>
              </a:rPr>
              <a:t>LB </a:t>
            </a:r>
            <a:r>
              <a:rPr lang="en-US" sz="2800" b="1" dirty="0" err="1">
                <a:solidFill>
                  <a:srgbClr val="404040"/>
                </a:solidFill>
                <a:highlight>
                  <a:srgbClr val="C0C0C0"/>
                </a:highlight>
                <a:latin typeface="Inter"/>
              </a:rPr>
              <a:t>methodes</a:t>
            </a:r>
            <a:r>
              <a:rPr lang="en-US" sz="2800" b="1" dirty="0">
                <a:solidFill>
                  <a:srgbClr val="404040"/>
                </a:solidFill>
                <a:highlight>
                  <a:srgbClr val="C0C0C0"/>
                </a:highlight>
                <a:latin typeface="Inter"/>
              </a:rPr>
              <a:t>:</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1-Round Robin: (By default) Distributes requests equally across servers</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2-Least Connection:  Sends requests to the server with the fewest active connections</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3-IP Hash:  Same client IP always goes to the same server (for session persistence) </a:t>
            </a:r>
            <a:r>
              <a:rPr lang="en-US" sz="2800" b="1" dirty="0" err="1">
                <a:solidFill>
                  <a:srgbClr val="404040"/>
                </a:solidFill>
                <a:highlight>
                  <a:srgbClr val="C0C0C0"/>
                </a:highlight>
                <a:latin typeface="Inter"/>
              </a:rPr>
              <a:t>statefull</a:t>
            </a:r>
            <a:r>
              <a:rPr lang="en-US" sz="2800" b="1" dirty="0">
                <a:solidFill>
                  <a:srgbClr val="404040"/>
                </a:solidFill>
                <a:highlight>
                  <a:srgbClr val="C0C0C0"/>
                </a:highlight>
                <a:latin typeface="Inter"/>
              </a:rPr>
              <a:t> app</a:t>
            </a:r>
          </a:p>
          <a:p>
            <a:pPr algn="l"/>
            <a:endParaRPr lang="en-US" sz="2800" b="1" dirty="0">
              <a:solidFill>
                <a:schemeClr val="accent6">
                  <a:lumMod val="75000"/>
                </a:schemeClr>
              </a:solidFill>
              <a:highlight>
                <a:srgbClr val="C0C0C0"/>
              </a:highlight>
              <a:latin typeface="Inter"/>
            </a:endParaRP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09090744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MySQL Exporter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300417"/>
            <a:ext cx="15278100" cy="7417415"/>
          </a:xfrm>
          <a:prstGeom prst="rect">
            <a:avLst/>
          </a:prstGeom>
          <a:noFill/>
        </p:spPr>
        <p:txBody>
          <a:bodyPr wrap="square">
            <a:spAutoFit/>
          </a:bodyPr>
          <a:lstStyle/>
          <a:p>
            <a:r>
              <a:rPr lang="en-US" sz="2800" dirty="0">
                <a:solidFill>
                  <a:schemeClr val="accent2">
                    <a:lumMod val="60000"/>
                    <a:lumOff val="40000"/>
                  </a:schemeClr>
                </a:solidFill>
              </a:rPr>
              <a:t>MySQL Exporter If you’re looking to monitor MySQL performance and expose metrics for Prometheus, there’s a popular open-source tool called </a:t>
            </a:r>
            <a:r>
              <a:rPr lang="en-US" sz="2800" dirty="0" err="1">
                <a:solidFill>
                  <a:schemeClr val="accent2">
                    <a:lumMod val="60000"/>
                    <a:lumOff val="40000"/>
                  </a:schemeClr>
                </a:solidFill>
              </a:rPr>
              <a:t>mysqld_exporter</a:t>
            </a:r>
            <a:r>
              <a:rPr lang="en-US" sz="2800" dirty="0">
                <a:solidFill>
                  <a:schemeClr val="accent2">
                    <a:lumMod val="60000"/>
                    <a:lumOff val="40000"/>
                  </a:schemeClr>
                </a:solidFill>
              </a:rPr>
              <a:t> by </a:t>
            </a:r>
            <a:r>
              <a:rPr lang="en-US" sz="2800" dirty="0" err="1">
                <a:solidFill>
                  <a:schemeClr val="accent2">
                    <a:lumMod val="60000"/>
                    <a:lumOff val="40000"/>
                  </a:schemeClr>
                </a:solidFill>
              </a:rPr>
              <a:t>Prometheus.It</a:t>
            </a:r>
            <a:r>
              <a:rPr lang="en-US" sz="2800" dirty="0">
                <a:solidFill>
                  <a:schemeClr val="accent2">
                    <a:lumMod val="60000"/>
                    <a:lumOff val="40000"/>
                  </a:schemeClr>
                </a:solidFill>
              </a:rPr>
              <a:t> connects to MySQL and exports server stats (queries per second, connections, replication status, etc.) as Prometheus </a:t>
            </a:r>
            <a:r>
              <a:rPr lang="en-US" sz="2800" dirty="0" err="1">
                <a:solidFill>
                  <a:schemeClr val="accent2">
                    <a:lumMod val="60000"/>
                    <a:lumOff val="40000"/>
                  </a:schemeClr>
                </a:solidFill>
              </a:rPr>
              <a:t>metrics.Useful</a:t>
            </a:r>
            <a:r>
              <a:rPr lang="en-US" sz="2800" dirty="0">
                <a:solidFill>
                  <a:schemeClr val="accent2">
                    <a:lumMod val="60000"/>
                    <a:lumOff val="40000"/>
                  </a:schemeClr>
                </a:solidFill>
              </a:rPr>
              <a:t> for monitoring MySQL in a cloud-native environment.</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21469064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900697" y="763159"/>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MySQL Exporter vs </a:t>
            </a:r>
            <a:r>
              <a:rPr lang="en-US" sz="3200" dirty="0" err="1">
                <a:solidFill>
                  <a:schemeClr val="accent2">
                    <a:lumMod val="60000"/>
                    <a:lumOff val="40000"/>
                  </a:schemeClr>
                </a:solidFill>
              </a:rPr>
              <a:t>Datasource</a:t>
            </a:r>
            <a:r>
              <a:rPr lang="en-US" sz="3200" dirty="0">
                <a:solidFill>
                  <a:schemeClr val="accent2">
                    <a:lumMod val="60000"/>
                    <a:lumOff val="40000"/>
                  </a:schemeClr>
                </a:solidFill>
              </a:rPr>
              <a:t> MySQL</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300417"/>
            <a:ext cx="15278100" cy="4401205"/>
          </a:xfrm>
          <a:prstGeom prst="rect">
            <a:avLst/>
          </a:prstGeom>
          <a:noFill/>
        </p:spPr>
        <p:txBody>
          <a:bodyPr wrap="square">
            <a:spAutoFit/>
          </a:bodyPr>
          <a:lstStyle/>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graphicFrame>
        <p:nvGraphicFramePr>
          <p:cNvPr id="7" name="Table 6">
            <a:extLst>
              <a:ext uri="{FF2B5EF4-FFF2-40B4-BE49-F238E27FC236}">
                <a16:creationId xmlns:a16="http://schemas.microsoft.com/office/drawing/2014/main" id="{0ED1AD1D-D04D-6AFA-9A18-1F1A93F755E3}"/>
              </a:ext>
            </a:extLst>
          </p:cNvPr>
          <p:cNvGraphicFramePr>
            <a:graphicFrameLocks noGrp="1"/>
          </p:cNvGraphicFramePr>
          <p:nvPr>
            <p:extLst>
              <p:ext uri="{D42A27DB-BD31-4B8C-83A1-F6EECF244321}">
                <p14:modId xmlns:p14="http://schemas.microsoft.com/office/powerpoint/2010/main" val="2927658380"/>
              </p:ext>
            </p:extLst>
          </p:nvPr>
        </p:nvGraphicFramePr>
        <p:xfrm>
          <a:off x="615949" y="2406650"/>
          <a:ext cx="16471899" cy="6882072"/>
        </p:xfrm>
        <a:graphic>
          <a:graphicData uri="http://schemas.openxmlformats.org/drawingml/2006/table">
            <a:tbl>
              <a:tblPr/>
              <a:tblGrid>
                <a:gridCol w="5490633">
                  <a:extLst>
                    <a:ext uri="{9D8B030D-6E8A-4147-A177-3AD203B41FA5}">
                      <a16:colId xmlns:a16="http://schemas.microsoft.com/office/drawing/2014/main" val="724763727"/>
                    </a:ext>
                  </a:extLst>
                </a:gridCol>
                <a:gridCol w="5490633">
                  <a:extLst>
                    <a:ext uri="{9D8B030D-6E8A-4147-A177-3AD203B41FA5}">
                      <a16:colId xmlns:a16="http://schemas.microsoft.com/office/drawing/2014/main" val="2471574247"/>
                    </a:ext>
                  </a:extLst>
                </a:gridCol>
                <a:gridCol w="5490633">
                  <a:extLst>
                    <a:ext uri="{9D8B030D-6E8A-4147-A177-3AD203B41FA5}">
                      <a16:colId xmlns:a16="http://schemas.microsoft.com/office/drawing/2014/main" val="478204877"/>
                    </a:ext>
                  </a:extLst>
                </a:gridCol>
              </a:tblGrid>
              <a:tr h="1147012">
                <a:tc>
                  <a:txBody>
                    <a:bodyPr/>
                    <a:lstStyle/>
                    <a:p>
                      <a:r>
                        <a:rPr lang="en-US" sz="2400">
                          <a:solidFill>
                            <a:schemeClr val="accent2">
                              <a:lumMod val="40000"/>
                              <a:lumOff val="60000"/>
                            </a:schemeClr>
                          </a:solidFill>
                        </a:rPr>
                        <a:t>Aspect</a:t>
                      </a:r>
                    </a:p>
                  </a:txBody>
                  <a:tcPr anchor="ctr">
                    <a:lnL>
                      <a:noFill/>
                    </a:lnL>
                    <a:lnR>
                      <a:noFill/>
                    </a:lnR>
                    <a:lnT>
                      <a:noFill/>
                    </a:lnT>
                    <a:lnB>
                      <a:noFill/>
                    </a:lnB>
                  </a:tcPr>
                </a:tc>
                <a:tc>
                  <a:txBody>
                    <a:bodyPr/>
                    <a:lstStyle/>
                    <a:p>
                      <a:r>
                        <a:rPr lang="en-US" sz="2400">
                          <a:solidFill>
                            <a:schemeClr val="accent2">
                              <a:lumMod val="40000"/>
                              <a:lumOff val="60000"/>
                            </a:schemeClr>
                          </a:solidFill>
                        </a:rPr>
                        <a:t>MySQL Exporter</a:t>
                      </a:r>
                    </a:p>
                  </a:txBody>
                  <a:tcPr anchor="ctr">
                    <a:lnL>
                      <a:noFill/>
                    </a:lnL>
                    <a:lnR>
                      <a:noFill/>
                    </a:lnR>
                    <a:lnT>
                      <a:noFill/>
                    </a:lnT>
                    <a:lnB>
                      <a:noFill/>
                    </a:lnB>
                  </a:tcPr>
                </a:tc>
                <a:tc>
                  <a:txBody>
                    <a:bodyPr/>
                    <a:lstStyle/>
                    <a:p>
                      <a:r>
                        <a:rPr lang="en-US" sz="2400" dirty="0">
                          <a:solidFill>
                            <a:schemeClr val="accent2">
                              <a:lumMod val="40000"/>
                              <a:lumOff val="60000"/>
                            </a:schemeClr>
                          </a:solidFill>
                        </a:rPr>
                        <a:t>MySQL </a:t>
                      </a:r>
                      <a:r>
                        <a:rPr lang="en-US" sz="2400" dirty="0" err="1">
                          <a:solidFill>
                            <a:schemeClr val="accent2">
                              <a:lumMod val="40000"/>
                              <a:lumOff val="60000"/>
                            </a:schemeClr>
                          </a:solidFill>
                        </a:rPr>
                        <a:t>Datasource</a:t>
                      </a:r>
                      <a:r>
                        <a:rPr lang="en-US" sz="2400" dirty="0">
                          <a:solidFill>
                            <a:schemeClr val="accent2">
                              <a:lumMod val="40000"/>
                              <a:lumOff val="60000"/>
                            </a:schemeClr>
                          </a:solidFill>
                        </a:rPr>
                        <a:t> in Grafana</a:t>
                      </a:r>
                    </a:p>
                  </a:txBody>
                  <a:tcPr anchor="ctr">
                    <a:lnL>
                      <a:noFill/>
                    </a:lnL>
                    <a:lnR>
                      <a:noFill/>
                    </a:lnR>
                    <a:lnT>
                      <a:noFill/>
                    </a:lnT>
                    <a:lnB>
                      <a:noFill/>
                    </a:lnB>
                  </a:tcPr>
                </a:tc>
                <a:extLst>
                  <a:ext uri="{0D108BD9-81ED-4DB2-BD59-A6C34878D82A}">
                    <a16:rowId xmlns:a16="http://schemas.microsoft.com/office/drawing/2014/main" val="3750960465"/>
                  </a:ext>
                </a:extLst>
              </a:tr>
              <a:tr h="1147012">
                <a:tc>
                  <a:txBody>
                    <a:bodyPr/>
                    <a:lstStyle/>
                    <a:p>
                      <a:r>
                        <a:rPr lang="en-US" sz="2400">
                          <a:solidFill>
                            <a:schemeClr val="accent2">
                              <a:lumMod val="40000"/>
                              <a:lumOff val="60000"/>
                            </a:schemeClr>
                          </a:solidFill>
                        </a:rPr>
                        <a:t>What data is accessed?</a:t>
                      </a:r>
                    </a:p>
                  </a:txBody>
                  <a:tcPr anchor="ctr">
                    <a:lnL>
                      <a:noFill/>
                    </a:lnL>
                    <a:lnR>
                      <a:noFill/>
                    </a:lnR>
                    <a:lnT>
                      <a:noFill/>
                    </a:lnT>
                    <a:lnB>
                      <a:noFill/>
                    </a:lnB>
                  </a:tcPr>
                </a:tc>
                <a:tc>
                  <a:txBody>
                    <a:bodyPr/>
                    <a:lstStyle/>
                    <a:p>
                      <a:r>
                        <a:rPr lang="en-US" sz="2400" dirty="0">
                          <a:solidFill>
                            <a:schemeClr val="accent2">
                              <a:lumMod val="40000"/>
                              <a:lumOff val="60000"/>
                            </a:schemeClr>
                          </a:solidFill>
                        </a:rPr>
                        <a:t>MySQL </a:t>
                      </a:r>
                      <a:r>
                        <a:rPr lang="en-US" sz="2400" i="1" dirty="0">
                          <a:solidFill>
                            <a:schemeClr val="accent2">
                              <a:lumMod val="40000"/>
                              <a:lumOff val="60000"/>
                            </a:schemeClr>
                          </a:solidFill>
                        </a:rPr>
                        <a:t>server metrics</a:t>
                      </a:r>
                      <a:r>
                        <a:rPr lang="en-US" sz="2400" dirty="0">
                          <a:solidFill>
                            <a:schemeClr val="accent2">
                              <a:lumMod val="40000"/>
                              <a:lumOff val="60000"/>
                            </a:schemeClr>
                          </a:solidFill>
                        </a:rPr>
                        <a:t> (performance stats)</a:t>
                      </a:r>
                    </a:p>
                  </a:txBody>
                  <a:tcPr anchor="ctr">
                    <a:lnL>
                      <a:noFill/>
                    </a:lnL>
                    <a:lnR>
                      <a:noFill/>
                    </a:lnR>
                    <a:lnT>
                      <a:noFill/>
                    </a:lnT>
                    <a:lnB>
                      <a:noFill/>
                    </a:lnB>
                  </a:tcPr>
                </a:tc>
                <a:tc>
                  <a:txBody>
                    <a:bodyPr/>
                    <a:lstStyle/>
                    <a:p>
                      <a:r>
                        <a:rPr lang="en-US" sz="2400" dirty="0">
                          <a:solidFill>
                            <a:schemeClr val="accent2">
                              <a:lumMod val="40000"/>
                              <a:lumOff val="60000"/>
                            </a:schemeClr>
                          </a:solidFill>
                        </a:rPr>
                        <a:t>Actual </a:t>
                      </a:r>
                      <a:r>
                        <a:rPr lang="en-US" sz="2400" i="1" dirty="0">
                          <a:solidFill>
                            <a:schemeClr val="accent2">
                              <a:lumMod val="40000"/>
                              <a:lumOff val="60000"/>
                            </a:schemeClr>
                          </a:solidFill>
                        </a:rPr>
                        <a:t>data stored in MySQL tables</a:t>
                      </a:r>
                      <a:endParaRPr lang="en-US" sz="2400" dirty="0">
                        <a:solidFill>
                          <a:schemeClr val="accent2">
                            <a:lumMod val="40000"/>
                            <a:lumOff val="60000"/>
                          </a:schemeClr>
                        </a:solidFill>
                      </a:endParaRPr>
                    </a:p>
                  </a:txBody>
                  <a:tcPr anchor="ctr">
                    <a:lnL>
                      <a:noFill/>
                    </a:lnL>
                    <a:lnR>
                      <a:noFill/>
                    </a:lnR>
                    <a:lnT>
                      <a:noFill/>
                    </a:lnT>
                    <a:lnB>
                      <a:noFill/>
                    </a:lnB>
                  </a:tcPr>
                </a:tc>
                <a:extLst>
                  <a:ext uri="{0D108BD9-81ED-4DB2-BD59-A6C34878D82A}">
                    <a16:rowId xmlns:a16="http://schemas.microsoft.com/office/drawing/2014/main" val="4236363787"/>
                  </a:ext>
                </a:extLst>
              </a:tr>
              <a:tr h="1147012">
                <a:tc>
                  <a:txBody>
                    <a:bodyPr/>
                    <a:lstStyle/>
                    <a:p>
                      <a:r>
                        <a:rPr lang="en-US" sz="2400">
                          <a:solidFill>
                            <a:schemeClr val="accent2">
                              <a:lumMod val="40000"/>
                              <a:lumOff val="60000"/>
                            </a:schemeClr>
                          </a:solidFill>
                        </a:rPr>
                        <a:t>Who consumes data?</a:t>
                      </a:r>
                    </a:p>
                  </a:txBody>
                  <a:tcPr anchor="ctr">
                    <a:lnL>
                      <a:noFill/>
                    </a:lnL>
                    <a:lnR>
                      <a:noFill/>
                    </a:lnR>
                    <a:lnT>
                      <a:noFill/>
                    </a:lnT>
                    <a:lnB>
                      <a:noFill/>
                    </a:lnB>
                  </a:tcPr>
                </a:tc>
                <a:tc>
                  <a:txBody>
                    <a:bodyPr/>
                    <a:lstStyle/>
                    <a:p>
                      <a:r>
                        <a:rPr lang="en-US" sz="2400">
                          <a:solidFill>
                            <a:schemeClr val="accent2">
                              <a:lumMod val="40000"/>
                              <a:lumOff val="60000"/>
                            </a:schemeClr>
                          </a:solidFill>
                        </a:rPr>
                        <a:t>Prometheus scrapes exporter metrics</a:t>
                      </a:r>
                    </a:p>
                  </a:txBody>
                  <a:tcPr anchor="ctr">
                    <a:lnL>
                      <a:noFill/>
                    </a:lnL>
                    <a:lnR>
                      <a:noFill/>
                    </a:lnR>
                    <a:lnT>
                      <a:noFill/>
                    </a:lnT>
                    <a:lnB>
                      <a:noFill/>
                    </a:lnB>
                  </a:tcPr>
                </a:tc>
                <a:tc>
                  <a:txBody>
                    <a:bodyPr/>
                    <a:lstStyle/>
                    <a:p>
                      <a:r>
                        <a:rPr lang="en-US" sz="2400" dirty="0">
                          <a:solidFill>
                            <a:schemeClr val="accent2">
                              <a:lumMod val="40000"/>
                              <a:lumOff val="60000"/>
                            </a:schemeClr>
                          </a:solidFill>
                        </a:rPr>
                        <a:t>Grafana queries MySQL directly with SQL</a:t>
                      </a:r>
                    </a:p>
                  </a:txBody>
                  <a:tcPr anchor="ctr">
                    <a:lnL>
                      <a:noFill/>
                    </a:lnL>
                    <a:lnR>
                      <a:noFill/>
                    </a:lnR>
                    <a:lnT>
                      <a:noFill/>
                    </a:lnT>
                    <a:lnB>
                      <a:noFill/>
                    </a:lnB>
                  </a:tcPr>
                </a:tc>
                <a:extLst>
                  <a:ext uri="{0D108BD9-81ED-4DB2-BD59-A6C34878D82A}">
                    <a16:rowId xmlns:a16="http://schemas.microsoft.com/office/drawing/2014/main" val="3368614368"/>
                  </a:ext>
                </a:extLst>
              </a:tr>
              <a:tr h="1147012">
                <a:tc>
                  <a:txBody>
                    <a:bodyPr/>
                    <a:lstStyle/>
                    <a:p>
                      <a:r>
                        <a:rPr lang="en-US" sz="2400">
                          <a:solidFill>
                            <a:schemeClr val="accent2">
                              <a:lumMod val="40000"/>
                              <a:lumOff val="60000"/>
                            </a:schemeClr>
                          </a:solidFill>
                        </a:rPr>
                        <a:t>Typical output</a:t>
                      </a:r>
                    </a:p>
                  </a:txBody>
                  <a:tcPr anchor="ctr">
                    <a:lnL>
                      <a:noFill/>
                    </a:lnL>
                    <a:lnR>
                      <a:noFill/>
                    </a:lnR>
                    <a:lnT>
                      <a:noFill/>
                    </a:lnT>
                    <a:lnB>
                      <a:noFill/>
                    </a:lnB>
                  </a:tcPr>
                </a:tc>
                <a:tc>
                  <a:txBody>
                    <a:bodyPr/>
                    <a:lstStyle/>
                    <a:p>
                      <a:r>
                        <a:rPr lang="en-US" sz="2400" dirty="0">
                          <a:solidFill>
                            <a:schemeClr val="accent2">
                              <a:lumMod val="40000"/>
                              <a:lumOff val="60000"/>
                            </a:schemeClr>
                          </a:solidFill>
                        </a:rPr>
                        <a:t>Metrics in Prometheus format (time-series data)</a:t>
                      </a:r>
                    </a:p>
                  </a:txBody>
                  <a:tcPr anchor="ctr">
                    <a:lnL>
                      <a:noFill/>
                    </a:lnL>
                    <a:lnR>
                      <a:noFill/>
                    </a:lnR>
                    <a:lnT>
                      <a:noFill/>
                    </a:lnT>
                    <a:lnB>
                      <a:noFill/>
                    </a:lnB>
                  </a:tcPr>
                </a:tc>
                <a:tc>
                  <a:txBody>
                    <a:bodyPr/>
                    <a:lstStyle/>
                    <a:p>
                      <a:r>
                        <a:rPr lang="en-US" sz="2400" dirty="0">
                          <a:solidFill>
                            <a:schemeClr val="accent2">
                              <a:lumMod val="40000"/>
                              <a:lumOff val="60000"/>
                            </a:schemeClr>
                          </a:solidFill>
                        </a:rPr>
                        <a:t>Query results (tabular data)</a:t>
                      </a:r>
                    </a:p>
                  </a:txBody>
                  <a:tcPr anchor="ctr">
                    <a:lnL>
                      <a:noFill/>
                    </a:lnL>
                    <a:lnR>
                      <a:noFill/>
                    </a:lnR>
                    <a:lnT>
                      <a:noFill/>
                    </a:lnT>
                    <a:lnB>
                      <a:noFill/>
                    </a:lnB>
                  </a:tcPr>
                </a:tc>
                <a:extLst>
                  <a:ext uri="{0D108BD9-81ED-4DB2-BD59-A6C34878D82A}">
                    <a16:rowId xmlns:a16="http://schemas.microsoft.com/office/drawing/2014/main" val="2638177784"/>
                  </a:ext>
                </a:extLst>
              </a:tr>
              <a:tr h="1147012">
                <a:tc>
                  <a:txBody>
                    <a:bodyPr/>
                    <a:lstStyle/>
                    <a:p>
                      <a:r>
                        <a:rPr lang="en-US" sz="2400">
                          <a:solidFill>
                            <a:schemeClr val="accent2">
                              <a:lumMod val="40000"/>
                              <a:lumOff val="60000"/>
                            </a:schemeClr>
                          </a:solidFill>
                        </a:rPr>
                        <a:t>Usage scenario</a:t>
                      </a:r>
                    </a:p>
                  </a:txBody>
                  <a:tcPr anchor="ctr">
                    <a:lnL>
                      <a:noFill/>
                    </a:lnL>
                    <a:lnR>
                      <a:noFill/>
                    </a:lnR>
                    <a:lnT>
                      <a:noFill/>
                    </a:lnT>
                    <a:lnB>
                      <a:noFill/>
                    </a:lnB>
                  </a:tcPr>
                </a:tc>
                <a:tc>
                  <a:txBody>
                    <a:bodyPr/>
                    <a:lstStyle/>
                    <a:p>
                      <a:r>
                        <a:rPr lang="en-US" sz="2400">
                          <a:solidFill>
                            <a:schemeClr val="accent2">
                              <a:lumMod val="40000"/>
                              <a:lumOff val="60000"/>
                            </a:schemeClr>
                          </a:solidFill>
                        </a:rPr>
                        <a:t>Infrastructure monitoring</a:t>
                      </a:r>
                    </a:p>
                  </a:txBody>
                  <a:tcPr anchor="ctr">
                    <a:lnL>
                      <a:noFill/>
                    </a:lnL>
                    <a:lnR>
                      <a:noFill/>
                    </a:lnR>
                    <a:lnT>
                      <a:noFill/>
                    </a:lnT>
                    <a:lnB>
                      <a:noFill/>
                    </a:lnB>
                  </a:tcPr>
                </a:tc>
                <a:tc>
                  <a:txBody>
                    <a:bodyPr/>
                    <a:lstStyle/>
                    <a:p>
                      <a:r>
                        <a:rPr lang="en-US" sz="2400" dirty="0">
                          <a:solidFill>
                            <a:schemeClr val="accent2">
                              <a:lumMod val="40000"/>
                              <a:lumOff val="60000"/>
                            </a:schemeClr>
                          </a:solidFill>
                        </a:rPr>
                        <a:t>Business data visualization and reporting</a:t>
                      </a:r>
                    </a:p>
                  </a:txBody>
                  <a:tcPr anchor="ctr">
                    <a:lnL>
                      <a:noFill/>
                    </a:lnL>
                    <a:lnR>
                      <a:noFill/>
                    </a:lnR>
                    <a:lnT>
                      <a:noFill/>
                    </a:lnT>
                    <a:lnB>
                      <a:noFill/>
                    </a:lnB>
                  </a:tcPr>
                </a:tc>
                <a:extLst>
                  <a:ext uri="{0D108BD9-81ED-4DB2-BD59-A6C34878D82A}">
                    <a16:rowId xmlns:a16="http://schemas.microsoft.com/office/drawing/2014/main" val="788134722"/>
                  </a:ext>
                </a:extLst>
              </a:tr>
              <a:tr h="1147012">
                <a:tc>
                  <a:txBody>
                    <a:bodyPr/>
                    <a:lstStyle/>
                    <a:p>
                      <a:r>
                        <a:rPr lang="en-US" sz="2400">
                          <a:solidFill>
                            <a:schemeClr val="accent2">
                              <a:lumMod val="40000"/>
                              <a:lumOff val="60000"/>
                            </a:schemeClr>
                          </a:solidFill>
                        </a:rPr>
                        <a:t>Setup complexity</a:t>
                      </a:r>
                    </a:p>
                  </a:txBody>
                  <a:tcPr anchor="ctr">
                    <a:lnL>
                      <a:noFill/>
                    </a:lnL>
                    <a:lnR>
                      <a:noFill/>
                    </a:lnR>
                    <a:lnT>
                      <a:noFill/>
                    </a:lnT>
                    <a:lnB>
                      <a:noFill/>
                    </a:lnB>
                  </a:tcPr>
                </a:tc>
                <a:tc>
                  <a:txBody>
                    <a:bodyPr/>
                    <a:lstStyle/>
                    <a:p>
                      <a:r>
                        <a:rPr lang="en-US" sz="2400">
                          <a:solidFill>
                            <a:schemeClr val="accent2">
                              <a:lumMod val="40000"/>
                              <a:lumOff val="60000"/>
                            </a:schemeClr>
                          </a:solidFill>
                        </a:rPr>
                        <a:t>Requires running exporter service + Prometheus</a:t>
                      </a:r>
                    </a:p>
                  </a:txBody>
                  <a:tcPr anchor="ctr">
                    <a:lnL>
                      <a:noFill/>
                    </a:lnL>
                    <a:lnR>
                      <a:noFill/>
                    </a:lnR>
                    <a:lnT>
                      <a:noFill/>
                    </a:lnT>
                    <a:lnB>
                      <a:noFill/>
                    </a:lnB>
                  </a:tcPr>
                </a:tc>
                <a:tc>
                  <a:txBody>
                    <a:bodyPr/>
                    <a:lstStyle/>
                    <a:p>
                      <a:r>
                        <a:rPr lang="en-US" sz="2400" dirty="0">
                          <a:solidFill>
                            <a:schemeClr val="accent2">
                              <a:lumMod val="40000"/>
                              <a:lumOff val="60000"/>
                            </a:schemeClr>
                          </a:solidFill>
                        </a:rPr>
                        <a:t>Connect directly via Grafana </a:t>
                      </a:r>
                      <a:r>
                        <a:rPr lang="en-US" sz="2400" dirty="0" err="1">
                          <a:solidFill>
                            <a:schemeClr val="accent2">
                              <a:lumMod val="40000"/>
                              <a:lumOff val="60000"/>
                            </a:schemeClr>
                          </a:solidFill>
                        </a:rPr>
                        <a:t>datasource</a:t>
                      </a:r>
                      <a:r>
                        <a:rPr lang="en-US" sz="2400" dirty="0">
                          <a:solidFill>
                            <a:schemeClr val="accent2">
                              <a:lumMod val="40000"/>
                              <a:lumOff val="60000"/>
                            </a:schemeClr>
                          </a:solidFill>
                        </a:rPr>
                        <a:t> settings</a:t>
                      </a:r>
                    </a:p>
                  </a:txBody>
                  <a:tcPr anchor="ctr">
                    <a:lnL>
                      <a:noFill/>
                    </a:lnL>
                    <a:lnR>
                      <a:noFill/>
                    </a:lnR>
                    <a:lnT>
                      <a:noFill/>
                    </a:lnT>
                    <a:lnB>
                      <a:noFill/>
                    </a:lnB>
                  </a:tcPr>
                </a:tc>
                <a:extLst>
                  <a:ext uri="{0D108BD9-81ED-4DB2-BD59-A6C34878D82A}">
                    <a16:rowId xmlns:a16="http://schemas.microsoft.com/office/drawing/2014/main" val="3858557413"/>
                  </a:ext>
                </a:extLst>
              </a:tr>
            </a:tbl>
          </a:graphicData>
        </a:graphic>
      </p:graphicFrame>
    </p:spTree>
    <p:extLst>
      <p:ext uri="{BB962C8B-B14F-4D97-AF65-F5344CB8AC3E}">
        <p14:creationId xmlns:p14="http://schemas.microsoft.com/office/powerpoint/2010/main" val="25241127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MySQL Exporter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300417"/>
            <a:ext cx="15278100" cy="10125849"/>
          </a:xfrm>
          <a:prstGeom prst="rect">
            <a:avLst/>
          </a:prstGeom>
          <a:noFill/>
        </p:spPr>
        <p:txBody>
          <a:bodyPr wrap="square">
            <a:spAutoFit/>
          </a:bodyPr>
          <a:lstStyle/>
          <a:p>
            <a:r>
              <a:rPr lang="en-US" dirty="0">
                <a:solidFill>
                  <a:schemeClr val="accent2">
                    <a:lumMod val="60000"/>
                    <a:lumOff val="40000"/>
                  </a:schemeClr>
                </a:solidFill>
              </a:rPr>
              <a:t>CREATE USER '</a:t>
            </a:r>
            <a:r>
              <a:rPr lang="en-US" dirty="0" err="1">
                <a:solidFill>
                  <a:schemeClr val="accent2">
                    <a:lumMod val="60000"/>
                    <a:lumOff val="40000"/>
                  </a:schemeClr>
                </a:solidFill>
              </a:rPr>
              <a:t>mysqld_exporter'@'localhost</a:t>
            </a:r>
            <a:r>
              <a:rPr lang="en-US" dirty="0">
                <a:solidFill>
                  <a:schemeClr val="accent2">
                    <a:lumMod val="60000"/>
                    <a:lumOff val="40000"/>
                  </a:schemeClr>
                </a:solidFill>
              </a:rPr>
              <a:t>' IDENTIFIED BY '</a:t>
            </a:r>
            <a:r>
              <a:rPr lang="en-US" dirty="0" err="1">
                <a:solidFill>
                  <a:schemeClr val="accent2">
                    <a:lumMod val="60000"/>
                    <a:lumOff val="40000"/>
                  </a:schemeClr>
                </a:solidFill>
              </a:rPr>
              <a:t>your_password</a:t>
            </a:r>
            <a:r>
              <a:rPr lang="en-US" dirty="0">
                <a:solidFill>
                  <a:schemeClr val="accent2">
                    <a:lumMod val="60000"/>
                    <a:lumOff val="40000"/>
                  </a:schemeClr>
                </a:solidFill>
              </a:rPr>
              <a:t>’;</a:t>
            </a:r>
          </a:p>
          <a:p>
            <a:endParaRPr lang="en-US" dirty="0">
              <a:solidFill>
                <a:schemeClr val="accent2">
                  <a:lumMod val="60000"/>
                  <a:lumOff val="40000"/>
                </a:schemeClr>
              </a:solidFill>
            </a:endParaRPr>
          </a:p>
          <a:p>
            <a:r>
              <a:rPr lang="en-US" dirty="0">
                <a:solidFill>
                  <a:schemeClr val="accent2">
                    <a:lumMod val="60000"/>
                    <a:lumOff val="40000"/>
                  </a:schemeClr>
                </a:solidFill>
              </a:rPr>
              <a:t>GRANT PROCESS, REPLICATION CLIENT, SELECT ON *.* TO '</a:t>
            </a:r>
            <a:r>
              <a:rPr lang="en-US" dirty="0" err="1">
                <a:solidFill>
                  <a:schemeClr val="accent2">
                    <a:lumMod val="60000"/>
                    <a:lumOff val="40000"/>
                  </a:schemeClr>
                </a:solidFill>
              </a:rPr>
              <a:t>mysqld_exporter'@'localhost</a:t>
            </a:r>
            <a:r>
              <a:rPr lang="en-US" dirty="0">
                <a:solidFill>
                  <a:schemeClr val="accent2">
                    <a:lumMod val="60000"/>
                    <a:lumOff val="40000"/>
                  </a:schemeClr>
                </a:solidFill>
              </a:rPr>
              <a:t>’;</a:t>
            </a:r>
          </a:p>
          <a:p>
            <a:endParaRPr lang="en-US" dirty="0">
              <a:solidFill>
                <a:schemeClr val="accent2">
                  <a:lumMod val="60000"/>
                  <a:lumOff val="40000"/>
                </a:schemeClr>
              </a:solidFill>
            </a:endParaRPr>
          </a:p>
          <a:p>
            <a:r>
              <a:rPr lang="en-US" dirty="0">
                <a:solidFill>
                  <a:schemeClr val="accent2">
                    <a:lumMod val="60000"/>
                    <a:lumOff val="40000"/>
                  </a:schemeClr>
                </a:solidFill>
              </a:rPr>
              <a:t>FLUSH PRIVILEGES;</a:t>
            </a: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r>
              <a:rPr lang="en-US" dirty="0">
                <a:solidFill>
                  <a:schemeClr val="accent2">
                    <a:lumMod val="60000"/>
                    <a:lumOff val="40000"/>
                  </a:schemeClr>
                </a:solidFill>
              </a:rPr>
              <a:t>PROCESS, REPLICATION CLIENT, </a:t>
            </a:r>
            <a:r>
              <a:rPr lang="en-US" dirty="0" err="1">
                <a:solidFill>
                  <a:schemeClr val="accent2">
                    <a:lumMod val="60000"/>
                    <a:lumOff val="40000"/>
                  </a:schemeClr>
                </a:solidFill>
              </a:rPr>
              <a:t>SELECT:These</a:t>
            </a:r>
            <a:r>
              <a:rPr lang="en-US" dirty="0">
                <a:solidFill>
                  <a:schemeClr val="accent2">
                    <a:lumMod val="60000"/>
                    <a:lumOff val="40000"/>
                  </a:schemeClr>
                </a:solidFill>
              </a:rPr>
              <a:t> are the specific privileges being granted to the user </a:t>
            </a:r>
            <a:r>
              <a:rPr lang="en-US" dirty="0" err="1">
                <a:solidFill>
                  <a:schemeClr val="accent2">
                    <a:lumMod val="60000"/>
                    <a:lumOff val="40000"/>
                  </a:schemeClr>
                </a:solidFill>
              </a:rPr>
              <a:t>mysqld_exporter</a:t>
            </a:r>
            <a:r>
              <a:rPr lang="en-US" dirty="0">
                <a:solidFill>
                  <a:schemeClr val="accent2">
                    <a:lumMod val="60000"/>
                    <a:lumOff val="40000"/>
                  </a:schemeClr>
                </a:solidFill>
              </a:rPr>
              <a:t>.</a:t>
            </a:r>
          </a:p>
          <a:p>
            <a:endParaRPr lang="en-US" dirty="0">
              <a:solidFill>
                <a:schemeClr val="accent2">
                  <a:lumMod val="60000"/>
                  <a:lumOff val="40000"/>
                </a:schemeClr>
              </a:solidFill>
            </a:endParaRPr>
          </a:p>
          <a:p>
            <a:r>
              <a:rPr lang="en-US" dirty="0" err="1">
                <a:solidFill>
                  <a:schemeClr val="accent2">
                    <a:lumMod val="60000"/>
                    <a:lumOff val="40000"/>
                  </a:schemeClr>
                </a:solidFill>
              </a:rPr>
              <a:t>PROCESS:Allows</a:t>
            </a:r>
            <a:r>
              <a:rPr lang="en-US" dirty="0">
                <a:solidFill>
                  <a:schemeClr val="accent2">
                    <a:lumMod val="60000"/>
                    <a:lumOff val="40000"/>
                  </a:schemeClr>
                </a:solidFill>
              </a:rPr>
              <a:t> the user to see information about running threads/processes on the MySQL server. This is important to get details like active queries, status of server threads, which are useful for monitoring.</a:t>
            </a:r>
          </a:p>
          <a:p>
            <a:r>
              <a:rPr lang="en-US" dirty="0">
                <a:solidFill>
                  <a:schemeClr val="accent2">
                    <a:lumMod val="60000"/>
                    <a:lumOff val="40000"/>
                  </a:schemeClr>
                </a:solidFill>
              </a:rPr>
              <a:t>REPLICATION </a:t>
            </a:r>
            <a:r>
              <a:rPr lang="en-US" dirty="0" err="1">
                <a:solidFill>
                  <a:schemeClr val="accent2">
                    <a:lumMod val="60000"/>
                    <a:lumOff val="40000"/>
                  </a:schemeClr>
                </a:solidFill>
              </a:rPr>
              <a:t>CLIENT:Allows</a:t>
            </a:r>
            <a:r>
              <a:rPr lang="en-US" dirty="0">
                <a:solidFill>
                  <a:schemeClr val="accent2">
                    <a:lumMod val="60000"/>
                    <a:lumOff val="40000"/>
                  </a:schemeClr>
                </a:solidFill>
              </a:rPr>
              <a:t> the user to ask the server about its replication status and control replication connections (important if you’re monitoring replication lag and related metrics).</a:t>
            </a:r>
          </a:p>
          <a:p>
            <a:r>
              <a:rPr lang="en-US" dirty="0" err="1">
                <a:solidFill>
                  <a:schemeClr val="accent2">
                    <a:lumMod val="60000"/>
                    <a:lumOff val="40000"/>
                  </a:schemeClr>
                </a:solidFill>
              </a:rPr>
              <a:t>SELECT:Gives</a:t>
            </a:r>
            <a:r>
              <a:rPr lang="en-US" dirty="0">
                <a:solidFill>
                  <a:schemeClr val="accent2">
                    <a:lumMod val="60000"/>
                    <a:lumOff val="40000"/>
                  </a:schemeClr>
                </a:solidFill>
              </a:rPr>
              <a:t> permission to perform SELECT queries (read-only) on tables. This is necessary because the exporter reads data from MySQL’s internal performance tables and schemas.</a:t>
            </a:r>
          </a:p>
          <a:p>
            <a:endParaRPr lang="en-US" dirty="0">
              <a:solidFill>
                <a:schemeClr val="accent2">
                  <a:lumMod val="60000"/>
                  <a:lumOff val="40000"/>
                </a:schemeClr>
              </a:solidFill>
            </a:endParaRPr>
          </a:p>
          <a:p>
            <a:r>
              <a:rPr lang="en-US" dirty="0">
                <a:solidFill>
                  <a:schemeClr val="accent2">
                    <a:lumMod val="60000"/>
                    <a:lumOff val="40000"/>
                  </a:schemeClr>
                </a:solidFill>
              </a:rPr>
              <a:t>[client]</a:t>
            </a:r>
          </a:p>
          <a:p>
            <a:r>
              <a:rPr lang="en-US" dirty="0">
                <a:solidFill>
                  <a:schemeClr val="accent2">
                    <a:lumMod val="60000"/>
                    <a:lumOff val="40000"/>
                  </a:schemeClr>
                </a:solidFill>
              </a:rPr>
              <a:t>user=</a:t>
            </a:r>
            <a:r>
              <a:rPr lang="en-US" dirty="0" err="1">
                <a:solidFill>
                  <a:schemeClr val="accent2">
                    <a:lumMod val="60000"/>
                    <a:lumOff val="40000"/>
                  </a:schemeClr>
                </a:solidFill>
              </a:rPr>
              <a:t>mysqld_exporter</a:t>
            </a:r>
            <a:endParaRPr lang="en-US" dirty="0">
              <a:solidFill>
                <a:schemeClr val="accent2">
                  <a:lumMod val="60000"/>
                  <a:lumOff val="40000"/>
                </a:schemeClr>
              </a:solidFill>
            </a:endParaRPr>
          </a:p>
          <a:p>
            <a:r>
              <a:rPr lang="en-US" dirty="0">
                <a:solidFill>
                  <a:schemeClr val="accent2">
                    <a:lumMod val="60000"/>
                    <a:lumOff val="40000"/>
                  </a:schemeClr>
                </a:solidFill>
              </a:rPr>
              <a:t>password=</a:t>
            </a:r>
            <a:r>
              <a:rPr lang="en-US" dirty="0" err="1">
                <a:solidFill>
                  <a:schemeClr val="accent2">
                    <a:lumMod val="60000"/>
                    <a:lumOff val="40000"/>
                  </a:schemeClr>
                </a:solidFill>
              </a:rPr>
              <a:t>your_password</a:t>
            </a:r>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r>
              <a:rPr lang="en-US" dirty="0">
                <a:solidFill>
                  <a:schemeClr val="accent2">
                    <a:lumMod val="60000"/>
                    <a:lumOff val="40000"/>
                  </a:schemeClr>
                </a:solidFill>
              </a:rPr>
              <a:t>./</a:t>
            </a:r>
            <a:r>
              <a:rPr lang="en-US" dirty="0" err="1">
                <a:solidFill>
                  <a:schemeClr val="accent2">
                    <a:lumMod val="60000"/>
                    <a:lumOff val="40000"/>
                  </a:schemeClr>
                </a:solidFill>
              </a:rPr>
              <a:t>mysqld_exporter</a:t>
            </a:r>
            <a:r>
              <a:rPr lang="en-US" dirty="0">
                <a:solidFill>
                  <a:schemeClr val="accent2">
                    <a:lumMod val="60000"/>
                    <a:lumOff val="40000"/>
                  </a:schemeClr>
                </a:solidFill>
              </a:rPr>
              <a:t> --config.my-</a:t>
            </a:r>
            <a:r>
              <a:rPr lang="en-US" dirty="0" err="1">
                <a:solidFill>
                  <a:schemeClr val="accent2">
                    <a:lumMod val="60000"/>
                    <a:lumOff val="40000"/>
                  </a:schemeClr>
                </a:solidFill>
              </a:rPr>
              <a:t>cnf</a:t>
            </a:r>
            <a:r>
              <a:rPr lang="en-US" dirty="0">
                <a:solidFill>
                  <a:schemeClr val="accent2">
                    <a:lumMod val="60000"/>
                    <a:lumOff val="40000"/>
                  </a:schemeClr>
                </a:solidFill>
              </a:rPr>
              <a:t>=./</a:t>
            </a:r>
            <a:r>
              <a:rPr lang="en-US" dirty="0" err="1">
                <a:solidFill>
                  <a:schemeClr val="accent2">
                    <a:lumMod val="60000"/>
                    <a:lumOff val="40000"/>
                  </a:schemeClr>
                </a:solidFill>
              </a:rPr>
              <a:t>my.conf</a:t>
            </a:r>
            <a:endParaRPr lang="en-US" dirty="0">
              <a:solidFill>
                <a:schemeClr val="accent2">
                  <a:lumMod val="60000"/>
                  <a:lumOff val="40000"/>
                </a:schemeClr>
              </a:solidFill>
            </a:endParaRPr>
          </a:p>
          <a:p>
            <a:endParaRPr lang="en-US" dirty="0">
              <a:solidFill>
                <a:schemeClr val="accent2">
                  <a:lumMod val="60000"/>
                  <a:lumOff val="40000"/>
                </a:schemeClr>
              </a:solidFill>
            </a:endParaRPr>
          </a:p>
          <a:p>
            <a:r>
              <a:rPr lang="en-US" dirty="0">
                <a:solidFill>
                  <a:schemeClr val="accent2">
                    <a:lumMod val="60000"/>
                    <a:lumOff val="40000"/>
                  </a:schemeClr>
                </a:solidFill>
              </a:rPr>
              <a:t>Add in </a:t>
            </a:r>
            <a:r>
              <a:rPr lang="en-US" dirty="0" err="1">
                <a:solidFill>
                  <a:schemeClr val="accent2">
                    <a:lumMod val="60000"/>
                    <a:lumOff val="40000"/>
                  </a:schemeClr>
                </a:solidFill>
              </a:rPr>
              <a:t>Prometheus.ym</a:t>
            </a:r>
            <a:r>
              <a:rPr lang="en-US" dirty="0">
                <a:solidFill>
                  <a:schemeClr val="accent2">
                    <a:lumMod val="60000"/>
                    <a:lumOff val="40000"/>
                  </a:schemeClr>
                </a:solidFill>
              </a:rPr>
              <a:t> as target</a:t>
            </a: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38664147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Loki </a:t>
            </a:r>
            <a:r>
              <a:rPr lang="en-US" sz="3200" dirty="0" err="1">
                <a:solidFill>
                  <a:schemeClr val="accent2">
                    <a:lumMod val="60000"/>
                    <a:lumOff val="40000"/>
                  </a:schemeClr>
                </a:solidFill>
              </a:rPr>
              <a:t>promtail</a:t>
            </a:r>
            <a:r>
              <a:rPr lang="en-US" sz="3200" dirty="0">
                <a:solidFill>
                  <a:schemeClr val="accent2">
                    <a:lumMod val="60000"/>
                    <a:lumOff val="40000"/>
                  </a:schemeClr>
                </a:solidFill>
              </a:rPr>
              <a:t> Grafana schema</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5693866"/>
          </a:xfrm>
          <a:prstGeom prst="rect">
            <a:avLst/>
          </a:prstGeom>
          <a:noFill/>
        </p:spPr>
        <p:txBody>
          <a:bodyPr wrap="square">
            <a:spAutoFit/>
          </a:bodyPr>
          <a:lstStyle/>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dirty="0">
              <a:solidFill>
                <a:schemeClr val="accent2">
                  <a:lumMod val="60000"/>
                  <a:lumOff val="40000"/>
                </a:schemeClr>
              </a:solidFill>
            </a:endParaRPr>
          </a:p>
        </p:txBody>
      </p:sp>
      <p:pic>
        <p:nvPicPr>
          <p:cNvPr id="6" name="Picture 5">
            <a:extLst>
              <a:ext uri="{FF2B5EF4-FFF2-40B4-BE49-F238E27FC236}">
                <a16:creationId xmlns:a16="http://schemas.microsoft.com/office/drawing/2014/main" id="{ABE29CB8-9D54-6017-1879-863949EAB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9950" y="2940050"/>
            <a:ext cx="11658600" cy="5980838"/>
          </a:xfrm>
          <a:prstGeom prst="rect">
            <a:avLst/>
          </a:prstGeom>
        </p:spPr>
      </p:pic>
    </p:spTree>
    <p:extLst>
      <p:ext uri="{BB962C8B-B14F-4D97-AF65-F5344CB8AC3E}">
        <p14:creationId xmlns:p14="http://schemas.microsoft.com/office/powerpoint/2010/main" val="18893315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Loki</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300417"/>
            <a:ext cx="15278100" cy="5909310"/>
          </a:xfrm>
          <a:prstGeom prst="rect">
            <a:avLst/>
          </a:prstGeom>
          <a:noFill/>
        </p:spPr>
        <p:txBody>
          <a:bodyPr wrap="square">
            <a:spAutoFit/>
          </a:bodyPr>
          <a:lstStyle/>
          <a:p>
            <a:r>
              <a:rPr lang="en-US" sz="2800" b="1" dirty="0">
                <a:solidFill>
                  <a:schemeClr val="accent2">
                    <a:lumMod val="60000"/>
                    <a:lumOff val="40000"/>
                  </a:schemeClr>
                </a:solidFill>
              </a:rPr>
              <a:t>What is Loki?</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Loki</a:t>
            </a:r>
            <a:r>
              <a:rPr lang="en-US" sz="2800" dirty="0">
                <a:solidFill>
                  <a:schemeClr val="accent2">
                    <a:lumMod val="60000"/>
                    <a:lumOff val="40000"/>
                  </a:schemeClr>
                </a:solidFill>
              </a:rPr>
              <a:t> is an open-source </a:t>
            </a:r>
            <a:r>
              <a:rPr lang="en-US" sz="2800" b="1" dirty="0">
                <a:solidFill>
                  <a:schemeClr val="accent2">
                    <a:lumMod val="60000"/>
                    <a:lumOff val="40000"/>
                  </a:schemeClr>
                </a:solidFill>
              </a:rPr>
              <a:t>log aggregation system</a:t>
            </a:r>
            <a:r>
              <a:rPr lang="en-US" sz="2800" dirty="0">
                <a:solidFill>
                  <a:schemeClr val="accent2">
                    <a:lumMod val="60000"/>
                    <a:lumOff val="40000"/>
                  </a:schemeClr>
                </a:solidFill>
              </a:rPr>
              <a:t> created by Grafana Labs. It’s designed to collect, store, and query logs from your applications and infrastructure — but with a very efficient, cost-effective, and scalable approach.</a:t>
            </a: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pic>
        <p:nvPicPr>
          <p:cNvPr id="6" name="Picture 5">
            <a:extLst>
              <a:ext uri="{FF2B5EF4-FFF2-40B4-BE49-F238E27FC236}">
                <a16:creationId xmlns:a16="http://schemas.microsoft.com/office/drawing/2014/main" id="{72756CDE-717B-E9C1-742E-C78566FBE2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1550" y="4958203"/>
            <a:ext cx="4733925" cy="4042504"/>
          </a:xfrm>
          <a:prstGeom prst="rect">
            <a:avLst/>
          </a:prstGeom>
        </p:spPr>
      </p:pic>
    </p:spTree>
    <p:extLst>
      <p:ext uri="{BB962C8B-B14F-4D97-AF65-F5344CB8AC3E}">
        <p14:creationId xmlns:p14="http://schemas.microsoft.com/office/powerpoint/2010/main" val="22255830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Loki</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10095071"/>
          </a:xfrm>
          <a:prstGeom prst="rect">
            <a:avLst/>
          </a:prstGeom>
          <a:noFill/>
        </p:spPr>
        <p:txBody>
          <a:bodyPr wrap="square">
            <a:spAutoFit/>
          </a:bodyPr>
          <a:lstStyle/>
          <a:p>
            <a:r>
              <a:rPr lang="en-US" sz="2800" b="1" dirty="0">
                <a:solidFill>
                  <a:schemeClr val="accent2">
                    <a:lumMod val="60000"/>
                    <a:lumOff val="40000"/>
                  </a:schemeClr>
                </a:solidFill>
              </a:rPr>
              <a:t>Purpose:</a:t>
            </a:r>
          </a:p>
          <a:p>
            <a:r>
              <a:rPr lang="en-US" sz="2800" b="1" dirty="0">
                <a:solidFill>
                  <a:schemeClr val="accent2">
                    <a:lumMod val="60000"/>
                    <a:lumOff val="40000"/>
                  </a:schemeClr>
                </a:solidFill>
              </a:rPr>
              <a:t>Loki is made to aggregate and search logs from many sources, similar to tools like Elasticsearch + Kibana, but it’s built to be simpler and cheaper to operate.</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How it works:</a:t>
            </a:r>
          </a:p>
          <a:p>
            <a:r>
              <a:rPr lang="en-US" sz="2800" b="1" dirty="0">
                <a:solidFill>
                  <a:schemeClr val="accent2">
                    <a:lumMod val="60000"/>
                    <a:lumOff val="40000"/>
                  </a:schemeClr>
                </a:solidFill>
              </a:rPr>
              <a:t>Unlike traditional logging systems that index the full contents of logs (which can be very expensive and resource-heavy), Loki indexes only metadata (labels) like application name, instance, or environment, and stores the actual log content compressed and </a:t>
            </a:r>
            <a:r>
              <a:rPr lang="en-US" sz="2800" b="1" dirty="0" err="1">
                <a:solidFill>
                  <a:schemeClr val="accent2">
                    <a:lumMod val="60000"/>
                    <a:lumOff val="40000"/>
                  </a:schemeClr>
                </a:solidFill>
              </a:rPr>
              <a:t>unindexed.This</a:t>
            </a:r>
            <a:r>
              <a:rPr lang="en-US" sz="2800" b="1" dirty="0">
                <a:solidFill>
                  <a:schemeClr val="accent2">
                    <a:lumMod val="60000"/>
                    <a:lumOff val="40000"/>
                  </a:schemeClr>
                </a:solidFill>
              </a:rPr>
              <a:t> makes Loki much more efficient in terms of storage and performance, especially for large volumes of logs.</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Integration with Grafana:</a:t>
            </a:r>
          </a:p>
          <a:p>
            <a:r>
              <a:rPr lang="en-US" sz="2800" b="1" dirty="0">
                <a:solidFill>
                  <a:schemeClr val="accent2">
                    <a:lumMod val="60000"/>
                    <a:lumOff val="40000"/>
                  </a:schemeClr>
                </a:solidFill>
              </a:rPr>
              <a:t>Loki integrates seamlessly with Grafana — you can visualize logs alongside your metrics in unified </a:t>
            </a:r>
            <a:r>
              <a:rPr lang="en-US" sz="2800" b="1" dirty="0" err="1">
                <a:solidFill>
                  <a:schemeClr val="accent2">
                    <a:lumMod val="60000"/>
                    <a:lumOff val="40000"/>
                  </a:schemeClr>
                </a:solidFill>
              </a:rPr>
              <a:t>dashboards.Inspiration:Loki</a:t>
            </a:r>
            <a:r>
              <a:rPr lang="en-US" sz="2800" b="1" dirty="0">
                <a:solidFill>
                  <a:schemeClr val="accent2">
                    <a:lumMod val="60000"/>
                    <a:lumOff val="40000"/>
                  </a:schemeClr>
                </a:solidFill>
              </a:rPr>
              <a:t> was inspired by Prometheus, which indexes time series metrics using labels. Loki applies a similar idea for logs.</a:t>
            </a:r>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23493793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Loki</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3970318"/>
          </a:xfrm>
          <a:prstGeom prst="rect">
            <a:avLst/>
          </a:prstGeom>
          <a:noFill/>
        </p:spPr>
        <p:txBody>
          <a:bodyPr wrap="square">
            <a:spAutoFit/>
          </a:bodyPr>
          <a:lstStyle/>
          <a:p>
            <a:r>
              <a:rPr lang="en-US" sz="2800" b="1" dirty="0">
                <a:solidFill>
                  <a:schemeClr val="accent2">
                    <a:lumMod val="60000"/>
                    <a:lumOff val="40000"/>
                  </a:schemeClr>
                </a:solidFill>
              </a:rPr>
              <a:t>Why use Loki?</a:t>
            </a:r>
          </a:p>
          <a:p>
            <a:r>
              <a:rPr lang="en-US" sz="2800" b="1" dirty="0">
                <a:solidFill>
                  <a:schemeClr val="accent2">
                    <a:lumMod val="60000"/>
                    <a:lumOff val="40000"/>
                  </a:schemeClr>
                </a:solidFill>
              </a:rPr>
              <a:t>1-Cost-effective: Lower storage and operational costs compared to traditional log systems.</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2-Easy to use: Tight integration with Grafana makes log exploration intuitive.</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3-Scalable: Designed for large-scale log aggregation.</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4-Multi-tenant support: Can separate logs by team or environment easily.</a:t>
            </a:r>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5305169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Loki</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00573" y="1832668"/>
            <a:ext cx="15278100" cy="7478970"/>
          </a:xfrm>
          <a:prstGeom prst="rect">
            <a:avLst/>
          </a:prstGeom>
          <a:noFill/>
        </p:spPr>
        <p:txBody>
          <a:bodyPr wrap="square">
            <a:spAutoFit/>
          </a:bodyPr>
          <a:lstStyle/>
          <a:p>
            <a:r>
              <a:rPr lang="en-US" sz="1200" b="1" dirty="0" err="1">
                <a:solidFill>
                  <a:schemeClr val="accent2">
                    <a:lumMod val="60000"/>
                    <a:lumOff val="40000"/>
                  </a:schemeClr>
                </a:solidFill>
              </a:rPr>
              <a:t>auth_enabled</a:t>
            </a:r>
            <a:r>
              <a:rPr lang="en-US" sz="1200" b="1" dirty="0">
                <a:solidFill>
                  <a:schemeClr val="accent2">
                    <a:lumMod val="60000"/>
                    <a:lumOff val="40000"/>
                  </a:schemeClr>
                </a:solidFill>
              </a:rPr>
              <a:t>: false                  # Disable authentication; no login needed to access Loki</a:t>
            </a:r>
          </a:p>
          <a:p>
            <a:endParaRPr lang="en-US" sz="1200" b="1" dirty="0">
              <a:solidFill>
                <a:schemeClr val="accent2">
                  <a:lumMod val="60000"/>
                  <a:lumOff val="40000"/>
                </a:schemeClr>
              </a:solidFill>
            </a:endParaRPr>
          </a:p>
          <a:p>
            <a:r>
              <a:rPr lang="en-US" sz="1200" b="1" dirty="0">
                <a:solidFill>
                  <a:schemeClr val="accent2">
                    <a:lumMod val="60000"/>
                    <a:lumOff val="40000"/>
                  </a:schemeClr>
                </a:solidFill>
              </a:rPr>
              <a:t>server:                             # Server settings for Loki</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http_listen_port</a:t>
            </a:r>
            <a:r>
              <a:rPr lang="en-US" sz="1200" b="1" dirty="0">
                <a:solidFill>
                  <a:schemeClr val="accent2">
                    <a:lumMod val="60000"/>
                    <a:lumOff val="40000"/>
                  </a:schemeClr>
                </a:solidFill>
              </a:rPr>
              <a:t>: 3100            # HTTP port Loki listens on (for API requests)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grpc_listen_port</a:t>
            </a:r>
            <a:r>
              <a:rPr lang="en-US" sz="1200" b="1" dirty="0">
                <a:solidFill>
                  <a:schemeClr val="accent2">
                    <a:lumMod val="60000"/>
                    <a:lumOff val="40000"/>
                  </a:schemeClr>
                </a:solidFill>
              </a:rPr>
              <a:t>: 9095            # </a:t>
            </a:r>
            <a:r>
              <a:rPr lang="en-US" sz="1200" b="1" dirty="0" err="1">
                <a:solidFill>
                  <a:schemeClr val="accent2">
                    <a:lumMod val="60000"/>
                    <a:lumOff val="40000"/>
                  </a:schemeClr>
                </a:solidFill>
              </a:rPr>
              <a:t>gRPC</a:t>
            </a:r>
            <a:r>
              <a:rPr lang="en-US" sz="1200" b="1" dirty="0">
                <a:solidFill>
                  <a:schemeClr val="accent2">
                    <a:lumMod val="60000"/>
                    <a:lumOff val="40000"/>
                  </a:schemeClr>
                </a:solidFill>
              </a:rPr>
              <a:t> port Loki listens on (used internally)</a:t>
            </a:r>
          </a:p>
          <a:p>
            <a:endParaRPr lang="en-US" sz="1200" b="1" dirty="0">
              <a:solidFill>
                <a:schemeClr val="accent2">
                  <a:lumMod val="60000"/>
                  <a:lumOff val="40000"/>
                </a:schemeClr>
              </a:solidFill>
            </a:endParaRPr>
          </a:p>
          <a:p>
            <a:r>
              <a:rPr lang="en-US" sz="1200" b="1" dirty="0" err="1">
                <a:solidFill>
                  <a:schemeClr val="accent2">
                    <a:lumMod val="60000"/>
                    <a:lumOff val="40000"/>
                  </a:schemeClr>
                </a:solidFill>
              </a:rPr>
              <a:t>ingester</a:t>
            </a:r>
            <a:r>
              <a:rPr lang="en-US" sz="1200" b="1" dirty="0">
                <a:solidFill>
                  <a:schemeClr val="accent2">
                    <a:lumMod val="60000"/>
                    <a:lumOff val="40000"/>
                  </a:schemeClr>
                </a:solidFill>
              </a:rPr>
              <a:t>:                          # Config for the </a:t>
            </a:r>
            <a:r>
              <a:rPr lang="en-US" sz="1200" b="1" dirty="0" err="1">
                <a:solidFill>
                  <a:schemeClr val="accent2">
                    <a:lumMod val="60000"/>
                    <a:lumOff val="40000"/>
                  </a:schemeClr>
                </a:solidFill>
              </a:rPr>
              <a:t>ingester</a:t>
            </a:r>
            <a:r>
              <a:rPr lang="en-US" sz="1200" b="1" dirty="0">
                <a:solidFill>
                  <a:schemeClr val="accent2">
                    <a:lumMod val="60000"/>
                    <a:lumOff val="40000"/>
                  </a:schemeClr>
                </a:solidFill>
              </a:rPr>
              <a:t> component that buffers and writes logs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lifecycler</a:t>
            </a:r>
            <a:r>
              <a:rPr lang="en-US" sz="1200" b="1" dirty="0">
                <a:solidFill>
                  <a:schemeClr val="accent2">
                    <a:lumMod val="60000"/>
                    <a:lumOff val="40000"/>
                  </a:schemeClr>
                </a:solidFill>
              </a:rPr>
              <a:t>:                      # Handles lifecycle and membership of </a:t>
            </a:r>
            <a:r>
              <a:rPr lang="en-US" sz="1200" b="1" dirty="0" err="1">
                <a:solidFill>
                  <a:schemeClr val="accent2">
                    <a:lumMod val="60000"/>
                    <a:lumOff val="40000"/>
                  </a:schemeClr>
                </a:solidFill>
              </a:rPr>
              <a:t>ingesters</a:t>
            </a:r>
            <a:r>
              <a:rPr lang="en-US" sz="1200" b="1" dirty="0">
                <a:solidFill>
                  <a:schemeClr val="accent2">
                    <a:lumMod val="60000"/>
                    <a:lumOff val="40000"/>
                  </a:schemeClr>
                </a:solidFill>
              </a:rPr>
              <a:t> in a cluster</a:t>
            </a:r>
          </a:p>
          <a:p>
            <a:r>
              <a:rPr lang="en-US" sz="1200" b="1" dirty="0">
                <a:solidFill>
                  <a:schemeClr val="accent2">
                    <a:lumMod val="60000"/>
                    <a:lumOff val="40000"/>
                  </a:schemeClr>
                </a:solidFill>
              </a:rPr>
              <a:t>    address: 127.0.0.1              # IP address of this </a:t>
            </a:r>
            <a:r>
              <a:rPr lang="en-US" sz="1200" b="1" dirty="0" err="1">
                <a:solidFill>
                  <a:schemeClr val="accent2">
                    <a:lumMod val="60000"/>
                    <a:lumOff val="40000"/>
                  </a:schemeClr>
                </a:solidFill>
              </a:rPr>
              <a:t>ingester</a:t>
            </a:r>
            <a:r>
              <a:rPr lang="en-US" sz="1200" b="1" dirty="0">
                <a:solidFill>
                  <a:schemeClr val="accent2">
                    <a:lumMod val="60000"/>
                    <a:lumOff val="40000"/>
                  </a:schemeClr>
                </a:solidFill>
              </a:rPr>
              <a:t> instance</a:t>
            </a:r>
          </a:p>
          <a:p>
            <a:r>
              <a:rPr lang="en-US" sz="1200" b="1" dirty="0">
                <a:solidFill>
                  <a:schemeClr val="accent2">
                    <a:lumMod val="60000"/>
                    <a:lumOff val="40000"/>
                  </a:schemeClr>
                </a:solidFill>
              </a:rPr>
              <a:t>    ring:                         # Ring configuration for </a:t>
            </a:r>
            <a:r>
              <a:rPr lang="en-US" sz="1200" b="1" dirty="0" err="1">
                <a:solidFill>
                  <a:schemeClr val="accent2">
                    <a:lumMod val="60000"/>
                    <a:lumOff val="40000"/>
                  </a:schemeClr>
                </a:solidFill>
              </a:rPr>
              <a:t>ingester</a:t>
            </a:r>
            <a:r>
              <a:rPr lang="en-US" sz="1200" b="1" dirty="0">
                <a:solidFill>
                  <a:schemeClr val="accent2">
                    <a:lumMod val="60000"/>
                    <a:lumOff val="40000"/>
                  </a:schemeClr>
                </a:solidFill>
              </a:rPr>
              <a:t> clustering and data distribution</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kvstore</a:t>
            </a:r>
            <a:r>
              <a:rPr lang="en-US" sz="1200" b="1" dirty="0">
                <a:solidFill>
                  <a:schemeClr val="accent2">
                    <a:lumMod val="60000"/>
                    <a:lumOff val="40000"/>
                  </a:schemeClr>
                </a:solidFill>
              </a:rPr>
              <a:t>:                    # Key-value store backend for ring state</a:t>
            </a:r>
          </a:p>
          <a:p>
            <a:r>
              <a:rPr lang="en-US" sz="1200" b="1" dirty="0">
                <a:solidFill>
                  <a:schemeClr val="accent2">
                    <a:lumMod val="60000"/>
                    <a:lumOff val="40000"/>
                  </a:schemeClr>
                </a:solidFill>
              </a:rPr>
              <a:t>        store: </a:t>
            </a:r>
            <a:r>
              <a:rPr lang="en-US" sz="1200" b="1" dirty="0" err="1">
                <a:solidFill>
                  <a:schemeClr val="accent2">
                    <a:lumMod val="60000"/>
                    <a:lumOff val="40000"/>
                  </a:schemeClr>
                </a:solidFill>
              </a:rPr>
              <a:t>inmemory</a:t>
            </a:r>
            <a:r>
              <a:rPr lang="en-US" sz="1200" b="1" dirty="0">
                <a:solidFill>
                  <a:schemeClr val="accent2">
                    <a:lumMod val="60000"/>
                    <a:lumOff val="40000"/>
                  </a:schemeClr>
                </a:solidFill>
              </a:rPr>
              <a:t>             # Use in-memory store (not persistent, single-node setup)</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replication_factor</a:t>
            </a:r>
            <a:r>
              <a:rPr lang="en-US" sz="1200" b="1" dirty="0">
                <a:solidFill>
                  <a:schemeClr val="accent2">
                    <a:lumMod val="60000"/>
                    <a:lumOff val="40000"/>
                  </a:schemeClr>
                </a:solidFill>
              </a:rPr>
              <a:t>: 1        # Number of </a:t>
            </a:r>
            <a:r>
              <a:rPr lang="en-US" sz="1200" b="1" dirty="0" err="1">
                <a:solidFill>
                  <a:schemeClr val="accent2">
                    <a:lumMod val="60000"/>
                    <a:lumOff val="40000"/>
                  </a:schemeClr>
                </a:solidFill>
              </a:rPr>
              <a:t>ingesters</a:t>
            </a:r>
            <a:r>
              <a:rPr lang="en-US" sz="1200" b="1" dirty="0">
                <a:solidFill>
                  <a:schemeClr val="accent2">
                    <a:lumMod val="60000"/>
                    <a:lumOff val="40000"/>
                  </a:schemeClr>
                </a:solidFill>
              </a:rPr>
              <a:t> to replicate data to (1 = no replication)</a:t>
            </a:r>
          </a:p>
          <a:p>
            <a:endParaRPr lang="en-US" sz="1200" b="1" dirty="0">
              <a:solidFill>
                <a:schemeClr val="accent2">
                  <a:lumMod val="60000"/>
                  <a:lumOff val="40000"/>
                </a:schemeClr>
              </a:solidFill>
            </a:endParaRP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chunk_idle_period</a:t>
            </a:r>
            <a:r>
              <a:rPr lang="en-US" sz="1200" b="1" dirty="0">
                <a:solidFill>
                  <a:schemeClr val="accent2">
                    <a:lumMod val="60000"/>
                    <a:lumOff val="40000"/>
                  </a:schemeClr>
                </a:solidFill>
              </a:rPr>
              <a:t>: 5m            # Time after which idle chunks are flushed to storage (5 minutes)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max_chunk_age</a:t>
            </a:r>
            <a:r>
              <a:rPr lang="en-US" sz="1200" b="1" dirty="0">
                <a:solidFill>
                  <a:schemeClr val="accent2">
                    <a:lumMod val="60000"/>
                    <a:lumOff val="40000"/>
                  </a:schemeClr>
                </a:solidFill>
              </a:rPr>
              <a:t>: 1h                # Maximum age of a chunk before it is flushed (1 hour)</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chunk_target_size</a:t>
            </a:r>
            <a:r>
              <a:rPr lang="en-US" sz="1200" b="1" dirty="0">
                <a:solidFill>
                  <a:schemeClr val="accent2">
                    <a:lumMod val="60000"/>
                    <a:lumOff val="40000"/>
                  </a:schemeClr>
                </a:solidFill>
              </a:rPr>
              <a:t>: 1048576       # Target size in bytes (~1MB) for chunks before flushing</a:t>
            </a:r>
          </a:p>
          <a:p>
            <a:endParaRPr lang="en-US" sz="1200" b="1" dirty="0">
              <a:solidFill>
                <a:schemeClr val="accent2">
                  <a:lumMod val="60000"/>
                  <a:lumOff val="40000"/>
                </a:schemeClr>
              </a:solidFill>
            </a:endParaRPr>
          </a:p>
          <a:p>
            <a:r>
              <a:rPr lang="en-US" sz="1200" b="1" dirty="0" err="1">
                <a:solidFill>
                  <a:schemeClr val="accent2">
                    <a:lumMod val="60000"/>
                    <a:lumOff val="40000"/>
                  </a:schemeClr>
                </a:solidFill>
              </a:rPr>
              <a:t>schema_config</a:t>
            </a:r>
            <a:r>
              <a:rPr lang="en-US" sz="1200" b="1" dirty="0">
                <a:solidFill>
                  <a:schemeClr val="accent2">
                    <a:lumMod val="60000"/>
                    <a:lumOff val="40000"/>
                  </a:schemeClr>
                </a:solidFill>
              </a:rPr>
              <a:t>:                     # Schema and storage configuration for indexing</a:t>
            </a:r>
          </a:p>
          <a:p>
            <a:r>
              <a:rPr lang="en-US" sz="1200" b="1" dirty="0">
                <a:solidFill>
                  <a:schemeClr val="accent2">
                    <a:lumMod val="60000"/>
                    <a:lumOff val="40000"/>
                  </a:schemeClr>
                </a:solidFill>
              </a:rPr>
              <a:t>  configs:</a:t>
            </a:r>
          </a:p>
          <a:p>
            <a:r>
              <a:rPr lang="en-US" sz="1200" b="1" dirty="0">
                <a:solidFill>
                  <a:schemeClr val="accent2">
                    <a:lumMod val="60000"/>
                    <a:lumOff val="40000"/>
                  </a:schemeClr>
                </a:solidFill>
              </a:rPr>
              <a:t>    - from: 2020-10-24              # Effective date of this schema config</a:t>
            </a:r>
          </a:p>
          <a:p>
            <a:r>
              <a:rPr lang="en-US" sz="1200" b="1" dirty="0">
                <a:solidFill>
                  <a:schemeClr val="accent2">
                    <a:lumMod val="60000"/>
                    <a:lumOff val="40000"/>
                  </a:schemeClr>
                </a:solidFill>
              </a:rPr>
              <a:t>      store: </a:t>
            </a:r>
            <a:r>
              <a:rPr lang="en-US" sz="1200" b="1" dirty="0" err="1">
                <a:solidFill>
                  <a:schemeClr val="accent2">
                    <a:lumMod val="60000"/>
                    <a:lumOff val="40000"/>
                  </a:schemeClr>
                </a:solidFill>
              </a:rPr>
              <a:t>boltdb</a:t>
            </a:r>
            <a:r>
              <a:rPr lang="en-US" sz="1200" b="1" dirty="0">
                <a:solidFill>
                  <a:schemeClr val="accent2">
                    <a:lumMod val="60000"/>
                    <a:lumOff val="40000"/>
                  </a:schemeClr>
                </a:solidFill>
              </a:rPr>
              <a:t>-shipper         # Use </a:t>
            </a:r>
            <a:r>
              <a:rPr lang="en-US" sz="1200" b="1" dirty="0" err="1">
                <a:solidFill>
                  <a:schemeClr val="accent2">
                    <a:lumMod val="60000"/>
                    <a:lumOff val="40000"/>
                  </a:schemeClr>
                </a:solidFill>
              </a:rPr>
              <a:t>BoltDB</a:t>
            </a:r>
            <a:r>
              <a:rPr lang="en-US" sz="1200" b="1" dirty="0">
                <a:solidFill>
                  <a:schemeClr val="accent2">
                    <a:lumMod val="60000"/>
                    <a:lumOff val="40000"/>
                  </a:schemeClr>
                </a:solidFill>
              </a:rPr>
              <a:t> Shipper as the index store (efficient local index)</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object_store</a:t>
            </a:r>
            <a:r>
              <a:rPr lang="en-US" sz="1200" b="1" dirty="0">
                <a:solidFill>
                  <a:schemeClr val="accent2">
                    <a:lumMod val="60000"/>
                    <a:lumOff val="40000"/>
                  </a:schemeClr>
                </a:solidFill>
              </a:rPr>
              <a:t>: filesystem       # Store log chunks on local filesystem</a:t>
            </a:r>
          </a:p>
          <a:p>
            <a:r>
              <a:rPr lang="en-US" sz="1200" b="1" dirty="0">
                <a:solidFill>
                  <a:schemeClr val="accent2">
                    <a:lumMod val="60000"/>
                    <a:lumOff val="40000"/>
                  </a:schemeClr>
                </a:solidFill>
              </a:rPr>
              <a:t>      schema: v11                   # Version 11 of Loki’s storage schema</a:t>
            </a:r>
          </a:p>
          <a:p>
            <a:r>
              <a:rPr lang="en-US" sz="1200" b="1" dirty="0">
                <a:solidFill>
                  <a:schemeClr val="accent2">
                    <a:lumMod val="60000"/>
                    <a:lumOff val="40000"/>
                  </a:schemeClr>
                </a:solidFill>
              </a:rPr>
              <a:t>      index:                        # Index file config</a:t>
            </a:r>
          </a:p>
          <a:p>
            <a:r>
              <a:rPr lang="en-US" sz="1200" b="1" dirty="0">
                <a:solidFill>
                  <a:schemeClr val="accent2">
                    <a:lumMod val="60000"/>
                    <a:lumOff val="40000"/>
                  </a:schemeClr>
                </a:solidFill>
              </a:rPr>
              <a:t>        prefix: index_               # Prefix for index files stored on disk</a:t>
            </a:r>
          </a:p>
          <a:p>
            <a:r>
              <a:rPr lang="en-US" sz="1200" b="1" dirty="0">
                <a:solidFill>
                  <a:schemeClr val="accent2">
                    <a:lumMod val="60000"/>
                    <a:lumOff val="40000"/>
                  </a:schemeClr>
                </a:solidFill>
              </a:rPr>
              <a:t>        period: 24h                 # Index files are rotated daily (every 24 hours)</a:t>
            </a:r>
          </a:p>
          <a:p>
            <a:endParaRPr lang="en-US" sz="1200" b="1" dirty="0">
              <a:solidFill>
                <a:schemeClr val="accent2">
                  <a:lumMod val="60000"/>
                  <a:lumOff val="40000"/>
                </a:schemeClr>
              </a:solidFill>
            </a:endParaRPr>
          </a:p>
          <a:p>
            <a:r>
              <a:rPr lang="en-US" sz="1200" b="1" dirty="0" err="1">
                <a:solidFill>
                  <a:schemeClr val="accent2">
                    <a:lumMod val="60000"/>
                    <a:lumOff val="40000"/>
                  </a:schemeClr>
                </a:solidFill>
              </a:rPr>
              <a:t>storage_config</a:t>
            </a:r>
            <a:r>
              <a:rPr lang="en-US" sz="1200" b="1" dirty="0">
                <a:solidFill>
                  <a:schemeClr val="accent2">
                    <a:lumMod val="60000"/>
                    <a:lumOff val="40000"/>
                  </a:schemeClr>
                </a:solidFill>
              </a:rPr>
              <a:t>:                   # Configuration for how and where Loki stores data</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boltdb_shipper</a:t>
            </a:r>
            <a:r>
              <a:rPr lang="en-US" sz="1200" b="1" dirty="0">
                <a:solidFill>
                  <a:schemeClr val="accent2">
                    <a:lumMod val="60000"/>
                    <a:lumOff val="40000"/>
                  </a:schemeClr>
                </a:solidFill>
              </a:rPr>
              <a:t>:                # Config for </a:t>
            </a:r>
            <a:r>
              <a:rPr lang="en-US" sz="1200" b="1" dirty="0" err="1">
                <a:solidFill>
                  <a:schemeClr val="accent2">
                    <a:lumMod val="60000"/>
                    <a:lumOff val="40000"/>
                  </a:schemeClr>
                </a:solidFill>
              </a:rPr>
              <a:t>BoltDB</a:t>
            </a:r>
            <a:r>
              <a:rPr lang="en-US" sz="1200" b="1" dirty="0">
                <a:solidFill>
                  <a:schemeClr val="accent2">
                    <a:lumMod val="60000"/>
                    <a:lumOff val="40000"/>
                  </a:schemeClr>
                </a:solidFill>
              </a:rPr>
              <a:t> Shipper index store</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active_index_directory</a:t>
            </a:r>
            <a:r>
              <a:rPr lang="en-US" sz="1200" b="1" dirty="0">
                <a:solidFill>
                  <a:schemeClr val="accent2">
                    <a:lumMod val="60000"/>
                    <a:lumOff val="40000"/>
                  </a:schemeClr>
                </a:solidFill>
              </a:rPr>
              <a:t>: /</a:t>
            </a:r>
            <a:r>
              <a:rPr lang="en-US" sz="1200" b="1" dirty="0" err="1">
                <a:solidFill>
                  <a:schemeClr val="accent2">
                    <a:lumMod val="60000"/>
                    <a:lumOff val="40000"/>
                  </a:schemeClr>
                </a:solidFill>
              </a:rPr>
              <a:t>tmp</a:t>
            </a:r>
            <a:r>
              <a:rPr lang="en-US" sz="1200" b="1" dirty="0">
                <a:solidFill>
                  <a:schemeClr val="accent2">
                    <a:lumMod val="60000"/>
                    <a:lumOff val="40000"/>
                  </a:schemeClr>
                </a:solidFill>
              </a:rPr>
              <a:t>/</a:t>
            </a:r>
            <a:r>
              <a:rPr lang="en-US" sz="1200" b="1" dirty="0" err="1">
                <a:solidFill>
                  <a:schemeClr val="accent2">
                    <a:lumMod val="60000"/>
                    <a:lumOff val="40000"/>
                  </a:schemeClr>
                </a:solidFill>
              </a:rPr>
              <a:t>loki</a:t>
            </a:r>
            <a:r>
              <a:rPr lang="en-US" sz="1200" b="1" dirty="0">
                <a:solidFill>
                  <a:schemeClr val="accent2">
                    <a:lumMod val="60000"/>
                    <a:lumOff val="40000"/>
                  </a:schemeClr>
                </a:solidFill>
              </a:rPr>
              <a:t>/index  # Directory for active index files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cache_location</a:t>
            </a:r>
            <a:r>
              <a:rPr lang="en-US" sz="1200" b="1" dirty="0">
                <a:solidFill>
                  <a:schemeClr val="accent2">
                    <a:lumMod val="60000"/>
                    <a:lumOff val="40000"/>
                  </a:schemeClr>
                </a:solidFill>
              </a:rPr>
              <a:t>: /</a:t>
            </a:r>
            <a:r>
              <a:rPr lang="en-US" sz="1200" b="1" dirty="0" err="1">
                <a:solidFill>
                  <a:schemeClr val="accent2">
                    <a:lumMod val="60000"/>
                    <a:lumOff val="40000"/>
                  </a:schemeClr>
                </a:solidFill>
              </a:rPr>
              <a:t>tmp</a:t>
            </a:r>
            <a:r>
              <a:rPr lang="en-US" sz="1200" b="1" dirty="0">
                <a:solidFill>
                  <a:schemeClr val="accent2">
                    <a:lumMod val="60000"/>
                    <a:lumOff val="40000"/>
                  </a:schemeClr>
                </a:solidFill>
              </a:rPr>
              <a:t>/</a:t>
            </a:r>
            <a:r>
              <a:rPr lang="en-US" sz="1200" b="1" dirty="0" err="1">
                <a:solidFill>
                  <a:schemeClr val="accent2">
                    <a:lumMod val="60000"/>
                    <a:lumOff val="40000"/>
                  </a:schemeClr>
                </a:solidFill>
              </a:rPr>
              <a:t>loki</a:t>
            </a:r>
            <a:r>
              <a:rPr lang="en-US" sz="1200" b="1" dirty="0">
                <a:solidFill>
                  <a:schemeClr val="accent2">
                    <a:lumMod val="60000"/>
                    <a:lumOff val="40000"/>
                  </a:schemeClr>
                </a:solidFill>
              </a:rPr>
              <a:t>/cache           # Directory for cached index data</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shared_store</a:t>
            </a:r>
            <a:r>
              <a:rPr lang="en-US" sz="1200" b="1" dirty="0">
                <a:solidFill>
                  <a:schemeClr val="accent2">
                    <a:lumMod val="60000"/>
                    <a:lumOff val="40000"/>
                  </a:schemeClr>
                </a:solidFill>
              </a:rPr>
              <a:t>: filesystem                  # Shared storage type (filesystem in this case)</a:t>
            </a:r>
          </a:p>
          <a:p>
            <a:r>
              <a:rPr lang="en-US" sz="1200" b="1" dirty="0">
                <a:solidFill>
                  <a:schemeClr val="accent2">
                    <a:lumMod val="60000"/>
                    <a:lumOff val="40000"/>
                  </a:schemeClr>
                </a:solidFill>
              </a:rPr>
              <a:t>  filesystem:                    # Storage backend for log chunks</a:t>
            </a:r>
          </a:p>
          <a:p>
            <a:r>
              <a:rPr lang="en-US" sz="1200" b="1" dirty="0">
                <a:solidFill>
                  <a:schemeClr val="accent2">
                    <a:lumMod val="60000"/>
                    <a:lumOff val="40000"/>
                  </a:schemeClr>
                </a:solidFill>
              </a:rPr>
              <a:t>    directory: /</a:t>
            </a:r>
            <a:r>
              <a:rPr lang="en-US" sz="1200" b="1" dirty="0" err="1">
                <a:solidFill>
                  <a:schemeClr val="accent2">
                    <a:lumMod val="60000"/>
                    <a:lumOff val="40000"/>
                  </a:schemeClr>
                </a:solidFill>
              </a:rPr>
              <a:t>tmp</a:t>
            </a:r>
            <a:r>
              <a:rPr lang="en-US" sz="1200" b="1" dirty="0">
                <a:solidFill>
                  <a:schemeClr val="accent2">
                    <a:lumMod val="60000"/>
                    <a:lumOff val="40000"/>
                  </a:schemeClr>
                </a:solidFill>
              </a:rPr>
              <a:t>/</a:t>
            </a:r>
            <a:r>
              <a:rPr lang="en-US" sz="1200" b="1" dirty="0" err="1">
                <a:solidFill>
                  <a:schemeClr val="accent2">
                    <a:lumMod val="60000"/>
                    <a:lumOff val="40000"/>
                  </a:schemeClr>
                </a:solidFill>
              </a:rPr>
              <a:t>loki</a:t>
            </a:r>
            <a:r>
              <a:rPr lang="en-US" sz="1200" b="1" dirty="0">
                <a:solidFill>
                  <a:schemeClr val="accent2">
                    <a:lumMod val="60000"/>
                    <a:lumOff val="40000"/>
                  </a:schemeClr>
                </a:solidFill>
              </a:rPr>
              <a:t>/chunks               # Directory to store log chunks on disk</a:t>
            </a:r>
          </a:p>
          <a:p>
            <a:endParaRPr lang="en-US" sz="1200" b="1" dirty="0">
              <a:solidFill>
                <a:schemeClr val="accent2">
                  <a:lumMod val="60000"/>
                  <a:lumOff val="40000"/>
                </a:schemeClr>
              </a:solidFill>
            </a:endParaRPr>
          </a:p>
          <a:p>
            <a:r>
              <a:rPr lang="en-US" sz="1200" b="1" dirty="0" err="1">
                <a:solidFill>
                  <a:schemeClr val="accent2">
                    <a:lumMod val="60000"/>
                    <a:lumOff val="40000"/>
                  </a:schemeClr>
                </a:solidFill>
              </a:rPr>
              <a:t>limits_config</a:t>
            </a:r>
            <a:r>
              <a:rPr lang="en-US" sz="1200" b="1" dirty="0">
                <a:solidFill>
                  <a:schemeClr val="accent2">
                    <a:lumMod val="60000"/>
                    <a:lumOff val="40000"/>
                  </a:schemeClr>
                </a:solidFill>
              </a:rPr>
              <a:t>:                   # Limits and validation settings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enforce_metric_name</a:t>
            </a:r>
            <a:r>
              <a:rPr lang="en-US" sz="1200" b="1" dirty="0">
                <a:solidFill>
                  <a:schemeClr val="accent2">
                    <a:lumMod val="60000"/>
                    <a:lumOff val="40000"/>
                  </a:schemeClr>
                </a:solidFill>
              </a:rPr>
              <a:t>: false      # Disable enforcing Prometheus metric name rules (not relevant for logs)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reject_old_samples</a:t>
            </a:r>
            <a:r>
              <a:rPr lang="en-US" sz="1200" b="1" dirty="0">
                <a:solidFill>
                  <a:schemeClr val="accent2">
                    <a:lumMod val="60000"/>
                    <a:lumOff val="40000"/>
                  </a:schemeClr>
                </a:solidFill>
              </a:rPr>
              <a:t>: true        # Reject log entries older than a certain age</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reject_old_samples_max_age</a:t>
            </a:r>
            <a:r>
              <a:rPr lang="en-US" sz="1200" b="1" dirty="0">
                <a:solidFill>
                  <a:schemeClr val="accent2">
                    <a:lumMod val="60000"/>
                    <a:lumOff val="40000"/>
                  </a:schemeClr>
                </a:solidFill>
              </a:rPr>
              <a:t>: 168h  # Max age (in hours) for accepted log samples (168h = 7 days)</a:t>
            </a:r>
            <a:endParaRPr lang="en-US" sz="1200" dirty="0">
              <a:solidFill>
                <a:schemeClr val="accent2">
                  <a:lumMod val="60000"/>
                  <a:lumOff val="40000"/>
                </a:schemeClr>
              </a:solidFill>
            </a:endParaRPr>
          </a:p>
        </p:txBody>
      </p:sp>
    </p:spTree>
    <p:extLst>
      <p:ext uri="{BB962C8B-B14F-4D97-AF65-F5344CB8AC3E}">
        <p14:creationId xmlns:p14="http://schemas.microsoft.com/office/powerpoint/2010/main" val="24940513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2">
                    <a:lumMod val="60000"/>
                    <a:lumOff val="40000"/>
                  </a:schemeClr>
                </a:solidFill>
              </a:rPr>
              <a:t>Promtail</a:t>
            </a:r>
            <a:endParaRPr lang="en-US" sz="32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13018949"/>
          </a:xfrm>
          <a:prstGeom prst="rect">
            <a:avLst/>
          </a:prstGeom>
          <a:noFill/>
        </p:spPr>
        <p:txBody>
          <a:bodyPr wrap="square">
            <a:spAutoFit/>
          </a:bodyPr>
          <a:lstStyle/>
          <a:p>
            <a:r>
              <a:rPr lang="en-US" sz="2800" b="1" dirty="0">
                <a:solidFill>
                  <a:schemeClr val="accent2">
                    <a:lumMod val="60000"/>
                    <a:lumOff val="40000"/>
                  </a:schemeClr>
                </a:solidFill>
              </a:rPr>
              <a:t>What is </a:t>
            </a:r>
            <a:r>
              <a:rPr lang="en-US" sz="2800" b="1" dirty="0" err="1">
                <a:solidFill>
                  <a:schemeClr val="accent2">
                    <a:lumMod val="60000"/>
                    <a:lumOff val="40000"/>
                  </a:schemeClr>
                </a:solidFill>
              </a:rPr>
              <a:t>Promtail</a:t>
            </a:r>
            <a:r>
              <a:rPr lang="en-US" sz="2800" b="1" dirty="0">
                <a:solidFill>
                  <a:schemeClr val="accent2">
                    <a:lumMod val="60000"/>
                    <a:lumOff val="40000"/>
                  </a:schemeClr>
                </a:solidFill>
              </a:rPr>
              <a:t>?</a:t>
            </a:r>
          </a:p>
          <a:p>
            <a:r>
              <a:rPr lang="en-US" sz="2800" b="1" dirty="0" err="1">
                <a:solidFill>
                  <a:schemeClr val="accent2">
                    <a:lumMod val="60000"/>
                    <a:lumOff val="40000"/>
                  </a:schemeClr>
                </a:solidFill>
              </a:rPr>
              <a:t>Promtail</a:t>
            </a:r>
            <a:r>
              <a:rPr lang="en-US" sz="2800" b="1" dirty="0">
                <a:solidFill>
                  <a:schemeClr val="accent2">
                    <a:lumMod val="60000"/>
                    <a:lumOff val="40000"/>
                  </a:schemeClr>
                </a:solidFill>
              </a:rPr>
              <a:t> is an open-source agent designed to collect logs from your local machine and send them to Loki for storage and querying.</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Key points about </a:t>
            </a:r>
            <a:r>
              <a:rPr lang="en-US" sz="2800" b="1" dirty="0" err="1">
                <a:solidFill>
                  <a:schemeClr val="accent2">
                    <a:lumMod val="60000"/>
                    <a:lumOff val="40000"/>
                  </a:schemeClr>
                </a:solidFill>
              </a:rPr>
              <a:t>Promtail</a:t>
            </a:r>
            <a:r>
              <a:rPr lang="en-US" sz="2800" b="1" dirty="0">
                <a:solidFill>
                  <a:schemeClr val="accent2">
                    <a:lumMod val="60000"/>
                    <a:lumOff val="40000"/>
                  </a:schemeClr>
                </a:solidFill>
              </a:rPr>
              <a:t>:</a:t>
            </a:r>
          </a:p>
          <a:p>
            <a:r>
              <a:rPr lang="en-US" sz="2800" b="1" dirty="0" err="1">
                <a:solidFill>
                  <a:schemeClr val="accent2">
                    <a:lumMod val="60000"/>
                    <a:lumOff val="40000"/>
                  </a:schemeClr>
                </a:solidFill>
              </a:rPr>
              <a:t>Purpose:It</a:t>
            </a:r>
            <a:r>
              <a:rPr lang="en-US" sz="2800" b="1" dirty="0">
                <a:solidFill>
                  <a:schemeClr val="accent2">
                    <a:lumMod val="60000"/>
                    <a:lumOff val="40000"/>
                  </a:schemeClr>
                </a:solidFill>
              </a:rPr>
              <a:t> tails (reads) log files from your system (like /var/log/syslog, application logs, etc.) and ships those logs to Loki.</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How it </a:t>
            </a:r>
            <a:r>
              <a:rPr lang="en-US" sz="2800" b="1" dirty="0" err="1">
                <a:solidFill>
                  <a:schemeClr val="accent2">
                    <a:lumMod val="60000"/>
                    <a:lumOff val="40000"/>
                  </a:schemeClr>
                </a:solidFill>
              </a:rPr>
              <a:t>works:Promtail</a:t>
            </a:r>
            <a:r>
              <a:rPr lang="en-US" sz="2800" b="1" dirty="0">
                <a:solidFill>
                  <a:schemeClr val="accent2">
                    <a:lumMod val="60000"/>
                    <a:lumOff val="40000"/>
                  </a:schemeClr>
                </a:solidFill>
              </a:rPr>
              <a:t> monitors specified log files in real-time, adds labels (metadata) to each log line (like hostname, app name, or environment), and pushes the logs to Loki's HTTP API.</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Part of the Loki </a:t>
            </a:r>
            <a:r>
              <a:rPr lang="en-US" sz="2800" b="1" dirty="0" err="1">
                <a:solidFill>
                  <a:schemeClr val="accent2">
                    <a:lumMod val="60000"/>
                    <a:lumOff val="40000"/>
                  </a:schemeClr>
                </a:solidFill>
              </a:rPr>
              <a:t>stack:Promtail</a:t>
            </a:r>
            <a:r>
              <a:rPr lang="en-US" sz="2800" b="1" dirty="0">
                <a:solidFill>
                  <a:schemeClr val="accent2">
                    <a:lumMod val="60000"/>
                    <a:lumOff val="40000"/>
                  </a:schemeClr>
                </a:solidFill>
              </a:rPr>
              <a:t> is one piece of the Loki logging system, alongside Loki server (which stores logs) and Grafana (which visualizes logs).</a:t>
            </a:r>
          </a:p>
          <a:p>
            <a:endParaRPr lang="en-US" sz="2800" b="1" dirty="0">
              <a:solidFill>
                <a:schemeClr val="accent2">
                  <a:lumMod val="60000"/>
                  <a:lumOff val="40000"/>
                </a:schemeClr>
              </a:solidFill>
            </a:endParaRPr>
          </a:p>
          <a:p>
            <a:r>
              <a:rPr lang="en-US" sz="2800" b="1" dirty="0" err="1">
                <a:solidFill>
                  <a:schemeClr val="accent2">
                    <a:lumMod val="60000"/>
                    <a:lumOff val="40000"/>
                  </a:schemeClr>
                </a:solidFill>
              </a:rPr>
              <a:t>Configurable:You</a:t>
            </a:r>
            <a:r>
              <a:rPr lang="en-US" sz="2800" b="1" dirty="0">
                <a:solidFill>
                  <a:schemeClr val="accent2">
                    <a:lumMod val="60000"/>
                    <a:lumOff val="40000"/>
                  </a:schemeClr>
                </a:solidFill>
              </a:rPr>
              <a:t> can tell </a:t>
            </a:r>
            <a:r>
              <a:rPr lang="en-US" sz="2800" b="1" dirty="0" err="1">
                <a:solidFill>
                  <a:schemeClr val="accent2">
                    <a:lumMod val="60000"/>
                    <a:lumOff val="40000"/>
                  </a:schemeClr>
                </a:solidFill>
              </a:rPr>
              <a:t>Promtail</a:t>
            </a:r>
            <a:r>
              <a:rPr lang="en-US" sz="2800" b="1" dirty="0">
                <a:solidFill>
                  <a:schemeClr val="accent2">
                    <a:lumMod val="60000"/>
                    <a:lumOff val="40000"/>
                  </a:schemeClr>
                </a:solidFill>
              </a:rPr>
              <a:t> exactly which files to watch and how to label the logs for easier querying later in Grafana.</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34850380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2">
                    <a:lumMod val="60000"/>
                    <a:lumOff val="40000"/>
                  </a:schemeClr>
                </a:solidFill>
              </a:rPr>
              <a:t>Promtail</a:t>
            </a:r>
            <a:endParaRPr lang="en-US" sz="32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12711172"/>
          </a:xfrm>
          <a:prstGeom prst="rect">
            <a:avLst/>
          </a:prstGeom>
          <a:noFill/>
        </p:spPr>
        <p:txBody>
          <a:bodyPr wrap="square">
            <a:spAutoFit/>
          </a:bodyPr>
          <a:lstStyle/>
          <a:p>
            <a:r>
              <a:rPr lang="en-US" sz="2400" b="1" dirty="0">
                <a:solidFill>
                  <a:schemeClr val="accent2">
                    <a:lumMod val="60000"/>
                    <a:lumOff val="40000"/>
                  </a:schemeClr>
                </a:solidFill>
              </a:rPr>
              <a:t>server:</a:t>
            </a:r>
          </a:p>
          <a:p>
            <a:r>
              <a:rPr lang="en-US" sz="2400" b="1" dirty="0">
                <a:solidFill>
                  <a:schemeClr val="accent2">
                    <a:lumMod val="60000"/>
                    <a:lumOff val="40000"/>
                  </a:schemeClr>
                </a:solidFill>
              </a:rPr>
              <a:t>  </a:t>
            </a:r>
            <a:r>
              <a:rPr lang="en-US" sz="2400" b="1" dirty="0" err="1">
                <a:solidFill>
                  <a:schemeClr val="accent2">
                    <a:lumMod val="60000"/>
                    <a:lumOff val="40000"/>
                  </a:schemeClr>
                </a:solidFill>
              </a:rPr>
              <a:t>http_listen_port</a:t>
            </a:r>
            <a:r>
              <a:rPr lang="en-US" sz="2400" b="1" dirty="0">
                <a:solidFill>
                  <a:schemeClr val="accent2">
                    <a:lumMod val="60000"/>
                    <a:lumOff val="40000"/>
                  </a:schemeClr>
                </a:solidFill>
              </a:rPr>
              <a:t>: 9080    # The port </a:t>
            </a:r>
            <a:r>
              <a:rPr lang="en-US" sz="2400" b="1" dirty="0" err="1">
                <a:solidFill>
                  <a:schemeClr val="accent2">
                    <a:lumMod val="60000"/>
                    <a:lumOff val="40000"/>
                  </a:schemeClr>
                </a:solidFill>
              </a:rPr>
              <a:t>Promtail</a:t>
            </a:r>
            <a:r>
              <a:rPr lang="en-US" sz="2400" b="1" dirty="0">
                <a:solidFill>
                  <a:schemeClr val="accent2">
                    <a:lumMod val="60000"/>
                    <a:lumOff val="40000"/>
                  </a:schemeClr>
                </a:solidFill>
              </a:rPr>
              <a:t> exposes for health and metrics endpoints</a:t>
            </a:r>
          </a:p>
          <a:p>
            <a:r>
              <a:rPr lang="en-US" sz="2400" b="1" dirty="0">
                <a:solidFill>
                  <a:schemeClr val="accent2">
                    <a:lumMod val="60000"/>
                    <a:lumOff val="40000"/>
                  </a:schemeClr>
                </a:solidFill>
              </a:rPr>
              <a:t>  </a:t>
            </a:r>
            <a:r>
              <a:rPr lang="en-US" sz="2400" b="1" dirty="0" err="1">
                <a:solidFill>
                  <a:schemeClr val="accent2">
                    <a:lumMod val="60000"/>
                    <a:lumOff val="40000"/>
                  </a:schemeClr>
                </a:solidFill>
              </a:rPr>
              <a:t>grpc_listen_port</a:t>
            </a:r>
            <a:r>
              <a:rPr lang="en-US" sz="2400" b="1" dirty="0">
                <a:solidFill>
                  <a:schemeClr val="accent2">
                    <a:lumMod val="60000"/>
                    <a:lumOff val="40000"/>
                  </a:schemeClr>
                </a:solidFill>
              </a:rPr>
              <a:t>: 0       # Set to 0 to disable </a:t>
            </a:r>
            <a:r>
              <a:rPr lang="en-US" sz="2400" b="1" dirty="0" err="1">
                <a:solidFill>
                  <a:schemeClr val="accent2">
                    <a:lumMod val="60000"/>
                    <a:lumOff val="40000"/>
                  </a:schemeClr>
                </a:solidFill>
              </a:rPr>
              <a:t>gRPC</a:t>
            </a:r>
            <a:r>
              <a:rPr lang="en-US" sz="2400" b="1" dirty="0">
                <a:solidFill>
                  <a:schemeClr val="accent2">
                    <a:lumMod val="60000"/>
                    <a:lumOff val="40000"/>
                  </a:schemeClr>
                </a:solidFill>
              </a:rPr>
              <a:t> (not needed in most simple setups)</a:t>
            </a:r>
          </a:p>
          <a:p>
            <a:endParaRPr lang="en-US" sz="2400" b="1" dirty="0">
              <a:solidFill>
                <a:schemeClr val="accent2">
                  <a:lumMod val="60000"/>
                  <a:lumOff val="40000"/>
                </a:schemeClr>
              </a:solidFill>
            </a:endParaRPr>
          </a:p>
          <a:p>
            <a:r>
              <a:rPr lang="en-US" sz="2400" b="1" dirty="0">
                <a:solidFill>
                  <a:schemeClr val="accent2">
                    <a:lumMod val="60000"/>
                    <a:lumOff val="40000"/>
                  </a:schemeClr>
                </a:solidFill>
              </a:rPr>
              <a:t>positions:</a:t>
            </a:r>
          </a:p>
          <a:p>
            <a:r>
              <a:rPr lang="en-US" sz="2400" b="1" dirty="0">
                <a:solidFill>
                  <a:schemeClr val="accent2">
                    <a:lumMod val="60000"/>
                    <a:lumOff val="40000"/>
                  </a:schemeClr>
                </a:solidFill>
              </a:rPr>
              <a:t>  filename: /</a:t>
            </a:r>
            <a:r>
              <a:rPr lang="en-US" sz="2400" b="1" dirty="0" err="1">
                <a:solidFill>
                  <a:schemeClr val="accent2">
                    <a:lumMod val="60000"/>
                    <a:lumOff val="40000"/>
                  </a:schemeClr>
                </a:solidFill>
              </a:rPr>
              <a:t>tmp</a:t>
            </a:r>
            <a:r>
              <a:rPr lang="en-US" sz="2400" b="1" dirty="0">
                <a:solidFill>
                  <a:schemeClr val="accent2">
                    <a:lumMod val="60000"/>
                    <a:lumOff val="40000"/>
                  </a:schemeClr>
                </a:solidFill>
              </a:rPr>
              <a:t>/</a:t>
            </a:r>
            <a:r>
              <a:rPr lang="en-US" sz="2400" b="1" dirty="0" err="1">
                <a:solidFill>
                  <a:schemeClr val="accent2">
                    <a:lumMod val="60000"/>
                    <a:lumOff val="40000"/>
                  </a:schemeClr>
                </a:solidFill>
              </a:rPr>
              <a:t>positions.yaml</a:t>
            </a:r>
            <a:r>
              <a:rPr lang="en-US" sz="2400" b="1" dirty="0">
                <a:solidFill>
                  <a:schemeClr val="accent2">
                    <a:lumMod val="60000"/>
                    <a:lumOff val="40000"/>
                  </a:schemeClr>
                </a:solidFill>
              </a:rPr>
              <a:t>  # File to track how much of each log has been read</a:t>
            </a:r>
          </a:p>
          <a:p>
            <a:endParaRPr lang="en-US" sz="2400" b="1" dirty="0">
              <a:solidFill>
                <a:schemeClr val="accent2">
                  <a:lumMod val="60000"/>
                  <a:lumOff val="40000"/>
                </a:schemeClr>
              </a:solidFill>
            </a:endParaRPr>
          </a:p>
          <a:p>
            <a:r>
              <a:rPr lang="en-US" sz="2400" b="1" dirty="0">
                <a:solidFill>
                  <a:schemeClr val="accent2">
                    <a:lumMod val="60000"/>
                    <a:lumOff val="40000"/>
                  </a:schemeClr>
                </a:solidFill>
              </a:rPr>
              <a:t>clients:</a:t>
            </a:r>
          </a:p>
          <a:p>
            <a:r>
              <a:rPr lang="en-US" sz="2400" b="1" dirty="0">
                <a:solidFill>
                  <a:schemeClr val="accent2">
                    <a:lumMod val="60000"/>
                    <a:lumOff val="40000"/>
                  </a:schemeClr>
                </a:solidFill>
              </a:rPr>
              <a:t>  - url: http://localhost:3100/loki/api/v1/push  # The URL of your Loki server (</a:t>
            </a:r>
            <a:r>
              <a:rPr lang="en-US" sz="2400" b="1" dirty="0" err="1">
                <a:solidFill>
                  <a:schemeClr val="accent2">
                    <a:lumMod val="60000"/>
                    <a:lumOff val="40000"/>
                  </a:schemeClr>
                </a:solidFill>
              </a:rPr>
              <a:t>Promtail</a:t>
            </a:r>
            <a:r>
              <a:rPr lang="en-US" sz="2400" b="1" dirty="0">
                <a:solidFill>
                  <a:schemeClr val="accent2">
                    <a:lumMod val="60000"/>
                    <a:lumOff val="40000"/>
                  </a:schemeClr>
                </a:solidFill>
              </a:rPr>
              <a:t> pushes logs here)</a:t>
            </a:r>
          </a:p>
          <a:p>
            <a:endParaRPr lang="en-US" sz="2400" b="1" dirty="0">
              <a:solidFill>
                <a:schemeClr val="accent2">
                  <a:lumMod val="60000"/>
                  <a:lumOff val="40000"/>
                </a:schemeClr>
              </a:solidFill>
            </a:endParaRPr>
          </a:p>
          <a:p>
            <a:r>
              <a:rPr lang="en-US" sz="2400" b="1" dirty="0" err="1">
                <a:solidFill>
                  <a:schemeClr val="accent2">
                    <a:lumMod val="60000"/>
                    <a:lumOff val="40000"/>
                  </a:schemeClr>
                </a:solidFill>
              </a:rPr>
              <a:t>scrape_configs</a:t>
            </a:r>
            <a:r>
              <a:rPr lang="en-US" sz="2400" b="1" dirty="0">
                <a:solidFill>
                  <a:schemeClr val="accent2">
                    <a:lumMod val="60000"/>
                    <a:lumOff val="40000"/>
                  </a:schemeClr>
                </a:solidFill>
              </a:rPr>
              <a:t>:</a:t>
            </a:r>
          </a:p>
          <a:p>
            <a:r>
              <a:rPr lang="en-US" sz="2400" b="1" dirty="0">
                <a:solidFill>
                  <a:schemeClr val="accent2">
                    <a:lumMod val="60000"/>
                    <a:lumOff val="40000"/>
                  </a:schemeClr>
                </a:solidFill>
              </a:rPr>
              <a:t>  - </a:t>
            </a:r>
            <a:r>
              <a:rPr lang="en-US" sz="2400" b="1" dirty="0" err="1">
                <a:solidFill>
                  <a:schemeClr val="accent2">
                    <a:lumMod val="60000"/>
                    <a:lumOff val="40000"/>
                  </a:schemeClr>
                </a:solidFill>
              </a:rPr>
              <a:t>job_name</a:t>
            </a:r>
            <a:r>
              <a:rPr lang="en-US" sz="2400" b="1" dirty="0">
                <a:solidFill>
                  <a:schemeClr val="accent2">
                    <a:lumMod val="60000"/>
                    <a:lumOff val="40000"/>
                  </a:schemeClr>
                </a:solidFill>
              </a:rPr>
              <a:t>: system   # A name for this log scraping job (used as a label in Loki)</a:t>
            </a:r>
          </a:p>
          <a:p>
            <a:r>
              <a:rPr lang="en-US" sz="2400" b="1" dirty="0">
                <a:solidFill>
                  <a:schemeClr val="accent2">
                    <a:lumMod val="60000"/>
                    <a:lumOff val="40000"/>
                  </a:schemeClr>
                </a:solidFill>
              </a:rPr>
              <a:t>    </a:t>
            </a:r>
            <a:r>
              <a:rPr lang="en-US" sz="2400" b="1" dirty="0" err="1">
                <a:solidFill>
                  <a:schemeClr val="accent2">
                    <a:lumMod val="60000"/>
                    <a:lumOff val="40000"/>
                  </a:schemeClr>
                </a:solidFill>
              </a:rPr>
              <a:t>static_configs</a:t>
            </a:r>
            <a:r>
              <a:rPr lang="en-US" sz="2400" b="1" dirty="0">
                <a:solidFill>
                  <a:schemeClr val="accent2">
                    <a:lumMod val="60000"/>
                    <a:lumOff val="40000"/>
                  </a:schemeClr>
                </a:solidFill>
              </a:rPr>
              <a:t>:</a:t>
            </a:r>
          </a:p>
          <a:p>
            <a:r>
              <a:rPr lang="en-US" sz="2400" b="1" dirty="0">
                <a:solidFill>
                  <a:schemeClr val="accent2">
                    <a:lumMod val="60000"/>
                    <a:lumOff val="40000"/>
                  </a:schemeClr>
                </a:solidFill>
              </a:rPr>
              <a:t>      - targets:</a:t>
            </a:r>
          </a:p>
          <a:p>
            <a:r>
              <a:rPr lang="en-US" sz="2400" b="1" dirty="0">
                <a:solidFill>
                  <a:schemeClr val="accent2">
                    <a:lumMod val="60000"/>
                    <a:lumOff val="40000"/>
                  </a:schemeClr>
                </a:solidFill>
              </a:rPr>
              <a:t>          - localhost   # Required field, but unused for file targets</a:t>
            </a:r>
          </a:p>
          <a:p>
            <a:r>
              <a:rPr lang="en-US" sz="2400" b="1" dirty="0">
                <a:solidFill>
                  <a:schemeClr val="accent2">
                    <a:lumMod val="60000"/>
                    <a:lumOff val="40000"/>
                  </a:schemeClr>
                </a:solidFill>
              </a:rPr>
              <a:t>        labels:</a:t>
            </a:r>
          </a:p>
          <a:p>
            <a:r>
              <a:rPr lang="en-US" sz="2400" b="1" dirty="0">
                <a:solidFill>
                  <a:schemeClr val="accent2">
                    <a:lumMod val="60000"/>
                    <a:lumOff val="40000"/>
                  </a:schemeClr>
                </a:solidFill>
              </a:rPr>
              <a:t>          job: </a:t>
            </a:r>
            <a:r>
              <a:rPr lang="en-US" sz="2400" b="1" dirty="0" err="1">
                <a:solidFill>
                  <a:schemeClr val="accent2">
                    <a:lumMod val="60000"/>
                    <a:lumOff val="40000"/>
                  </a:schemeClr>
                </a:solidFill>
              </a:rPr>
              <a:t>varlogs</a:t>
            </a:r>
            <a:r>
              <a:rPr lang="en-US" sz="2400" b="1" dirty="0">
                <a:solidFill>
                  <a:schemeClr val="accent2">
                    <a:lumMod val="60000"/>
                    <a:lumOff val="40000"/>
                  </a:schemeClr>
                </a:solidFill>
              </a:rPr>
              <a:t>  # This label will appear in Loki/Grafana, you use it to query logs (e.g. {job="</a:t>
            </a:r>
            <a:r>
              <a:rPr lang="en-US" sz="2400" b="1" dirty="0" err="1">
                <a:solidFill>
                  <a:schemeClr val="accent2">
                    <a:lumMod val="60000"/>
                    <a:lumOff val="40000"/>
                  </a:schemeClr>
                </a:solidFill>
              </a:rPr>
              <a:t>varlogs</a:t>
            </a:r>
            <a:r>
              <a:rPr lang="en-US" sz="2400" b="1" dirty="0">
                <a:solidFill>
                  <a:schemeClr val="accent2">
                    <a:lumMod val="60000"/>
                    <a:lumOff val="40000"/>
                  </a:schemeClr>
                </a:solidFill>
              </a:rPr>
              <a:t>"})</a:t>
            </a:r>
          </a:p>
          <a:p>
            <a:r>
              <a:rPr lang="en-US" sz="2400" b="1" dirty="0">
                <a:solidFill>
                  <a:schemeClr val="accent2">
                    <a:lumMod val="60000"/>
                    <a:lumOff val="40000"/>
                  </a:schemeClr>
                </a:solidFill>
              </a:rPr>
              <a:t>          __path__: /var/log/*log  # Files to collect logs from; *log matches files like syslog, auth.log, dpkg.log, etc.</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345676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348" y="-135779"/>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6291466"/>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t>
            </a:r>
            <a:r>
              <a:rPr lang="en-US" sz="2800" b="1" dirty="0" err="1">
                <a:solidFill>
                  <a:srgbClr val="404040"/>
                </a:solidFill>
                <a:highlight>
                  <a:srgbClr val="C0C0C0"/>
                </a:highlight>
                <a:latin typeface="Inter"/>
              </a:rPr>
              <a:t>CertBot</a:t>
            </a:r>
            <a:r>
              <a:rPr lang="en-US" sz="2800" b="1" dirty="0">
                <a:solidFill>
                  <a:srgbClr val="404040"/>
                </a:solidFill>
                <a:highlight>
                  <a:srgbClr val="C0C0C0"/>
                </a:highlight>
                <a:latin typeface="Inter"/>
              </a:rPr>
              <a:t>  for let’s encrypt</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apt install </a:t>
            </a:r>
            <a:r>
              <a:rPr lang="en-US" sz="2800" b="1" dirty="0" err="1">
                <a:solidFill>
                  <a:srgbClr val="404040"/>
                </a:solidFill>
                <a:highlight>
                  <a:srgbClr val="C0C0C0"/>
                </a:highlight>
                <a:latin typeface="Inter"/>
              </a:rPr>
              <a:t>certbot</a:t>
            </a:r>
            <a:r>
              <a:rPr lang="en-US" sz="2800" b="1" dirty="0">
                <a:solidFill>
                  <a:srgbClr val="404040"/>
                </a:solidFill>
                <a:highlight>
                  <a:srgbClr val="C0C0C0"/>
                </a:highlight>
                <a:latin typeface="Inter"/>
              </a:rPr>
              <a:t> python3-certbot-nginx</a:t>
            </a:r>
          </a:p>
          <a:p>
            <a:pPr algn="l"/>
            <a:endParaRPr lang="en-US" sz="2800" b="1" dirty="0">
              <a:solidFill>
                <a:srgbClr val="404040"/>
              </a:solidFill>
              <a:highlight>
                <a:srgbClr val="C0C0C0"/>
              </a:highlight>
              <a:latin typeface="Inter"/>
            </a:endParaRP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Self Sign</a:t>
            </a:r>
          </a:p>
          <a:p>
            <a:pPr algn="l"/>
            <a:endParaRPr lang="en-US" sz="2800" b="1" dirty="0">
              <a:solidFill>
                <a:srgbClr val="404040"/>
              </a:solidFill>
              <a:highlight>
                <a:srgbClr val="C0C0C0"/>
              </a:highlight>
              <a:latin typeface="Inter"/>
            </a:endParaRPr>
          </a:p>
          <a:p>
            <a:pPr algn="l"/>
            <a:r>
              <a:rPr lang="en-US" sz="2800" b="1" dirty="0" err="1">
                <a:solidFill>
                  <a:schemeClr val="accent6">
                    <a:lumMod val="75000"/>
                  </a:schemeClr>
                </a:solidFill>
                <a:highlight>
                  <a:srgbClr val="C0C0C0"/>
                </a:highlight>
                <a:latin typeface="Inter"/>
              </a:rPr>
              <a:t>openssl</a:t>
            </a:r>
            <a:r>
              <a:rPr lang="en-US" sz="2800" b="1" dirty="0">
                <a:solidFill>
                  <a:schemeClr val="accent6">
                    <a:lumMod val="75000"/>
                  </a:schemeClr>
                </a:solidFill>
                <a:highlight>
                  <a:srgbClr val="C0C0C0"/>
                </a:highlight>
                <a:latin typeface="Inter"/>
              </a:rPr>
              <a:t> req -x509 -</a:t>
            </a:r>
            <a:r>
              <a:rPr lang="en-US" sz="2800" b="1" dirty="0" err="1">
                <a:solidFill>
                  <a:schemeClr val="accent6">
                    <a:lumMod val="75000"/>
                  </a:schemeClr>
                </a:solidFill>
                <a:highlight>
                  <a:srgbClr val="C0C0C0"/>
                </a:highlight>
                <a:latin typeface="Inter"/>
              </a:rPr>
              <a:t>newkey</a:t>
            </a:r>
            <a:r>
              <a:rPr lang="en-US" sz="2800" b="1" dirty="0">
                <a:solidFill>
                  <a:schemeClr val="accent6">
                    <a:lumMod val="75000"/>
                  </a:schemeClr>
                </a:solidFill>
                <a:highlight>
                  <a:srgbClr val="C0C0C0"/>
                </a:highlight>
                <a:latin typeface="Inter"/>
              </a:rPr>
              <a:t> rsa:4096 -sha256 -days 365 -nodes \</a:t>
            </a:r>
          </a:p>
          <a:p>
            <a:pPr algn="l"/>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keyout</a:t>
            </a:r>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etc</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ssl</a:t>
            </a:r>
            <a:r>
              <a:rPr lang="en-US" sz="2800" b="1" dirty="0">
                <a:solidFill>
                  <a:schemeClr val="accent6">
                    <a:lumMod val="75000"/>
                  </a:schemeClr>
                </a:solidFill>
                <a:highlight>
                  <a:srgbClr val="C0C0C0"/>
                </a:highlight>
                <a:latin typeface="Inter"/>
              </a:rPr>
              <a:t>/private/</a:t>
            </a:r>
            <a:r>
              <a:rPr lang="en-US" sz="2800" b="1" dirty="0" err="1">
                <a:solidFill>
                  <a:schemeClr val="accent6">
                    <a:lumMod val="75000"/>
                  </a:schemeClr>
                </a:solidFill>
                <a:highlight>
                  <a:srgbClr val="C0C0C0"/>
                </a:highlight>
                <a:latin typeface="Inter"/>
              </a:rPr>
              <a:t>server.key</a:t>
            </a:r>
            <a:r>
              <a:rPr lang="en-US" sz="2800" b="1" dirty="0">
                <a:solidFill>
                  <a:schemeClr val="accent6">
                    <a:lumMod val="75000"/>
                  </a:schemeClr>
                </a:solidFill>
                <a:highlight>
                  <a:srgbClr val="C0C0C0"/>
                </a:highlight>
                <a:latin typeface="Inter"/>
              </a:rPr>
              <a:t> -out /</a:t>
            </a:r>
            <a:r>
              <a:rPr lang="en-US" sz="2800" b="1" dirty="0" err="1">
                <a:solidFill>
                  <a:schemeClr val="accent6">
                    <a:lumMod val="75000"/>
                  </a:schemeClr>
                </a:solidFill>
                <a:highlight>
                  <a:srgbClr val="C0C0C0"/>
                </a:highlight>
                <a:latin typeface="Inter"/>
              </a:rPr>
              <a:t>etc</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ssl</a:t>
            </a:r>
            <a:r>
              <a:rPr lang="en-US" sz="2800" b="1" dirty="0">
                <a:solidFill>
                  <a:schemeClr val="accent6">
                    <a:lumMod val="75000"/>
                  </a:schemeClr>
                </a:solidFill>
                <a:highlight>
                  <a:srgbClr val="C0C0C0"/>
                </a:highlight>
                <a:latin typeface="Inter"/>
              </a:rPr>
              <a:t>/certs/server.crt \</a:t>
            </a:r>
          </a:p>
          <a:p>
            <a:pPr algn="l"/>
            <a:r>
              <a:rPr lang="en-US" sz="2800" b="1" dirty="0">
                <a:solidFill>
                  <a:schemeClr val="accent6">
                    <a:lumMod val="75000"/>
                  </a:schemeClr>
                </a:solidFill>
                <a:highlight>
                  <a:srgbClr val="C0C0C0"/>
                </a:highlight>
                <a:latin typeface="Inter"/>
              </a:rPr>
              <a:t>  -subj "/CN=your-domain.com" \</a:t>
            </a:r>
          </a:p>
          <a:p>
            <a:pPr algn="l"/>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addext</a:t>
            </a:r>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subjectAltName</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DNS:your-domain.com,DNS</a:t>
            </a:r>
            <a:r>
              <a:rPr lang="en-US" sz="2800" b="1" dirty="0">
                <a:solidFill>
                  <a:schemeClr val="accent6">
                    <a:lumMod val="75000"/>
                  </a:schemeClr>
                </a:solidFill>
                <a:highlight>
                  <a:srgbClr val="C0C0C0"/>
                </a:highlight>
                <a:latin typeface="Inter"/>
              </a:rPr>
              <a:t>:*.your-domain.com,IP:127.0.0.1"</a:t>
            </a: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9800702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Redis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11726287"/>
          </a:xfrm>
          <a:prstGeom prst="rect">
            <a:avLst/>
          </a:prstGeom>
          <a:noFill/>
        </p:spPr>
        <p:txBody>
          <a:bodyPr wrap="square">
            <a:spAutoFit/>
          </a:bodyPr>
          <a:lstStyle/>
          <a:p>
            <a:r>
              <a:rPr lang="en-US" sz="2800" b="1" dirty="0">
                <a:solidFill>
                  <a:schemeClr val="accent2">
                    <a:lumMod val="60000"/>
                    <a:lumOff val="40000"/>
                  </a:schemeClr>
                </a:solidFill>
              </a:rPr>
              <a:t>Redis is an open-source, in-memory data structure store that is commonly used </a:t>
            </a:r>
            <a:r>
              <a:rPr lang="en-US" sz="2800" b="1" dirty="0" err="1">
                <a:solidFill>
                  <a:schemeClr val="accent2">
                    <a:lumMod val="60000"/>
                    <a:lumOff val="40000"/>
                  </a:schemeClr>
                </a:solidFill>
              </a:rPr>
              <a:t>as:a</a:t>
            </a:r>
            <a:r>
              <a:rPr lang="en-US" sz="2800" b="1" dirty="0">
                <a:solidFill>
                  <a:schemeClr val="accent2">
                    <a:lumMod val="60000"/>
                    <a:lumOff val="40000"/>
                  </a:schemeClr>
                </a:solidFill>
              </a:rPr>
              <a:t> </a:t>
            </a:r>
            <a:r>
              <a:rPr lang="en-US" sz="2800" b="1" dirty="0" err="1">
                <a:solidFill>
                  <a:schemeClr val="accent2">
                    <a:lumMod val="60000"/>
                    <a:lumOff val="40000"/>
                  </a:schemeClr>
                </a:solidFill>
              </a:rPr>
              <a:t>database,a</a:t>
            </a:r>
            <a:r>
              <a:rPr lang="en-US" sz="2800" b="1" dirty="0">
                <a:solidFill>
                  <a:schemeClr val="accent2">
                    <a:lumMod val="60000"/>
                    <a:lumOff val="40000"/>
                  </a:schemeClr>
                </a:solidFill>
              </a:rPr>
              <a:t> cache, </a:t>
            </a:r>
            <a:r>
              <a:rPr lang="en-US" sz="2800" b="1" dirty="0" err="1">
                <a:solidFill>
                  <a:schemeClr val="accent2">
                    <a:lumMod val="60000"/>
                    <a:lumOff val="40000"/>
                  </a:schemeClr>
                </a:solidFill>
              </a:rPr>
              <a:t>anda</a:t>
            </a:r>
            <a:r>
              <a:rPr lang="en-US" sz="2800" b="1" dirty="0">
                <a:solidFill>
                  <a:schemeClr val="accent2">
                    <a:lumMod val="60000"/>
                    <a:lumOff val="40000"/>
                  </a:schemeClr>
                </a:solidFill>
              </a:rPr>
              <a:t> message broker</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What makes Redis special?</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 Very fast: It stores data in memory (RAM), making reads and writes extremely quick.</a:t>
            </a:r>
          </a:p>
          <a:p>
            <a:r>
              <a:rPr lang="en-US" sz="2800" b="1" dirty="0">
                <a:solidFill>
                  <a:schemeClr val="accent2">
                    <a:lumMod val="60000"/>
                    <a:lumOff val="40000"/>
                  </a:schemeClr>
                </a:solidFill>
              </a:rPr>
              <a:t>🧠 Key-Value Store: Like a dictionary or </a:t>
            </a:r>
            <a:r>
              <a:rPr lang="en-US" sz="2800" b="1" dirty="0" err="1">
                <a:solidFill>
                  <a:schemeClr val="accent2">
                    <a:lumMod val="60000"/>
                    <a:lumOff val="40000"/>
                  </a:schemeClr>
                </a:solidFill>
              </a:rPr>
              <a:t>hashmap</a:t>
            </a:r>
            <a:r>
              <a:rPr lang="en-US" sz="2800" b="1" dirty="0">
                <a:solidFill>
                  <a:schemeClr val="accent2">
                    <a:lumMod val="60000"/>
                    <a:lumOff val="40000"/>
                  </a:schemeClr>
                </a:solidFill>
              </a:rPr>
              <a:t> – you store data as key-value pairs.</a:t>
            </a:r>
          </a:p>
          <a:p>
            <a:r>
              <a:rPr lang="en-US" sz="2800" b="1" dirty="0">
                <a:solidFill>
                  <a:schemeClr val="accent2">
                    <a:lumMod val="60000"/>
                    <a:lumOff val="40000"/>
                  </a:schemeClr>
                </a:solidFill>
              </a:rPr>
              <a:t>🔁 Supports complex data types: Not just strings! It supports:</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 Use Case          | Description                                            |</a:t>
            </a:r>
          </a:p>
          <a:p>
            <a:r>
              <a:rPr lang="en-US" sz="2800" b="1" dirty="0">
                <a:solidFill>
                  <a:schemeClr val="accent2">
                    <a:lumMod val="60000"/>
                    <a:lumOff val="40000"/>
                  </a:schemeClr>
                </a:solidFill>
              </a:rPr>
              <a:t>| ----------------- | ------------------------------------------------------ |</a:t>
            </a:r>
          </a:p>
          <a:p>
            <a:r>
              <a:rPr lang="en-US" sz="2800" b="1" dirty="0">
                <a:solidFill>
                  <a:schemeClr val="accent2">
                    <a:lumMod val="60000"/>
                    <a:lumOff val="40000"/>
                  </a:schemeClr>
                </a:solidFill>
              </a:rPr>
              <a:t>| **Cache**         | Store frequently accessed data to reduce load on DB.   |</a:t>
            </a:r>
          </a:p>
          <a:p>
            <a:r>
              <a:rPr lang="en-US" sz="2800" b="1" dirty="0">
                <a:solidFill>
                  <a:schemeClr val="accent2">
                    <a:lumMod val="60000"/>
                    <a:lumOff val="40000"/>
                  </a:schemeClr>
                </a:solidFill>
              </a:rPr>
              <a:t>| **Session Store** | Store user sessions for web apps (e.g., login info).   |</a:t>
            </a:r>
          </a:p>
          <a:p>
            <a:r>
              <a:rPr lang="en-US" sz="2800" b="1" dirty="0">
                <a:solidFill>
                  <a:schemeClr val="accent2">
                    <a:lumMod val="60000"/>
                    <a:lumOff val="40000"/>
                  </a:schemeClr>
                </a:solidFill>
              </a:rPr>
              <a:t>| **Rate Limiting** | Track how many times a user/IP does something.         |</a:t>
            </a:r>
          </a:p>
          <a:p>
            <a:r>
              <a:rPr lang="en-US" sz="2800" b="1" dirty="0">
                <a:solidFill>
                  <a:schemeClr val="accent2">
                    <a:lumMod val="60000"/>
                    <a:lumOff val="40000"/>
                  </a:schemeClr>
                </a:solidFill>
              </a:rPr>
              <a:t>| **Leaderboard**   | Use sorted sets to build real-time ranking systems.    |</a:t>
            </a:r>
          </a:p>
          <a:p>
            <a:r>
              <a:rPr lang="en-US" sz="2800" b="1" dirty="0">
                <a:solidFill>
                  <a:schemeClr val="accent2">
                    <a:lumMod val="60000"/>
                    <a:lumOff val="40000"/>
                  </a:schemeClr>
                </a:solidFill>
              </a:rPr>
              <a:t>| **Message Queue** | Use lists or streams to implement a lightweight queue. |</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dirty="0">
              <a:solidFill>
                <a:schemeClr val="accent2">
                  <a:lumMod val="60000"/>
                  <a:lumOff val="40000"/>
                </a:schemeClr>
              </a:solidFill>
            </a:endParaRPr>
          </a:p>
        </p:txBody>
      </p:sp>
      <p:pic>
        <p:nvPicPr>
          <p:cNvPr id="6" name="Picture 5">
            <a:extLst>
              <a:ext uri="{FF2B5EF4-FFF2-40B4-BE49-F238E27FC236}">
                <a16:creationId xmlns:a16="http://schemas.microsoft.com/office/drawing/2014/main" id="{BFA00AC8-DBAF-6F5D-5B34-CEF34D39E4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66186" y="6039250"/>
            <a:ext cx="4095750" cy="3009900"/>
          </a:xfrm>
          <a:prstGeom prst="rect">
            <a:avLst/>
          </a:prstGeom>
        </p:spPr>
      </p:pic>
    </p:spTree>
    <p:extLst>
      <p:ext uri="{BB962C8B-B14F-4D97-AF65-F5344CB8AC3E}">
        <p14:creationId xmlns:p14="http://schemas.microsoft.com/office/powerpoint/2010/main" val="64001336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079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tx2">
                    <a:lumMod val="60000"/>
                    <a:lumOff val="40000"/>
                  </a:schemeClr>
                </a:solidFill>
              </a:rPr>
              <a:t>Kubernetes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5139869"/>
          </a:xfrm>
          <a:prstGeom prst="rect">
            <a:avLst/>
          </a:prstGeom>
          <a:noFill/>
        </p:spPr>
        <p:txBody>
          <a:bodyPr wrap="square">
            <a:spAutoFit/>
          </a:bodyPr>
          <a:lstStyle/>
          <a:p>
            <a:r>
              <a:rPr lang="en-US" sz="2400" b="1" dirty="0">
                <a:solidFill>
                  <a:schemeClr val="bg1"/>
                </a:solidFill>
              </a:rPr>
              <a:t>What is Kubernetes?</a:t>
            </a:r>
          </a:p>
          <a:p>
            <a:endParaRPr lang="en-US" sz="2400" b="1" dirty="0">
              <a:solidFill>
                <a:schemeClr val="bg1"/>
              </a:solidFill>
            </a:endParaRPr>
          </a:p>
          <a:p>
            <a:r>
              <a:rPr lang="en-US" sz="2800" dirty="0">
                <a:solidFill>
                  <a:schemeClr val="bg1"/>
                </a:solidFill>
              </a:rPr>
              <a:t>Kubernetes (K8s) is an open-source, next-generation container orchestration platform originally developed at Google. It was built using the lessons learned from running large-scale systems like </a:t>
            </a:r>
            <a:r>
              <a:rPr lang="en-US" sz="2800" b="1" dirty="0">
                <a:solidFill>
                  <a:schemeClr val="bg1"/>
                </a:solidFill>
              </a:rPr>
              <a:t>Borg</a:t>
            </a:r>
            <a:r>
              <a:rPr lang="en-US" sz="2800" dirty="0">
                <a:solidFill>
                  <a:schemeClr val="bg1"/>
                </a:solidFill>
              </a:rPr>
              <a:t> and </a:t>
            </a:r>
            <a:r>
              <a:rPr lang="en-US" sz="2800" b="1" dirty="0">
                <a:solidFill>
                  <a:schemeClr val="bg1"/>
                </a:solidFill>
              </a:rPr>
              <a:t>Omega</a:t>
            </a:r>
            <a:r>
              <a:rPr lang="en-US" sz="2800" dirty="0">
                <a:solidFill>
                  <a:schemeClr val="bg1"/>
                </a:solidFill>
              </a:rPr>
              <a:t>.</a:t>
            </a:r>
          </a:p>
          <a:p>
            <a:r>
              <a:rPr lang="en-US" sz="2800" dirty="0">
                <a:solidFill>
                  <a:schemeClr val="bg1"/>
                </a:solidFill>
              </a:rPr>
              <a:t>Designed from the ground up, Kubernetes is a loosely coupled set of components that work together to automate the deployment, management, and scaling of containerized applications.</a:t>
            </a: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accent2">
                  <a:lumMod val="60000"/>
                  <a:lumOff val="40000"/>
                </a:schemeClr>
              </a:solidFill>
            </a:endParaRPr>
          </a:p>
        </p:txBody>
      </p:sp>
      <p:sp>
        <p:nvSpPr>
          <p:cNvPr id="13" name="object 7">
            <a:extLst>
              <a:ext uri="{FF2B5EF4-FFF2-40B4-BE49-F238E27FC236}">
                <a16:creationId xmlns:a16="http://schemas.microsoft.com/office/drawing/2014/main" id="{C4D0670C-6220-99DB-0C15-29B4DDF12C27}"/>
              </a:ext>
            </a:extLst>
          </p:cNvPr>
          <p:cNvSpPr/>
          <p:nvPr/>
        </p:nvSpPr>
        <p:spPr>
          <a:xfrm>
            <a:off x="5797550" y="2511689"/>
            <a:ext cx="5143499" cy="51434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6340998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tx2">
                    <a:lumMod val="60000"/>
                    <a:lumOff val="40000"/>
                  </a:schemeClr>
                </a:solidFill>
              </a:rPr>
              <a:t>Kubernetes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463550" y="801082"/>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1753565"/>
            <a:ext cx="15278100" cy="10372070"/>
          </a:xfrm>
          <a:prstGeom prst="rect">
            <a:avLst/>
          </a:prstGeom>
          <a:noFill/>
        </p:spPr>
        <p:txBody>
          <a:bodyPr wrap="square">
            <a:spAutoFit/>
          </a:bodyPr>
          <a:lstStyle/>
          <a:p>
            <a:r>
              <a:rPr lang="en-US" sz="2400" b="1" dirty="0">
                <a:solidFill>
                  <a:schemeClr val="bg1">
                    <a:lumMod val="95000"/>
                  </a:schemeClr>
                </a:solidFill>
              </a:rPr>
              <a:t>What Kubernetes Does?</a:t>
            </a:r>
          </a:p>
          <a:p>
            <a:endParaRPr lang="en-US" sz="2400" b="1" dirty="0">
              <a:solidFill>
                <a:schemeClr val="bg1">
                  <a:lumMod val="95000"/>
                </a:schemeClr>
              </a:solidFill>
            </a:endParaRPr>
          </a:p>
          <a:p>
            <a:r>
              <a:rPr lang="en-US" sz="2400" dirty="0">
                <a:solidFill>
                  <a:schemeClr val="bg1">
                    <a:lumMod val="95000"/>
                  </a:schemeClr>
                </a:solidFill>
              </a:rPr>
              <a:t>Kubernetes (K8s) is a </a:t>
            </a:r>
            <a:r>
              <a:rPr lang="en-US" sz="2400" b="1" dirty="0">
                <a:solidFill>
                  <a:schemeClr val="bg1">
                    <a:lumMod val="95000"/>
                  </a:schemeClr>
                </a:solidFill>
              </a:rPr>
              <a:t>container orchestration platform</a:t>
            </a:r>
            <a:r>
              <a:rPr lang="en-US" sz="2400" dirty="0">
                <a:solidFill>
                  <a:schemeClr val="bg1">
                    <a:lumMod val="95000"/>
                  </a:schemeClr>
                </a:solidFill>
              </a:rPr>
              <a:t>. Its main job is to </a:t>
            </a:r>
            <a:r>
              <a:rPr lang="en-US" sz="2400" b="1" dirty="0">
                <a:solidFill>
                  <a:schemeClr val="bg1">
                    <a:lumMod val="95000"/>
                  </a:schemeClr>
                </a:solidFill>
              </a:rPr>
              <a:t>manage containers</a:t>
            </a:r>
            <a:r>
              <a:rPr lang="en-US" sz="2400" dirty="0">
                <a:solidFill>
                  <a:schemeClr val="bg1">
                    <a:lumMod val="95000"/>
                  </a:schemeClr>
                </a:solidFill>
              </a:rPr>
              <a:t> (like Docker containers) in production at scale.</a:t>
            </a:r>
          </a:p>
          <a:p>
            <a:r>
              <a:rPr lang="en-US" sz="2400" dirty="0">
                <a:solidFill>
                  <a:schemeClr val="bg1">
                    <a:lumMod val="95000"/>
                  </a:schemeClr>
                </a:solidFill>
              </a:rPr>
              <a:t>Here’s what it does:</a:t>
            </a:r>
          </a:p>
          <a:p>
            <a:endParaRPr lang="en-US" sz="2400" dirty="0">
              <a:solidFill>
                <a:schemeClr val="bg1">
                  <a:lumMod val="95000"/>
                </a:schemeClr>
              </a:solidFill>
            </a:endParaRPr>
          </a:p>
          <a:p>
            <a:pPr>
              <a:buFont typeface="+mj-lt"/>
              <a:buAutoNum type="arabicPeriod"/>
            </a:pPr>
            <a:r>
              <a:rPr lang="en-US" sz="2400" b="1" dirty="0">
                <a:solidFill>
                  <a:schemeClr val="tx2">
                    <a:lumMod val="20000"/>
                    <a:lumOff val="80000"/>
                  </a:schemeClr>
                </a:solidFill>
              </a:rPr>
              <a:t>Deployment &amp; Management</a:t>
            </a:r>
            <a:r>
              <a:rPr lang="en-US" sz="2400" dirty="0">
                <a:solidFill>
                  <a:schemeClr val="bg1">
                    <a:lumMod val="95000"/>
                  </a:schemeClr>
                </a:solidFill>
              </a:rPr>
              <a:t> – Runs your applications in containers and makes sure they’re deployed correctly.</a:t>
            </a:r>
          </a:p>
          <a:p>
            <a:endParaRPr lang="en-US" sz="2400" dirty="0">
              <a:solidFill>
                <a:schemeClr val="bg1">
                  <a:lumMod val="95000"/>
                </a:schemeClr>
              </a:solidFill>
            </a:endParaRPr>
          </a:p>
          <a:p>
            <a:r>
              <a:rPr lang="en-US" sz="2400" b="1" dirty="0">
                <a:solidFill>
                  <a:schemeClr val="bg1">
                    <a:lumMod val="95000"/>
                  </a:schemeClr>
                </a:solidFill>
              </a:rPr>
              <a:t>2.</a:t>
            </a:r>
            <a:r>
              <a:rPr lang="en-US" sz="2400" b="1" dirty="0">
                <a:solidFill>
                  <a:schemeClr val="tx2">
                    <a:lumMod val="20000"/>
                    <a:lumOff val="80000"/>
                  </a:schemeClr>
                </a:solidFill>
              </a:rPr>
              <a:t>Scaling </a:t>
            </a:r>
            <a:r>
              <a:rPr lang="en-US" sz="2400" dirty="0">
                <a:solidFill>
                  <a:schemeClr val="bg1">
                    <a:lumMod val="95000"/>
                  </a:schemeClr>
                </a:solidFill>
              </a:rPr>
              <a:t>– Automatically increases or decreases the number of containers based on demand.</a:t>
            </a:r>
          </a:p>
          <a:p>
            <a:endParaRPr lang="en-US" sz="2400" dirty="0">
              <a:solidFill>
                <a:schemeClr val="bg1">
                  <a:lumMod val="95000"/>
                </a:schemeClr>
              </a:solidFill>
            </a:endParaRPr>
          </a:p>
          <a:p>
            <a:r>
              <a:rPr lang="en-US" sz="2400" b="1" dirty="0">
                <a:solidFill>
                  <a:schemeClr val="bg1">
                    <a:lumMod val="95000"/>
                  </a:schemeClr>
                </a:solidFill>
              </a:rPr>
              <a:t>3.</a:t>
            </a:r>
            <a:r>
              <a:rPr lang="en-US" sz="2400" b="1" dirty="0">
                <a:solidFill>
                  <a:schemeClr val="tx2">
                    <a:lumMod val="20000"/>
                    <a:lumOff val="80000"/>
                  </a:schemeClr>
                </a:solidFill>
              </a:rPr>
              <a:t>Load Balancing</a:t>
            </a:r>
            <a:r>
              <a:rPr lang="en-US" sz="2400" dirty="0">
                <a:solidFill>
                  <a:schemeClr val="tx2">
                    <a:lumMod val="20000"/>
                    <a:lumOff val="80000"/>
                  </a:schemeClr>
                </a:solidFill>
              </a:rPr>
              <a:t> </a:t>
            </a:r>
            <a:r>
              <a:rPr lang="en-US" sz="2400" dirty="0">
                <a:solidFill>
                  <a:schemeClr val="bg1">
                    <a:lumMod val="95000"/>
                  </a:schemeClr>
                </a:solidFill>
              </a:rPr>
              <a:t>– Distributes traffic between containers so no single container is overloaded.</a:t>
            </a:r>
          </a:p>
          <a:p>
            <a:endParaRPr lang="en-US" sz="2400" dirty="0">
              <a:solidFill>
                <a:schemeClr val="bg1">
                  <a:lumMod val="95000"/>
                </a:schemeClr>
              </a:solidFill>
            </a:endParaRPr>
          </a:p>
          <a:p>
            <a:r>
              <a:rPr lang="en-US" sz="2400" b="1" dirty="0">
                <a:solidFill>
                  <a:schemeClr val="bg1">
                    <a:lumMod val="95000"/>
                  </a:schemeClr>
                </a:solidFill>
              </a:rPr>
              <a:t>4.</a:t>
            </a:r>
            <a:r>
              <a:rPr lang="en-US" sz="2400" b="1" dirty="0">
                <a:solidFill>
                  <a:schemeClr val="tx2">
                    <a:lumMod val="20000"/>
                    <a:lumOff val="80000"/>
                  </a:schemeClr>
                </a:solidFill>
              </a:rPr>
              <a:t>Self-Healing</a:t>
            </a:r>
            <a:r>
              <a:rPr lang="en-US" sz="2400" b="1" dirty="0">
                <a:solidFill>
                  <a:schemeClr val="bg1">
                    <a:lumMod val="95000"/>
                  </a:schemeClr>
                </a:solidFill>
              </a:rPr>
              <a:t> </a:t>
            </a:r>
            <a:r>
              <a:rPr lang="en-US" sz="2400" dirty="0">
                <a:solidFill>
                  <a:schemeClr val="bg1">
                    <a:lumMod val="95000"/>
                  </a:schemeClr>
                </a:solidFill>
              </a:rPr>
              <a:t>– Restarts failed containers, replaces unhealthy ones, and reschedules them if a node goes down.</a:t>
            </a:r>
          </a:p>
          <a:p>
            <a:endParaRPr lang="en-US" sz="2400" dirty="0">
              <a:solidFill>
                <a:schemeClr val="bg1">
                  <a:lumMod val="95000"/>
                </a:schemeClr>
              </a:solidFill>
            </a:endParaRPr>
          </a:p>
          <a:p>
            <a:r>
              <a:rPr lang="en-US" sz="2400" b="1" dirty="0">
                <a:solidFill>
                  <a:schemeClr val="bg1">
                    <a:lumMod val="95000"/>
                  </a:schemeClr>
                </a:solidFill>
              </a:rPr>
              <a:t>5.</a:t>
            </a:r>
            <a:r>
              <a:rPr lang="en-US" sz="2400" b="1" dirty="0">
                <a:solidFill>
                  <a:schemeClr val="tx2">
                    <a:lumMod val="20000"/>
                    <a:lumOff val="80000"/>
                  </a:schemeClr>
                </a:solidFill>
              </a:rPr>
              <a:t>Service Discovery &amp; Networking</a:t>
            </a:r>
            <a:r>
              <a:rPr lang="en-US" sz="2400" dirty="0">
                <a:solidFill>
                  <a:schemeClr val="tx2">
                    <a:lumMod val="20000"/>
                    <a:lumOff val="80000"/>
                  </a:schemeClr>
                </a:solidFill>
              </a:rPr>
              <a:t> </a:t>
            </a:r>
            <a:r>
              <a:rPr lang="en-US" sz="2400" dirty="0">
                <a:solidFill>
                  <a:schemeClr val="bg1">
                    <a:lumMod val="95000"/>
                  </a:schemeClr>
                </a:solidFill>
              </a:rPr>
              <a:t>– Makes containers find and talk to each other securely.</a:t>
            </a:r>
          </a:p>
          <a:p>
            <a:endParaRPr lang="en-US" sz="2400" dirty="0">
              <a:solidFill>
                <a:schemeClr val="bg1">
                  <a:lumMod val="95000"/>
                </a:schemeClr>
              </a:solidFill>
            </a:endParaRPr>
          </a:p>
          <a:p>
            <a:r>
              <a:rPr lang="en-US" sz="2400" b="1" dirty="0">
                <a:solidFill>
                  <a:schemeClr val="bg1">
                    <a:lumMod val="95000"/>
                  </a:schemeClr>
                </a:solidFill>
              </a:rPr>
              <a:t>6.</a:t>
            </a:r>
            <a:r>
              <a:rPr lang="en-US" sz="2400" b="1" dirty="0">
                <a:solidFill>
                  <a:schemeClr val="tx2">
                    <a:lumMod val="20000"/>
                    <a:lumOff val="80000"/>
                  </a:schemeClr>
                </a:solidFill>
              </a:rPr>
              <a:t>Storage Orchestration</a:t>
            </a:r>
            <a:r>
              <a:rPr lang="en-US" sz="2400" dirty="0">
                <a:solidFill>
                  <a:schemeClr val="tx2">
                    <a:lumMod val="20000"/>
                    <a:lumOff val="80000"/>
                  </a:schemeClr>
                </a:solidFill>
              </a:rPr>
              <a:t> </a:t>
            </a:r>
            <a:r>
              <a:rPr lang="en-US" sz="2400" dirty="0">
                <a:solidFill>
                  <a:schemeClr val="bg1">
                    <a:lumMod val="95000"/>
                  </a:schemeClr>
                </a:solidFill>
              </a:rPr>
              <a:t>– Automatically mounts and manages storage for applications.</a:t>
            </a:r>
          </a:p>
          <a:p>
            <a:endParaRPr lang="en-US" sz="2400" dirty="0">
              <a:solidFill>
                <a:schemeClr val="bg1">
                  <a:lumMod val="95000"/>
                </a:schemeClr>
              </a:solidFill>
            </a:endParaRPr>
          </a:p>
          <a:p>
            <a:r>
              <a:rPr lang="en-US" sz="2400" b="1" dirty="0">
                <a:solidFill>
                  <a:schemeClr val="bg1">
                    <a:lumMod val="95000"/>
                  </a:schemeClr>
                </a:solidFill>
              </a:rPr>
              <a:t>7.</a:t>
            </a:r>
            <a:r>
              <a:rPr lang="en-US" sz="2400" b="1" dirty="0">
                <a:solidFill>
                  <a:schemeClr val="tx2">
                    <a:lumMod val="20000"/>
                    <a:lumOff val="80000"/>
                  </a:schemeClr>
                </a:solidFill>
              </a:rPr>
              <a:t>Automated Rollouts &amp; Rollbacks</a:t>
            </a:r>
            <a:r>
              <a:rPr lang="en-US" sz="2400" dirty="0">
                <a:solidFill>
                  <a:schemeClr val="tx2">
                    <a:lumMod val="20000"/>
                    <a:lumOff val="80000"/>
                  </a:schemeClr>
                </a:solidFill>
              </a:rPr>
              <a:t> </a:t>
            </a:r>
            <a:r>
              <a:rPr lang="en-US" sz="2400" dirty="0">
                <a:solidFill>
                  <a:schemeClr val="bg1">
                    <a:lumMod val="95000"/>
                  </a:schemeClr>
                </a:solidFill>
              </a:rPr>
              <a:t>– Updates your applications with zero downtime and rolls back if something goes wrong.</a:t>
            </a:r>
          </a:p>
          <a:p>
            <a:endParaRPr lang="en-US" sz="2800" dirty="0">
              <a:solidFill>
                <a:schemeClr val="bg1">
                  <a:lumMod val="95000"/>
                </a:schemeClr>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6932643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tx2">
                    <a:lumMod val="60000"/>
                    <a:lumOff val="40000"/>
                  </a:schemeClr>
                </a:solidFill>
              </a:rPr>
              <a:t>Kubernetes Architecture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1753565"/>
            <a:ext cx="15278100" cy="8156079"/>
          </a:xfrm>
          <a:prstGeom prst="rect">
            <a:avLst/>
          </a:prstGeom>
          <a:noFill/>
        </p:spPr>
        <p:txBody>
          <a:bodyPr wrap="square">
            <a:spAutoFit/>
          </a:bodyPr>
          <a:lstStyle/>
          <a:p>
            <a:endParaRPr lang="en-US" sz="2400" b="1" dirty="0">
              <a:solidFill>
                <a:schemeClr val="bg1">
                  <a:lumMod val="95000"/>
                </a:schemeClr>
              </a:solidFill>
            </a:endParaRPr>
          </a:p>
          <a:p>
            <a:r>
              <a:rPr lang="en-US" sz="2400" b="1" dirty="0">
                <a:solidFill>
                  <a:schemeClr val="tx2">
                    <a:lumMod val="20000"/>
                    <a:lumOff val="80000"/>
                  </a:schemeClr>
                </a:solidFill>
              </a:rPr>
              <a:t>Control Plane (formerly called “Master”)</a:t>
            </a:r>
          </a:p>
          <a:p>
            <a:endParaRPr lang="en-US" sz="2400" dirty="0">
              <a:solidFill>
                <a:schemeClr val="bg1">
                  <a:lumMod val="95000"/>
                </a:schemeClr>
              </a:solidFill>
            </a:endParaRPr>
          </a:p>
          <a:p>
            <a:pPr>
              <a:buFont typeface="Arial" panose="020B0604020202020204" pitchFamily="34" charset="0"/>
              <a:buChar char="•"/>
            </a:pPr>
            <a:r>
              <a:rPr lang="en-US" sz="2400" dirty="0">
                <a:solidFill>
                  <a:schemeClr val="bg1">
                    <a:lumMod val="95000"/>
                  </a:schemeClr>
                </a:solidFill>
              </a:rPr>
              <a:t>Acts as the brain of the cluster.</a:t>
            </a:r>
          </a:p>
          <a:p>
            <a:pPr>
              <a:buFont typeface="Arial" panose="020B0604020202020204" pitchFamily="34" charset="0"/>
              <a:buChar char="•"/>
            </a:pPr>
            <a:r>
              <a:rPr lang="en-US" sz="2400" dirty="0">
                <a:solidFill>
                  <a:schemeClr val="bg1">
                    <a:lumMod val="95000"/>
                  </a:schemeClr>
                </a:solidFill>
              </a:rPr>
              <a:t>Runs the </a:t>
            </a:r>
            <a:r>
              <a:rPr lang="en-US" sz="2400" b="1" dirty="0">
                <a:solidFill>
                  <a:schemeClr val="bg1">
                    <a:lumMod val="95000"/>
                  </a:schemeClr>
                </a:solidFill>
              </a:rPr>
              <a:t>API Server</a:t>
            </a:r>
            <a:r>
              <a:rPr lang="en-US" sz="2400" dirty="0">
                <a:solidFill>
                  <a:schemeClr val="bg1">
                    <a:lumMod val="95000"/>
                  </a:schemeClr>
                </a:solidFill>
              </a:rPr>
              <a:t>, </a:t>
            </a:r>
            <a:r>
              <a:rPr lang="en-US" sz="2400" b="1" dirty="0">
                <a:solidFill>
                  <a:schemeClr val="bg1">
                    <a:lumMod val="95000"/>
                  </a:schemeClr>
                </a:solidFill>
              </a:rPr>
              <a:t>Scheduler</a:t>
            </a:r>
            <a:r>
              <a:rPr lang="en-US" sz="2400" dirty="0">
                <a:solidFill>
                  <a:schemeClr val="bg1">
                    <a:lumMod val="95000"/>
                  </a:schemeClr>
                </a:solidFill>
              </a:rPr>
              <a:t>, and </a:t>
            </a:r>
            <a:r>
              <a:rPr lang="en-US" sz="2400" b="1" dirty="0">
                <a:solidFill>
                  <a:schemeClr val="bg1">
                    <a:lumMod val="95000"/>
                  </a:schemeClr>
                </a:solidFill>
              </a:rPr>
              <a:t>Controller Manager</a:t>
            </a:r>
            <a:r>
              <a:rPr lang="en-US" sz="2400" dirty="0">
                <a:solidFill>
                  <a:schemeClr val="bg1">
                    <a:lumMod val="95000"/>
                  </a:schemeClr>
                </a:solidFill>
              </a:rPr>
              <a:t>.</a:t>
            </a:r>
          </a:p>
          <a:p>
            <a:pPr>
              <a:buFont typeface="Arial" panose="020B0604020202020204" pitchFamily="34" charset="0"/>
              <a:buChar char="•"/>
            </a:pPr>
            <a:r>
              <a:rPr lang="en-US" sz="2400" dirty="0">
                <a:solidFill>
                  <a:schemeClr val="bg1">
                    <a:lumMod val="95000"/>
                  </a:schemeClr>
                </a:solidFill>
              </a:rPr>
              <a:t>Maintains the desired state of the cluster (what apps should run, how many replicas, networking, etc.).</a:t>
            </a:r>
          </a:p>
          <a:p>
            <a:pPr>
              <a:buFont typeface="Arial" panose="020B0604020202020204" pitchFamily="34" charset="0"/>
              <a:buChar char="•"/>
            </a:pPr>
            <a:r>
              <a:rPr lang="en-US" sz="2400" dirty="0">
                <a:solidFill>
                  <a:schemeClr val="bg1">
                    <a:lumMod val="95000"/>
                  </a:schemeClr>
                </a:solidFill>
              </a:rPr>
              <a:t> </a:t>
            </a:r>
            <a:r>
              <a:rPr lang="en-US" sz="2400" b="1" dirty="0" err="1">
                <a:solidFill>
                  <a:schemeClr val="bg1">
                    <a:lumMod val="95000"/>
                  </a:schemeClr>
                </a:solidFill>
              </a:rPr>
              <a:t>etcd</a:t>
            </a:r>
            <a:r>
              <a:rPr lang="en-US" sz="2400" dirty="0">
                <a:solidFill>
                  <a:schemeClr val="bg1">
                    <a:lumMod val="95000"/>
                  </a:schemeClr>
                </a:solidFill>
              </a:rPr>
              <a:t>, the key-value store that saves all cluster state and configuration.</a:t>
            </a:r>
          </a:p>
          <a:p>
            <a:endParaRPr lang="en-US" sz="2400" dirty="0">
              <a:solidFill>
                <a:schemeClr val="bg1">
                  <a:lumMod val="95000"/>
                </a:schemeClr>
              </a:solidFill>
            </a:endParaRPr>
          </a:p>
          <a:p>
            <a:r>
              <a:rPr lang="en-US" sz="2400" b="1" dirty="0">
                <a:solidFill>
                  <a:schemeClr val="tx2">
                    <a:lumMod val="20000"/>
                    <a:lumOff val="80000"/>
                  </a:schemeClr>
                </a:solidFill>
              </a:rPr>
              <a:t>Nodes (Workers)</a:t>
            </a:r>
            <a:endParaRPr lang="en-US" sz="2400" dirty="0">
              <a:solidFill>
                <a:schemeClr val="tx2">
                  <a:lumMod val="20000"/>
                  <a:lumOff val="80000"/>
                </a:schemeClr>
              </a:solidFill>
            </a:endParaRPr>
          </a:p>
          <a:p>
            <a:pPr>
              <a:buFont typeface="Arial" panose="020B0604020202020204" pitchFamily="34" charset="0"/>
              <a:buChar char="•"/>
            </a:pPr>
            <a:r>
              <a:rPr lang="en-US" sz="2400" dirty="0">
                <a:solidFill>
                  <a:schemeClr val="bg1">
                    <a:lumMod val="95000"/>
                  </a:schemeClr>
                </a:solidFill>
              </a:rPr>
              <a:t>These are the machines (VMs or physical servers) that run your application workloads.</a:t>
            </a:r>
          </a:p>
          <a:p>
            <a:pPr>
              <a:buFont typeface="Arial" panose="020B0604020202020204" pitchFamily="34" charset="0"/>
              <a:buChar char="•"/>
            </a:pPr>
            <a:r>
              <a:rPr lang="en-US" sz="2400" dirty="0">
                <a:solidFill>
                  <a:schemeClr val="bg1">
                    <a:lumMod val="95000"/>
                  </a:schemeClr>
                </a:solidFill>
              </a:rPr>
              <a:t>Each node runs:</a:t>
            </a:r>
          </a:p>
          <a:p>
            <a:pPr marL="742950" lvl="1" indent="-285750">
              <a:buFont typeface="Arial" panose="020B0604020202020204" pitchFamily="34" charset="0"/>
              <a:buChar char="•"/>
            </a:pPr>
            <a:r>
              <a:rPr lang="en-US" sz="2400" b="1" dirty="0" err="1">
                <a:solidFill>
                  <a:schemeClr val="bg1">
                    <a:lumMod val="95000"/>
                  </a:schemeClr>
                </a:solidFill>
              </a:rPr>
              <a:t>Kubelet</a:t>
            </a:r>
            <a:r>
              <a:rPr lang="en-US" sz="2400" dirty="0">
                <a:solidFill>
                  <a:schemeClr val="bg1">
                    <a:lumMod val="95000"/>
                  </a:schemeClr>
                </a:solidFill>
              </a:rPr>
              <a:t> → agent that communicates with the control plane and ensures containers are running as instructed.</a:t>
            </a:r>
          </a:p>
          <a:p>
            <a:pPr marL="742950" lvl="1" indent="-285750">
              <a:buFont typeface="Arial" panose="020B0604020202020204" pitchFamily="34" charset="0"/>
              <a:buChar char="•"/>
            </a:pPr>
            <a:r>
              <a:rPr lang="en-US" sz="2400" b="1" dirty="0" err="1">
                <a:solidFill>
                  <a:schemeClr val="bg1">
                    <a:lumMod val="95000"/>
                  </a:schemeClr>
                </a:solidFill>
              </a:rPr>
              <a:t>Kube</a:t>
            </a:r>
            <a:r>
              <a:rPr lang="en-US" sz="2400" b="1" dirty="0">
                <a:solidFill>
                  <a:schemeClr val="bg1">
                    <a:lumMod val="95000"/>
                  </a:schemeClr>
                </a:solidFill>
              </a:rPr>
              <a:t>-proxy</a:t>
            </a:r>
            <a:r>
              <a:rPr lang="en-US" sz="2400" dirty="0">
                <a:solidFill>
                  <a:schemeClr val="bg1">
                    <a:lumMod val="95000"/>
                  </a:schemeClr>
                </a:solidFill>
              </a:rPr>
              <a:t> → handles networking and load balancing inside the cluster.</a:t>
            </a:r>
          </a:p>
          <a:p>
            <a:pPr marL="742950" lvl="1" indent="-285750">
              <a:buFont typeface="Arial" panose="020B0604020202020204" pitchFamily="34" charset="0"/>
              <a:buChar char="•"/>
            </a:pPr>
            <a:r>
              <a:rPr lang="en-US" sz="2400" dirty="0">
                <a:solidFill>
                  <a:schemeClr val="bg1">
                    <a:lumMod val="95000"/>
                  </a:schemeClr>
                </a:solidFill>
              </a:rPr>
              <a:t>A </a:t>
            </a:r>
            <a:r>
              <a:rPr lang="en-US" sz="2400" b="1" dirty="0">
                <a:solidFill>
                  <a:schemeClr val="bg1">
                    <a:lumMod val="95000"/>
                  </a:schemeClr>
                </a:solidFill>
              </a:rPr>
              <a:t>container runtime</a:t>
            </a:r>
            <a:r>
              <a:rPr lang="en-US" sz="2400" dirty="0">
                <a:solidFill>
                  <a:schemeClr val="bg1">
                    <a:lumMod val="95000"/>
                  </a:schemeClr>
                </a:solidFill>
              </a:rPr>
              <a:t> (e.g., Docker, </a:t>
            </a:r>
            <a:r>
              <a:rPr lang="en-US" sz="2400" dirty="0" err="1">
                <a:solidFill>
                  <a:schemeClr val="bg1">
                    <a:lumMod val="95000"/>
                  </a:schemeClr>
                </a:solidFill>
              </a:rPr>
              <a:t>containerd</a:t>
            </a:r>
            <a:r>
              <a:rPr lang="en-US" sz="2400" dirty="0">
                <a:solidFill>
                  <a:schemeClr val="bg1">
                    <a:lumMod val="95000"/>
                  </a:schemeClr>
                </a:solidFill>
              </a:rPr>
              <a:t>, CRI-O) → actually runs the containers.</a:t>
            </a:r>
          </a:p>
          <a:p>
            <a:pPr>
              <a:buFont typeface="Arial" panose="020B0604020202020204" pitchFamily="34" charset="0"/>
              <a:buChar char="•"/>
            </a:pPr>
            <a:r>
              <a:rPr lang="en-US" sz="2400" dirty="0">
                <a:solidFill>
                  <a:schemeClr val="bg1">
                    <a:lumMod val="95000"/>
                  </a:schemeClr>
                </a:solidFill>
              </a:rPr>
              <a:t>Nodes execute workloads (Pods) as scheduled by the control plane.</a:t>
            </a:r>
          </a:p>
          <a:p>
            <a:endParaRPr lang="en-US" sz="2800" dirty="0">
              <a:solidFill>
                <a:schemeClr val="bg1">
                  <a:lumMod val="95000"/>
                </a:schemeClr>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2610937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tx2">
                    <a:lumMod val="60000"/>
                    <a:lumOff val="40000"/>
                  </a:schemeClr>
                </a:solidFill>
              </a:rPr>
              <a:t>Kubernetes Architecture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1753565"/>
            <a:ext cx="15278100" cy="1815882"/>
          </a:xfrm>
          <a:prstGeom prst="rect">
            <a:avLst/>
          </a:prstGeom>
          <a:noFill/>
        </p:spPr>
        <p:txBody>
          <a:bodyPr wrap="square">
            <a:spAutoFit/>
          </a:bodyPr>
          <a:lstStyle/>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accent2">
                  <a:lumMod val="60000"/>
                  <a:lumOff val="40000"/>
                </a:schemeClr>
              </a:solidFill>
            </a:endParaRPr>
          </a:p>
        </p:txBody>
      </p:sp>
      <p:pic>
        <p:nvPicPr>
          <p:cNvPr id="4" name="Picture 3">
            <a:extLst>
              <a:ext uri="{FF2B5EF4-FFF2-40B4-BE49-F238E27FC236}">
                <a16:creationId xmlns:a16="http://schemas.microsoft.com/office/drawing/2014/main" id="{F796C39D-A3F2-C61A-9A2D-3DA14321E81B}"/>
              </a:ext>
            </a:extLst>
          </p:cNvPr>
          <p:cNvPicPr>
            <a:picLocks noChangeAspect="1"/>
          </p:cNvPicPr>
          <p:nvPr/>
        </p:nvPicPr>
        <p:blipFill>
          <a:blip r:embed="rId3"/>
          <a:stretch>
            <a:fillRect/>
          </a:stretch>
        </p:blipFill>
        <p:spPr>
          <a:xfrm>
            <a:off x="1144307" y="2115857"/>
            <a:ext cx="15125699" cy="6968219"/>
          </a:xfrm>
          <a:prstGeom prst="rect">
            <a:avLst/>
          </a:prstGeom>
        </p:spPr>
      </p:pic>
    </p:spTree>
    <p:extLst>
      <p:ext uri="{BB962C8B-B14F-4D97-AF65-F5344CB8AC3E}">
        <p14:creationId xmlns:p14="http://schemas.microsoft.com/office/powerpoint/2010/main" val="4048761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tx2">
                    <a:lumMod val="60000"/>
                    <a:lumOff val="40000"/>
                  </a:schemeClr>
                </a:solidFill>
              </a:rPr>
              <a:t>kube-apiserver</a:t>
            </a:r>
            <a:r>
              <a:rPr lang="en-US" sz="3200" dirty="0">
                <a:solidFill>
                  <a:schemeClr val="tx2">
                    <a:lumMod val="60000"/>
                    <a:lumOff val="40000"/>
                  </a:schemeClr>
                </a:solidFill>
              </a:rPr>
              <a:t> (API Server)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6124754"/>
          </a:xfrm>
          <a:prstGeom prst="rect">
            <a:avLst/>
          </a:prstGeom>
          <a:noFill/>
        </p:spPr>
        <p:txBody>
          <a:bodyPr wrap="square">
            <a:spAutoFit/>
          </a:bodyPr>
          <a:lstStyle/>
          <a:p>
            <a:r>
              <a:rPr lang="en-US" sz="2800" dirty="0">
                <a:solidFill>
                  <a:schemeClr val="bg1"/>
                </a:solidFill>
              </a:rPr>
              <a:t>The API server is the central management component of the Kubernetes control </a:t>
            </a:r>
            <a:r>
              <a:rPr lang="en-US" sz="2800" dirty="0" err="1">
                <a:solidFill>
                  <a:schemeClr val="bg1"/>
                </a:solidFill>
              </a:rPr>
              <a:t>plane.It</a:t>
            </a:r>
            <a:r>
              <a:rPr lang="en-US" sz="2800" dirty="0">
                <a:solidFill>
                  <a:schemeClr val="bg1"/>
                </a:solidFill>
              </a:rPr>
              <a:t> exposes a RESTful API that all clients (users, </a:t>
            </a:r>
            <a:r>
              <a:rPr lang="en-US" sz="2800" dirty="0" err="1">
                <a:solidFill>
                  <a:schemeClr val="bg1"/>
                </a:solidFill>
              </a:rPr>
              <a:t>kubectl</a:t>
            </a:r>
            <a:r>
              <a:rPr lang="en-US" sz="2800" dirty="0">
                <a:solidFill>
                  <a:schemeClr val="bg1"/>
                </a:solidFill>
              </a:rPr>
              <a:t>, controllers, nodes, and external apps) use to interact with the </a:t>
            </a:r>
            <a:r>
              <a:rPr lang="en-US" sz="2800" dirty="0" err="1">
                <a:solidFill>
                  <a:schemeClr val="bg1"/>
                </a:solidFill>
              </a:rPr>
              <a:t>cluster.It</a:t>
            </a:r>
            <a:r>
              <a:rPr lang="en-US" sz="2800" dirty="0">
                <a:solidFill>
                  <a:schemeClr val="bg1"/>
                </a:solidFill>
              </a:rPr>
              <a:t> is the front-end of the Kubernetes control plane and the only entry point to the </a:t>
            </a:r>
            <a:r>
              <a:rPr lang="en-US" sz="2800" dirty="0" err="1">
                <a:solidFill>
                  <a:schemeClr val="bg1"/>
                </a:solidFill>
              </a:rPr>
              <a:t>etcd</a:t>
            </a:r>
            <a:r>
              <a:rPr lang="en-US" sz="2800" dirty="0">
                <a:solidFill>
                  <a:schemeClr val="bg1"/>
                </a:solidFill>
              </a:rPr>
              <a:t> datastore (which stores cluster state).</a:t>
            </a:r>
          </a:p>
          <a:p>
            <a:endParaRPr lang="en-US" sz="2800" dirty="0">
              <a:solidFill>
                <a:schemeClr val="bg1"/>
              </a:solidFill>
            </a:endParaRPr>
          </a:p>
          <a:p>
            <a:r>
              <a:rPr lang="en-US" sz="2800" dirty="0">
                <a:solidFill>
                  <a:schemeClr val="bg1">
                    <a:lumMod val="95000"/>
                  </a:schemeClr>
                </a:solidFill>
              </a:rPr>
              <a:t>Key responsibilities:</a:t>
            </a:r>
          </a:p>
          <a:p>
            <a:r>
              <a:rPr lang="en-US" sz="2800" dirty="0">
                <a:solidFill>
                  <a:schemeClr val="tx2">
                    <a:lumMod val="20000"/>
                    <a:lumOff val="80000"/>
                  </a:schemeClr>
                </a:solidFill>
              </a:rPr>
              <a:t>Authentication &amp; Authorization</a:t>
            </a:r>
            <a:r>
              <a:rPr lang="en-US" sz="2800" dirty="0">
                <a:solidFill>
                  <a:schemeClr val="bg1">
                    <a:lumMod val="95000"/>
                  </a:schemeClr>
                </a:solidFill>
              </a:rPr>
              <a:t> – Validates who is making the request and whether they are allowed to perform the action.</a:t>
            </a:r>
          </a:p>
          <a:p>
            <a:r>
              <a:rPr lang="en-US" sz="2800" dirty="0">
                <a:solidFill>
                  <a:schemeClr val="tx2">
                    <a:lumMod val="20000"/>
                    <a:lumOff val="80000"/>
                  </a:schemeClr>
                </a:solidFill>
              </a:rPr>
              <a:t>Request Validation</a:t>
            </a:r>
            <a:r>
              <a:rPr lang="en-US" sz="2800" dirty="0">
                <a:solidFill>
                  <a:schemeClr val="bg1">
                    <a:lumMod val="95000"/>
                  </a:schemeClr>
                </a:solidFill>
              </a:rPr>
              <a:t> – Ensures requests are well-formed and conform to Kubernetes API rules.</a:t>
            </a:r>
          </a:p>
          <a:p>
            <a:r>
              <a:rPr lang="en-US" sz="2800" dirty="0">
                <a:solidFill>
                  <a:schemeClr val="tx2">
                    <a:lumMod val="20000"/>
                    <a:lumOff val="80000"/>
                  </a:schemeClr>
                </a:solidFill>
              </a:rPr>
              <a:t>Admission Control &amp; Mutation </a:t>
            </a:r>
            <a:r>
              <a:rPr lang="en-US" sz="2800" dirty="0">
                <a:solidFill>
                  <a:schemeClr val="bg1">
                    <a:lumMod val="95000"/>
                  </a:schemeClr>
                </a:solidFill>
              </a:rPr>
              <a:t>– Runs admission controllers that can reject or modify (mutate) requests before persisting them.</a:t>
            </a:r>
          </a:p>
          <a:p>
            <a:r>
              <a:rPr lang="en-US" sz="2800" dirty="0">
                <a:solidFill>
                  <a:schemeClr val="tx2">
                    <a:lumMod val="20000"/>
                    <a:lumOff val="80000"/>
                  </a:schemeClr>
                </a:solidFill>
              </a:rPr>
              <a:t>State Management </a:t>
            </a:r>
            <a:r>
              <a:rPr lang="en-US" sz="2800" dirty="0">
                <a:solidFill>
                  <a:schemeClr val="bg1">
                    <a:lumMod val="95000"/>
                  </a:schemeClr>
                </a:solidFill>
              </a:rPr>
              <a:t>– Updates </a:t>
            </a:r>
            <a:r>
              <a:rPr lang="en-US" sz="2800" dirty="0" err="1">
                <a:solidFill>
                  <a:schemeClr val="bg1">
                    <a:lumMod val="95000"/>
                  </a:schemeClr>
                </a:solidFill>
              </a:rPr>
              <a:t>etcd</a:t>
            </a:r>
            <a:r>
              <a:rPr lang="en-US" sz="2800" dirty="0">
                <a:solidFill>
                  <a:schemeClr val="bg1">
                    <a:lumMod val="95000"/>
                  </a:schemeClr>
                </a:solidFill>
              </a:rPr>
              <a:t> with the desired state and serves that state back to clients.</a:t>
            </a:r>
          </a:p>
          <a:p>
            <a:r>
              <a:rPr lang="en-US" sz="2800" dirty="0">
                <a:solidFill>
                  <a:schemeClr val="tx2">
                    <a:lumMod val="20000"/>
                    <a:lumOff val="80000"/>
                  </a:schemeClr>
                </a:solidFill>
              </a:rPr>
              <a:t>Cluster Gateway </a:t>
            </a:r>
            <a:r>
              <a:rPr lang="en-US" sz="2800" dirty="0">
                <a:solidFill>
                  <a:schemeClr val="bg1">
                    <a:lumMod val="95000"/>
                  </a:schemeClr>
                </a:solidFill>
              </a:rPr>
              <a:t>– All communication (from users, nodes, or controllers) flows through the API server</a:t>
            </a:r>
          </a:p>
        </p:txBody>
      </p:sp>
    </p:spTree>
    <p:extLst>
      <p:ext uri="{BB962C8B-B14F-4D97-AF65-F5344CB8AC3E}">
        <p14:creationId xmlns:p14="http://schemas.microsoft.com/office/powerpoint/2010/main" val="11785523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tx2">
                    <a:lumMod val="60000"/>
                    <a:lumOff val="40000"/>
                  </a:schemeClr>
                </a:solidFill>
              </a:rPr>
              <a:t>etcd</a:t>
            </a:r>
            <a:endParaRPr lang="en-US" sz="3200" dirty="0">
              <a:solidFill>
                <a:schemeClr val="tx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4832092"/>
          </a:xfrm>
          <a:prstGeom prst="rect">
            <a:avLst/>
          </a:prstGeom>
          <a:noFill/>
        </p:spPr>
        <p:txBody>
          <a:bodyPr wrap="square">
            <a:spAutoFit/>
          </a:bodyPr>
          <a:lstStyle/>
          <a:p>
            <a:r>
              <a:rPr lang="en-US" sz="2800" dirty="0" err="1">
                <a:solidFill>
                  <a:schemeClr val="bg1">
                    <a:lumMod val="95000"/>
                  </a:schemeClr>
                </a:solidFill>
              </a:rPr>
              <a:t>etcd</a:t>
            </a:r>
            <a:r>
              <a:rPr lang="en-US" sz="2800" dirty="0">
                <a:solidFill>
                  <a:schemeClr val="bg1">
                    <a:lumMod val="95000"/>
                  </a:schemeClr>
                </a:solidFill>
              </a:rPr>
              <a:t> (Kubernetes Datastore)</a:t>
            </a:r>
            <a:r>
              <a:rPr lang="en-US" sz="2800" dirty="0" err="1">
                <a:solidFill>
                  <a:schemeClr val="bg1">
                    <a:lumMod val="95000"/>
                  </a:schemeClr>
                </a:solidFill>
              </a:rPr>
              <a:t>etcd</a:t>
            </a:r>
            <a:r>
              <a:rPr lang="en-US" sz="2800" dirty="0">
                <a:solidFill>
                  <a:schemeClr val="bg1">
                    <a:lumMod val="95000"/>
                  </a:schemeClr>
                </a:solidFill>
              </a:rPr>
              <a:t> is a distributed, reliable, and strongly consistent key-value </a:t>
            </a:r>
            <a:r>
              <a:rPr lang="en-US" sz="2800" dirty="0" err="1">
                <a:solidFill>
                  <a:schemeClr val="bg1">
                    <a:lumMod val="95000"/>
                  </a:schemeClr>
                </a:solidFill>
              </a:rPr>
              <a:t>store.It</a:t>
            </a:r>
            <a:r>
              <a:rPr lang="en-US" sz="2800" dirty="0">
                <a:solidFill>
                  <a:schemeClr val="bg1">
                    <a:lumMod val="95000"/>
                  </a:schemeClr>
                </a:solidFill>
              </a:rPr>
              <a:t> acts as the source of truth for the Kubernetes cluster, persisting all cluster </a:t>
            </a:r>
            <a:r>
              <a:rPr lang="en-US" sz="2800" dirty="0" err="1">
                <a:solidFill>
                  <a:schemeClr val="bg1">
                    <a:lumMod val="95000"/>
                  </a:schemeClr>
                </a:solidFill>
              </a:rPr>
              <a:t>data.Stores</a:t>
            </a:r>
            <a:r>
              <a:rPr lang="en-US" sz="2800" dirty="0">
                <a:solidFill>
                  <a:schemeClr val="bg1">
                    <a:lumMod val="95000"/>
                  </a:schemeClr>
                </a:solidFill>
              </a:rPr>
              <a:t> the entire cluster state, including:</a:t>
            </a:r>
          </a:p>
          <a:p>
            <a:r>
              <a:rPr lang="en-US" sz="2800" dirty="0">
                <a:solidFill>
                  <a:schemeClr val="bg1">
                    <a:lumMod val="95000"/>
                  </a:schemeClr>
                </a:solidFill>
              </a:rPr>
              <a:t>Node information</a:t>
            </a:r>
          </a:p>
          <a:p>
            <a:r>
              <a:rPr lang="en-US" sz="2800" dirty="0">
                <a:solidFill>
                  <a:schemeClr val="bg1">
                    <a:lumMod val="95000"/>
                  </a:schemeClr>
                </a:solidFill>
              </a:rPr>
              <a:t>Pod definitions</a:t>
            </a:r>
          </a:p>
          <a:p>
            <a:r>
              <a:rPr lang="en-US" sz="2800" dirty="0" err="1">
                <a:solidFill>
                  <a:schemeClr val="bg1">
                    <a:lumMod val="95000"/>
                  </a:schemeClr>
                </a:solidFill>
              </a:rPr>
              <a:t>ConfigMaps</a:t>
            </a:r>
            <a:r>
              <a:rPr lang="en-US" sz="2800" dirty="0">
                <a:solidFill>
                  <a:schemeClr val="bg1">
                    <a:lumMod val="95000"/>
                  </a:schemeClr>
                </a:solidFill>
              </a:rPr>
              <a:t> &amp; </a:t>
            </a:r>
            <a:r>
              <a:rPr lang="en-US" sz="2800" dirty="0" err="1">
                <a:solidFill>
                  <a:schemeClr val="bg1">
                    <a:lumMod val="95000"/>
                  </a:schemeClr>
                </a:solidFill>
              </a:rPr>
              <a:t>SecretsService</a:t>
            </a:r>
            <a:r>
              <a:rPr lang="en-US" sz="2800" dirty="0">
                <a:solidFill>
                  <a:schemeClr val="bg1">
                    <a:lumMod val="95000"/>
                  </a:schemeClr>
                </a:solidFill>
              </a:rPr>
              <a:t> accounts, </a:t>
            </a:r>
          </a:p>
          <a:p>
            <a:r>
              <a:rPr lang="en-US" sz="2800" dirty="0">
                <a:solidFill>
                  <a:schemeClr val="bg1">
                    <a:lumMod val="95000"/>
                  </a:schemeClr>
                </a:solidFill>
              </a:rPr>
              <a:t>roles, and other API objects</a:t>
            </a: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p:txBody>
      </p:sp>
      <p:pic>
        <p:nvPicPr>
          <p:cNvPr id="8" name="Picture 7">
            <a:extLst>
              <a:ext uri="{FF2B5EF4-FFF2-40B4-BE49-F238E27FC236}">
                <a16:creationId xmlns:a16="http://schemas.microsoft.com/office/drawing/2014/main" id="{178DEE88-79F5-99CF-B58A-FD9D2B5AD8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7965" y="4439464"/>
            <a:ext cx="5306385" cy="2596336"/>
          </a:xfrm>
          <a:prstGeom prst="rect">
            <a:avLst/>
          </a:prstGeom>
        </p:spPr>
      </p:pic>
    </p:spTree>
    <p:extLst>
      <p:ext uri="{BB962C8B-B14F-4D97-AF65-F5344CB8AC3E}">
        <p14:creationId xmlns:p14="http://schemas.microsoft.com/office/powerpoint/2010/main" val="34107746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spc="265" dirty="0" err="1">
                <a:solidFill>
                  <a:schemeClr val="accent1"/>
                </a:solidFill>
              </a:rPr>
              <a:t>kube</a:t>
            </a:r>
            <a:r>
              <a:rPr lang="en-US" sz="3200" spc="265" dirty="0">
                <a:solidFill>
                  <a:schemeClr val="accent1"/>
                </a:solidFill>
              </a:rPr>
              <a:t>-controller-manager</a:t>
            </a:r>
            <a:endParaRPr lang="en-US" sz="3200" dirty="0">
              <a:solidFill>
                <a:schemeClr val="accent1"/>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3970318"/>
          </a:xfrm>
          <a:prstGeom prst="rect">
            <a:avLst/>
          </a:prstGeom>
          <a:noFill/>
        </p:spPr>
        <p:txBody>
          <a:bodyPr wrap="square">
            <a:spAutoFit/>
          </a:bodyPr>
          <a:lstStyle/>
          <a:p>
            <a:r>
              <a:rPr lang="en-US" sz="2800" dirty="0">
                <a:solidFill>
                  <a:schemeClr val="bg1">
                    <a:lumMod val="95000"/>
                  </a:schemeClr>
                </a:solidFill>
              </a:rPr>
              <a:t>The controller manager is a daemon that runs the control loops responsible for keeping the cluster in the desired </a:t>
            </a:r>
            <a:r>
              <a:rPr lang="en-US" sz="2800" dirty="0" err="1">
                <a:solidFill>
                  <a:schemeClr val="bg1">
                    <a:lumMod val="95000"/>
                  </a:schemeClr>
                </a:solidFill>
              </a:rPr>
              <a:t>state.It</a:t>
            </a:r>
            <a:r>
              <a:rPr lang="en-US" sz="2800" dirty="0">
                <a:solidFill>
                  <a:schemeClr val="bg1">
                    <a:lumMod val="95000"/>
                  </a:schemeClr>
                </a:solidFill>
              </a:rPr>
              <a:t> continuously watches the cluster state through the </a:t>
            </a:r>
            <a:r>
              <a:rPr lang="en-US" sz="2800" dirty="0" err="1">
                <a:solidFill>
                  <a:schemeClr val="bg1">
                    <a:lumMod val="95000"/>
                  </a:schemeClr>
                </a:solidFill>
              </a:rPr>
              <a:t>kube-apiserver</a:t>
            </a:r>
            <a:r>
              <a:rPr lang="en-US" sz="2800" dirty="0">
                <a:solidFill>
                  <a:schemeClr val="bg1">
                    <a:lumMod val="95000"/>
                  </a:schemeClr>
                </a:solidFill>
              </a:rPr>
              <a:t>, then takes action to move the cluster toward the desired state defined by the </a:t>
            </a:r>
            <a:r>
              <a:rPr lang="en-US" sz="2800" dirty="0" err="1">
                <a:solidFill>
                  <a:schemeClr val="bg1">
                    <a:lumMod val="95000"/>
                  </a:schemeClr>
                </a:solidFill>
              </a:rPr>
              <a:t>user.Think</a:t>
            </a:r>
            <a:r>
              <a:rPr lang="en-US" sz="2800" dirty="0">
                <a:solidFill>
                  <a:schemeClr val="bg1">
                    <a:lumMod val="95000"/>
                  </a:schemeClr>
                </a:solidFill>
              </a:rPr>
              <a:t> of it as the “automation engine” of Kubernetes.</a:t>
            </a:r>
          </a:p>
          <a:p>
            <a:endParaRPr lang="en-US" sz="2800" dirty="0">
              <a:solidFill>
                <a:schemeClr val="bg1">
                  <a:lumMod val="95000"/>
                </a:schemeClr>
              </a:solidFill>
            </a:endParaRPr>
          </a:p>
          <a:p>
            <a:endParaRPr lang="en-US" sz="2800" dirty="0">
              <a:solidFill>
                <a:schemeClr val="bg1">
                  <a:lumMod val="95000"/>
                </a:schemeClr>
              </a:solidFill>
            </a:endParaRPr>
          </a:p>
          <a:p>
            <a:r>
              <a:rPr lang="en-US" sz="2800" dirty="0">
                <a:solidFill>
                  <a:schemeClr val="bg1">
                    <a:lumMod val="95000"/>
                  </a:schemeClr>
                </a:solidFill>
              </a:rPr>
              <a:t>Node Controller – Detects and responds when nodes go down.</a:t>
            </a:r>
          </a:p>
          <a:p>
            <a:r>
              <a:rPr lang="en-US" sz="2800" dirty="0">
                <a:solidFill>
                  <a:schemeClr val="bg1">
                    <a:lumMod val="95000"/>
                  </a:schemeClr>
                </a:solidFill>
              </a:rPr>
              <a:t>Replication Controller – Ensures the correct number of Pod replicas are running.</a:t>
            </a:r>
          </a:p>
          <a:p>
            <a:endParaRPr lang="en-US" sz="2800" dirty="0">
              <a:solidFill>
                <a:schemeClr val="bg1">
                  <a:lumMod val="95000"/>
                </a:schemeClr>
              </a:solidFill>
            </a:endParaRPr>
          </a:p>
        </p:txBody>
      </p:sp>
    </p:spTree>
    <p:extLst>
      <p:ext uri="{BB962C8B-B14F-4D97-AF65-F5344CB8AC3E}">
        <p14:creationId xmlns:p14="http://schemas.microsoft.com/office/powerpoint/2010/main" val="1415559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1"/>
                </a:solidFill>
              </a:rPr>
              <a:t>kube</a:t>
            </a:r>
            <a:r>
              <a:rPr lang="en-US" sz="3200" dirty="0">
                <a:solidFill>
                  <a:schemeClr val="accent1"/>
                </a:solidFill>
              </a:rPr>
              <a:t>-scheduler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3970318"/>
          </a:xfrm>
          <a:prstGeom prst="rect">
            <a:avLst/>
          </a:prstGeom>
          <a:noFill/>
        </p:spPr>
        <p:txBody>
          <a:bodyPr wrap="square">
            <a:spAutoFit/>
          </a:bodyPr>
          <a:lstStyle/>
          <a:p>
            <a:r>
              <a:rPr lang="en-US" sz="2800" dirty="0">
                <a:solidFill>
                  <a:schemeClr val="bg1">
                    <a:lumMod val="95000"/>
                  </a:schemeClr>
                </a:solidFill>
              </a:rPr>
              <a:t>The </a:t>
            </a:r>
            <a:r>
              <a:rPr lang="en-US" sz="2800" dirty="0" err="1">
                <a:solidFill>
                  <a:schemeClr val="bg1">
                    <a:lumMod val="95000"/>
                  </a:schemeClr>
                </a:solidFill>
              </a:rPr>
              <a:t>kube</a:t>
            </a:r>
            <a:r>
              <a:rPr lang="en-US" sz="2800" dirty="0">
                <a:solidFill>
                  <a:schemeClr val="bg1">
                    <a:lumMod val="95000"/>
                  </a:schemeClr>
                </a:solidFill>
              </a:rPr>
              <a:t>-scheduler is the component of the control plane responsible for assigning Pods to </a:t>
            </a:r>
            <a:r>
              <a:rPr lang="en-US" sz="2800" dirty="0" err="1">
                <a:solidFill>
                  <a:schemeClr val="bg1">
                    <a:lumMod val="95000"/>
                  </a:schemeClr>
                </a:solidFill>
              </a:rPr>
              <a:t>Nodes.It</a:t>
            </a:r>
            <a:r>
              <a:rPr lang="en-US" sz="2800" dirty="0">
                <a:solidFill>
                  <a:schemeClr val="bg1">
                    <a:lumMod val="95000"/>
                  </a:schemeClr>
                </a:solidFill>
              </a:rPr>
              <a:t> watches for newly created Pods that don’t have a Node assigned yet, then selects a suitable Node for them</a:t>
            </a:r>
          </a:p>
          <a:p>
            <a:endParaRPr lang="en-US" sz="2800" dirty="0">
              <a:solidFill>
                <a:schemeClr val="bg1">
                  <a:lumMod val="95000"/>
                </a:schemeClr>
              </a:solidFill>
            </a:endParaRPr>
          </a:p>
          <a:p>
            <a:r>
              <a:rPr lang="en-US" sz="2800" dirty="0">
                <a:solidFill>
                  <a:schemeClr val="bg1">
                    <a:lumMod val="95000"/>
                  </a:schemeClr>
                </a:solidFill>
              </a:rPr>
              <a:t>Factors it considers:</a:t>
            </a:r>
          </a:p>
          <a:p>
            <a:r>
              <a:rPr lang="en-US" sz="2800" dirty="0">
                <a:solidFill>
                  <a:schemeClr val="bg1">
                    <a:lumMod val="95000"/>
                  </a:schemeClr>
                </a:solidFill>
              </a:rPr>
              <a:t>1-Hardware requirements (CPU, memory, GPUs, etc.)</a:t>
            </a:r>
          </a:p>
          <a:p>
            <a:r>
              <a:rPr lang="en-US" sz="2800" dirty="0">
                <a:solidFill>
                  <a:schemeClr val="bg1">
                    <a:lumMod val="95000"/>
                  </a:schemeClr>
                </a:solidFill>
              </a:rPr>
              <a:t>2-Node affinity / anti-affinity rules</a:t>
            </a:r>
          </a:p>
          <a:p>
            <a:r>
              <a:rPr lang="en-US" sz="2800" dirty="0">
                <a:solidFill>
                  <a:schemeClr val="bg1">
                    <a:lumMod val="95000"/>
                  </a:schemeClr>
                </a:solidFill>
              </a:rPr>
              <a:t>3-Pod affinity / anti-affinity rules</a:t>
            </a:r>
          </a:p>
          <a:p>
            <a:r>
              <a:rPr lang="en-US" sz="2800" dirty="0">
                <a:solidFill>
                  <a:schemeClr val="bg1">
                    <a:lumMod val="95000"/>
                  </a:schemeClr>
                </a:solidFill>
              </a:rPr>
              <a:t>4-Taints and tolerations</a:t>
            </a: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228093794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1"/>
                </a:solidFill>
              </a:rPr>
              <a:t>kubelet</a:t>
            </a:r>
            <a:endParaRPr lang="en-US" sz="3200" dirty="0">
              <a:solidFill>
                <a:schemeClr val="accent1"/>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6124754"/>
          </a:xfrm>
          <a:prstGeom prst="rect">
            <a:avLst/>
          </a:prstGeom>
          <a:noFill/>
        </p:spPr>
        <p:txBody>
          <a:bodyPr wrap="square">
            <a:spAutoFit/>
          </a:bodyPr>
          <a:lstStyle/>
          <a:p>
            <a:r>
              <a:rPr lang="en-US" sz="2800" dirty="0">
                <a:solidFill>
                  <a:schemeClr val="bg1">
                    <a:lumMod val="95000"/>
                  </a:schemeClr>
                </a:solidFill>
              </a:rPr>
              <a:t>The </a:t>
            </a:r>
            <a:r>
              <a:rPr lang="en-US" sz="2800" dirty="0" err="1">
                <a:solidFill>
                  <a:schemeClr val="bg1">
                    <a:lumMod val="95000"/>
                  </a:schemeClr>
                </a:solidFill>
              </a:rPr>
              <a:t>kubelet</a:t>
            </a:r>
            <a:r>
              <a:rPr lang="en-US" sz="2800" dirty="0">
                <a:solidFill>
                  <a:schemeClr val="bg1">
                    <a:lumMod val="95000"/>
                  </a:schemeClr>
                </a:solidFill>
              </a:rPr>
              <a:t> is the node agent that runs on every worker node in a Kubernetes </a:t>
            </a:r>
            <a:r>
              <a:rPr lang="en-US" sz="2800" dirty="0" err="1">
                <a:solidFill>
                  <a:schemeClr val="bg1">
                    <a:lumMod val="95000"/>
                  </a:schemeClr>
                </a:solidFill>
              </a:rPr>
              <a:t>cluster.Its</a:t>
            </a:r>
            <a:r>
              <a:rPr lang="en-US" sz="2800" dirty="0">
                <a:solidFill>
                  <a:schemeClr val="bg1">
                    <a:lumMod val="95000"/>
                  </a:schemeClr>
                </a:solidFill>
              </a:rPr>
              <a:t> primary job is to manage the lifecycle of Pods scheduled to that </a:t>
            </a:r>
            <a:r>
              <a:rPr lang="en-US" sz="2800" dirty="0" err="1">
                <a:solidFill>
                  <a:schemeClr val="bg1">
                    <a:lumMod val="95000"/>
                  </a:schemeClr>
                </a:solidFill>
              </a:rPr>
              <a:t>node.It</a:t>
            </a:r>
            <a:r>
              <a:rPr lang="en-US" sz="2800" dirty="0">
                <a:solidFill>
                  <a:schemeClr val="bg1">
                    <a:lumMod val="95000"/>
                  </a:schemeClr>
                </a:solidFill>
              </a:rPr>
              <a:t> communicates with the </a:t>
            </a:r>
            <a:r>
              <a:rPr lang="en-US" sz="2800" dirty="0" err="1">
                <a:solidFill>
                  <a:schemeClr val="bg1">
                    <a:lumMod val="95000"/>
                  </a:schemeClr>
                </a:solidFill>
              </a:rPr>
              <a:t>kube-apiserver</a:t>
            </a:r>
            <a:r>
              <a:rPr lang="en-US" sz="2800" dirty="0">
                <a:solidFill>
                  <a:schemeClr val="bg1">
                    <a:lumMod val="95000"/>
                  </a:schemeClr>
                </a:solidFill>
              </a:rPr>
              <a:t>, receives Pod specifications, and ensures containers are running and healthy.</a:t>
            </a:r>
          </a:p>
          <a:p>
            <a:endParaRPr lang="en-US" sz="2800" dirty="0">
              <a:solidFill>
                <a:schemeClr val="bg1">
                  <a:lumMod val="95000"/>
                </a:schemeClr>
              </a:solidFill>
            </a:endParaRPr>
          </a:p>
          <a:p>
            <a:r>
              <a:rPr lang="en-US" sz="2800" dirty="0">
                <a:solidFill>
                  <a:schemeClr val="bg1">
                    <a:lumMod val="95000"/>
                  </a:schemeClr>
                </a:solidFill>
              </a:rPr>
              <a:t>key responsibilities:</a:t>
            </a:r>
          </a:p>
          <a:p>
            <a:r>
              <a:rPr lang="en-US" sz="2800" dirty="0">
                <a:solidFill>
                  <a:schemeClr val="tx2">
                    <a:lumMod val="20000"/>
                    <a:lumOff val="80000"/>
                  </a:schemeClr>
                </a:solidFill>
              </a:rPr>
              <a:t>Pod Lifecycle Management</a:t>
            </a:r>
            <a:r>
              <a:rPr lang="en-US" sz="2800" dirty="0">
                <a:solidFill>
                  <a:schemeClr val="bg1">
                    <a:lumMod val="95000"/>
                  </a:schemeClr>
                </a:solidFill>
              </a:rPr>
              <a:t> – Starts, stops, and monitors containers defined in </a:t>
            </a:r>
            <a:r>
              <a:rPr lang="en-US" sz="2800" dirty="0" err="1">
                <a:solidFill>
                  <a:schemeClr val="bg1">
                    <a:lumMod val="95000"/>
                  </a:schemeClr>
                </a:solidFill>
              </a:rPr>
              <a:t>PodSpecs</a:t>
            </a:r>
            <a:r>
              <a:rPr lang="en-US" sz="2800" dirty="0">
                <a:solidFill>
                  <a:schemeClr val="bg1">
                    <a:lumMod val="95000"/>
                  </a:schemeClr>
                </a:solidFill>
              </a:rPr>
              <a:t>.</a:t>
            </a:r>
          </a:p>
          <a:p>
            <a:r>
              <a:rPr lang="en-US" sz="2800" dirty="0">
                <a:solidFill>
                  <a:schemeClr val="tx2">
                    <a:lumMod val="20000"/>
                    <a:lumOff val="80000"/>
                  </a:schemeClr>
                </a:solidFill>
              </a:rPr>
              <a:t>Health Monitoring</a:t>
            </a:r>
            <a:r>
              <a:rPr lang="en-US" sz="2800" dirty="0">
                <a:solidFill>
                  <a:schemeClr val="bg1">
                    <a:lumMod val="95000"/>
                  </a:schemeClr>
                </a:solidFill>
              </a:rPr>
              <a:t> – Reports node and Pod status back to the control plane.</a:t>
            </a:r>
          </a:p>
          <a:p>
            <a:r>
              <a:rPr lang="en-US" sz="2800" dirty="0">
                <a:solidFill>
                  <a:schemeClr val="tx2">
                    <a:lumMod val="20000"/>
                    <a:lumOff val="80000"/>
                  </a:schemeClr>
                </a:solidFill>
              </a:rPr>
              <a:t>Container Runtime Interface (CRI)</a:t>
            </a:r>
            <a:r>
              <a:rPr lang="en-US" sz="2800" dirty="0">
                <a:solidFill>
                  <a:schemeClr val="bg1">
                    <a:lumMod val="95000"/>
                  </a:schemeClr>
                </a:solidFill>
              </a:rPr>
              <a:t> – Interacts with container runtimes like </a:t>
            </a:r>
            <a:r>
              <a:rPr lang="en-US" sz="2800" dirty="0" err="1">
                <a:solidFill>
                  <a:schemeClr val="bg1">
                    <a:lumMod val="95000"/>
                  </a:schemeClr>
                </a:solidFill>
              </a:rPr>
              <a:t>containerd</a:t>
            </a:r>
            <a:r>
              <a:rPr lang="en-US" sz="2800" dirty="0">
                <a:solidFill>
                  <a:schemeClr val="bg1">
                    <a:lumMod val="95000"/>
                  </a:schemeClr>
                </a:solidFill>
              </a:rPr>
              <a:t>, CRI-O, or Docker (deprecated).</a:t>
            </a:r>
          </a:p>
          <a:p>
            <a:r>
              <a:rPr lang="en-US" sz="2800" dirty="0">
                <a:solidFill>
                  <a:schemeClr val="tx2">
                    <a:lumMod val="20000"/>
                    <a:lumOff val="80000"/>
                  </a:schemeClr>
                </a:solidFill>
              </a:rPr>
              <a:t>CNI &amp; CSI Integration </a:t>
            </a:r>
            <a:r>
              <a:rPr lang="en-US" sz="2800" dirty="0">
                <a:solidFill>
                  <a:schemeClr val="bg1">
                    <a:lumMod val="95000"/>
                  </a:schemeClr>
                </a:solidFill>
              </a:rPr>
              <a:t>– Works with networking (CNI) and storage (CSI) plugins to provide Pods with networking and persistent storage.</a:t>
            </a:r>
          </a:p>
          <a:p>
            <a:r>
              <a:rPr lang="en-US" sz="2800" dirty="0">
                <a:solidFill>
                  <a:schemeClr val="tx2">
                    <a:lumMod val="20000"/>
                    <a:lumOff val="80000"/>
                  </a:schemeClr>
                </a:solidFill>
              </a:rPr>
              <a:t>Static Pods </a:t>
            </a:r>
            <a:r>
              <a:rPr lang="en-US" sz="2800" dirty="0">
                <a:solidFill>
                  <a:schemeClr val="bg1">
                    <a:lumMod val="95000"/>
                  </a:schemeClr>
                </a:solidFill>
              </a:rPr>
              <a:t>– Can still read Pod manifests from a local file path (e.g., /</a:t>
            </a:r>
            <a:r>
              <a:rPr lang="en-US" sz="2800" dirty="0" err="1">
                <a:solidFill>
                  <a:schemeClr val="bg1">
                    <a:lumMod val="95000"/>
                  </a:schemeClr>
                </a:solidFill>
              </a:rPr>
              <a:t>etc</a:t>
            </a:r>
            <a:r>
              <a:rPr lang="en-US" sz="2800" dirty="0">
                <a:solidFill>
                  <a:schemeClr val="bg1">
                    <a:lumMod val="95000"/>
                  </a:schemeClr>
                </a:solidFill>
              </a:rPr>
              <a:t>/</a:t>
            </a:r>
            <a:r>
              <a:rPr lang="en-US" sz="2800" dirty="0" err="1">
                <a:solidFill>
                  <a:schemeClr val="bg1">
                    <a:lumMod val="95000"/>
                  </a:schemeClr>
                </a:solidFill>
              </a:rPr>
              <a:t>kubernetes</a:t>
            </a:r>
            <a:r>
              <a:rPr lang="en-US" sz="2800" dirty="0">
                <a:solidFill>
                  <a:schemeClr val="bg1">
                    <a:lumMod val="95000"/>
                  </a:schemeClr>
                </a:solidFill>
              </a:rPr>
              <a:t>/manifests/) for critical system Pods like </a:t>
            </a:r>
            <a:r>
              <a:rPr lang="en-US" sz="2800" dirty="0" err="1">
                <a:solidFill>
                  <a:schemeClr val="bg1">
                    <a:lumMod val="95000"/>
                  </a:schemeClr>
                </a:solidFill>
              </a:rPr>
              <a:t>kube</a:t>
            </a:r>
            <a:r>
              <a:rPr lang="en-US" sz="2800" dirty="0">
                <a:solidFill>
                  <a:schemeClr val="bg1">
                    <a:lumMod val="95000"/>
                  </a:schemeClr>
                </a:solidFill>
              </a:rPr>
              <a:t>-proxy</a:t>
            </a:r>
          </a:p>
          <a:p>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1726239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6298996" y="1442859"/>
            <a:ext cx="5688330" cy="768350"/>
          </a:xfrm>
          <a:prstGeom prst="rect">
            <a:avLst/>
          </a:prstGeom>
        </p:spPr>
        <p:txBody>
          <a:bodyPr vert="horz" wrap="square" lIns="0" tIns="15875" rIns="0" bIns="0" rtlCol="0">
            <a:spAutoFit/>
          </a:bodyPr>
          <a:lstStyle/>
          <a:p>
            <a:pPr marL="12700" algn="ctr">
              <a:lnSpc>
                <a:spcPct val="100000"/>
              </a:lnSpc>
              <a:spcBef>
                <a:spcPts val="125"/>
              </a:spcBef>
            </a:pPr>
            <a:r>
              <a:rPr lang="en-US" sz="4850" dirty="0"/>
              <a:t>Docker</a:t>
            </a:r>
            <a:endParaRPr sz="4850" dirty="0"/>
          </a:p>
        </p:txBody>
      </p:sp>
      <p:sp>
        <p:nvSpPr>
          <p:cNvPr id="4" name="object 4"/>
          <p:cNvSpPr txBox="1"/>
          <p:nvPr/>
        </p:nvSpPr>
        <p:spPr>
          <a:xfrm>
            <a:off x="2444750" y="2548580"/>
            <a:ext cx="12699846" cy="3713196"/>
          </a:xfrm>
          <a:prstGeom prst="rect">
            <a:avLst/>
          </a:prstGeom>
        </p:spPr>
        <p:txBody>
          <a:bodyPr vert="horz" wrap="square" lIns="0" tIns="12065" rIns="0" bIns="0" rtlCol="0">
            <a:spAutoFit/>
          </a:bodyPr>
          <a:lstStyle/>
          <a:p>
            <a:pPr marL="12065" marR="5080" algn="l">
              <a:lnSpc>
                <a:spcPct val="100099"/>
              </a:lnSpc>
              <a:spcBef>
                <a:spcPts val="95"/>
              </a:spcBef>
            </a:pPr>
            <a:r>
              <a:rPr lang="en-US" sz="3600" dirty="0">
                <a:solidFill>
                  <a:schemeClr val="accent2">
                    <a:lumMod val="40000"/>
                    <a:lumOff val="60000"/>
                  </a:schemeClr>
                </a:solidFill>
              </a:rPr>
              <a:t>Docker is an open platform for developing, shipping, and running applications. Docker enables you to separate your applications from your infrastructure so you can deliver software quickly.</a:t>
            </a:r>
          </a:p>
          <a:p>
            <a:pPr marL="12065" marR="5080" algn="l">
              <a:lnSpc>
                <a:spcPct val="100099"/>
              </a:lnSpc>
              <a:spcBef>
                <a:spcPts val="95"/>
              </a:spcBef>
            </a:pPr>
            <a:r>
              <a:rPr lang="en-US" sz="3600" dirty="0" err="1">
                <a:solidFill>
                  <a:schemeClr val="accent2">
                    <a:lumMod val="40000"/>
                    <a:lumOff val="60000"/>
                  </a:schemeClr>
                </a:solidFill>
              </a:rPr>
              <a:t>Baremetal</a:t>
            </a:r>
            <a:r>
              <a:rPr lang="en-US" sz="3600" dirty="0">
                <a:solidFill>
                  <a:schemeClr val="accent2">
                    <a:lumMod val="40000"/>
                    <a:lumOff val="60000"/>
                  </a:schemeClr>
                </a:solidFill>
              </a:rPr>
              <a:t> vs </a:t>
            </a:r>
            <a:r>
              <a:rPr lang="en-US" sz="3600" dirty="0" err="1">
                <a:solidFill>
                  <a:schemeClr val="accent2">
                    <a:lumMod val="40000"/>
                    <a:lumOff val="60000"/>
                  </a:schemeClr>
                </a:solidFill>
              </a:rPr>
              <a:t>Vm</a:t>
            </a:r>
            <a:r>
              <a:rPr lang="en-US" sz="3600" dirty="0">
                <a:solidFill>
                  <a:schemeClr val="accent2">
                    <a:lumMod val="40000"/>
                    <a:lumOff val="60000"/>
                  </a:schemeClr>
                </a:solidFill>
              </a:rPr>
              <a:t> and efficiency docker in bare 5X .</a:t>
            </a:r>
          </a:p>
          <a:p>
            <a:pPr marL="12065" marR="5080" algn="l">
              <a:lnSpc>
                <a:spcPct val="100099"/>
              </a:lnSpc>
              <a:spcBef>
                <a:spcPts val="95"/>
              </a:spcBef>
            </a:pPr>
            <a:endParaRPr lang="en-US" sz="3600" dirty="0">
              <a:solidFill>
                <a:schemeClr val="accent2">
                  <a:lumMod val="40000"/>
                  <a:lumOff val="60000"/>
                </a:schemeClr>
              </a:solidFill>
            </a:endParaRPr>
          </a:p>
          <a:p>
            <a:pPr marL="12065" marR="5080" algn="ctr">
              <a:lnSpc>
                <a:spcPct val="100099"/>
              </a:lnSpc>
              <a:spcBef>
                <a:spcPts val="95"/>
              </a:spcBef>
            </a:pPr>
            <a:endParaRPr sz="2200" dirty="0">
              <a:latin typeface="Verdana"/>
              <a:cs typeface="Verdana"/>
            </a:endParaRPr>
          </a:p>
        </p:txBody>
      </p:sp>
      <p:pic>
        <p:nvPicPr>
          <p:cNvPr id="6" name="Picture 5">
            <a:extLst>
              <a:ext uri="{FF2B5EF4-FFF2-40B4-BE49-F238E27FC236}">
                <a16:creationId xmlns:a16="http://schemas.microsoft.com/office/drawing/2014/main" id="{E71F8F38-AE8D-4D9F-A3CA-9E8EC3615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7326" y="5894522"/>
            <a:ext cx="5958840" cy="304800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1"/>
                </a:solidFill>
              </a:rPr>
              <a:t>kubelet</a:t>
            </a:r>
            <a:endParaRPr lang="en-US" sz="3200" dirty="0">
              <a:solidFill>
                <a:schemeClr val="accent1"/>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6124754"/>
          </a:xfrm>
          <a:prstGeom prst="rect">
            <a:avLst/>
          </a:prstGeom>
          <a:noFill/>
        </p:spPr>
        <p:txBody>
          <a:bodyPr wrap="square">
            <a:spAutoFit/>
          </a:bodyPr>
          <a:lstStyle/>
          <a:p>
            <a:r>
              <a:rPr lang="en-US" sz="2800" dirty="0">
                <a:solidFill>
                  <a:schemeClr val="bg1">
                    <a:lumMod val="95000"/>
                  </a:schemeClr>
                </a:solidFill>
              </a:rPr>
              <a:t>The </a:t>
            </a:r>
            <a:r>
              <a:rPr lang="en-US" sz="2800" dirty="0" err="1">
                <a:solidFill>
                  <a:schemeClr val="bg1">
                    <a:lumMod val="95000"/>
                  </a:schemeClr>
                </a:solidFill>
              </a:rPr>
              <a:t>kubelet</a:t>
            </a:r>
            <a:r>
              <a:rPr lang="en-US" sz="2800" dirty="0">
                <a:solidFill>
                  <a:schemeClr val="bg1">
                    <a:lumMod val="95000"/>
                  </a:schemeClr>
                </a:solidFill>
              </a:rPr>
              <a:t> is the node agent that runs on every worker node in a Kubernetes </a:t>
            </a:r>
            <a:r>
              <a:rPr lang="en-US" sz="2800" dirty="0" err="1">
                <a:solidFill>
                  <a:schemeClr val="bg1">
                    <a:lumMod val="95000"/>
                  </a:schemeClr>
                </a:solidFill>
              </a:rPr>
              <a:t>cluster.Its</a:t>
            </a:r>
            <a:r>
              <a:rPr lang="en-US" sz="2800" dirty="0">
                <a:solidFill>
                  <a:schemeClr val="bg1">
                    <a:lumMod val="95000"/>
                  </a:schemeClr>
                </a:solidFill>
              </a:rPr>
              <a:t> primary job is to manage the lifecycle of Pods scheduled to that </a:t>
            </a:r>
            <a:r>
              <a:rPr lang="en-US" sz="2800" dirty="0" err="1">
                <a:solidFill>
                  <a:schemeClr val="bg1">
                    <a:lumMod val="95000"/>
                  </a:schemeClr>
                </a:solidFill>
              </a:rPr>
              <a:t>node.It</a:t>
            </a:r>
            <a:r>
              <a:rPr lang="en-US" sz="2800" dirty="0">
                <a:solidFill>
                  <a:schemeClr val="bg1">
                    <a:lumMod val="95000"/>
                  </a:schemeClr>
                </a:solidFill>
              </a:rPr>
              <a:t> communicates with the </a:t>
            </a:r>
            <a:r>
              <a:rPr lang="en-US" sz="2800" dirty="0" err="1">
                <a:solidFill>
                  <a:schemeClr val="bg1">
                    <a:lumMod val="95000"/>
                  </a:schemeClr>
                </a:solidFill>
              </a:rPr>
              <a:t>kube-apiserver</a:t>
            </a:r>
            <a:r>
              <a:rPr lang="en-US" sz="2800" dirty="0">
                <a:solidFill>
                  <a:schemeClr val="bg1">
                    <a:lumMod val="95000"/>
                  </a:schemeClr>
                </a:solidFill>
              </a:rPr>
              <a:t>, receives Pod specifications, and ensures containers are running and healthy.</a:t>
            </a:r>
          </a:p>
          <a:p>
            <a:endParaRPr lang="en-US" sz="2800" dirty="0">
              <a:solidFill>
                <a:schemeClr val="bg1">
                  <a:lumMod val="95000"/>
                </a:schemeClr>
              </a:solidFill>
            </a:endParaRPr>
          </a:p>
          <a:p>
            <a:r>
              <a:rPr lang="en-US" sz="2800" dirty="0">
                <a:solidFill>
                  <a:schemeClr val="bg1">
                    <a:lumMod val="95000"/>
                  </a:schemeClr>
                </a:solidFill>
              </a:rPr>
              <a:t>key responsibilities:</a:t>
            </a:r>
          </a:p>
          <a:p>
            <a:r>
              <a:rPr lang="en-US" sz="2800" dirty="0">
                <a:solidFill>
                  <a:schemeClr val="tx2">
                    <a:lumMod val="20000"/>
                    <a:lumOff val="80000"/>
                  </a:schemeClr>
                </a:solidFill>
              </a:rPr>
              <a:t>Pod Lifecycle Management</a:t>
            </a:r>
            <a:r>
              <a:rPr lang="en-US" sz="2800" dirty="0">
                <a:solidFill>
                  <a:schemeClr val="bg1">
                    <a:lumMod val="95000"/>
                  </a:schemeClr>
                </a:solidFill>
              </a:rPr>
              <a:t> – Starts, stops, and monitors containers defined in </a:t>
            </a:r>
            <a:r>
              <a:rPr lang="en-US" sz="2800" dirty="0" err="1">
                <a:solidFill>
                  <a:schemeClr val="bg1">
                    <a:lumMod val="95000"/>
                  </a:schemeClr>
                </a:solidFill>
              </a:rPr>
              <a:t>PodSpecs</a:t>
            </a:r>
            <a:r>
              <a:rPr lang="en-US" sz="2800" dirty="0">
                <a:solidFill>
                  <a:schemeClr val="bg1">
                    <a:lumMod val="95000"/>
                  </a:schemeClr>
                </a:solidFill>
              </a:rPr>
              <a:t>.</a:t>
            </a:r>
          </a:p>
          <a:p>
            <a:r>
              <a:rPr lang="en-US" sz="2800" dirty="0">
                <a:solidFill>
                  <a:schemeClr val="tx2">
                    <a:lumMod val="20000"/>
                    <a:lumOff val="80000"/>
                  </a:schemeClr>
                </a:solidFill>
              </a:rPr>
              <a:t>Health Monitoring</a:t>
            </a:r>
            <a:r>
              <a:rPr lang="en-US" sz="2800" dirty="0">
                <a:solidFill>
                  <a:schemeClr val="bg1">
                    <a:lumMod val="95000"/>
                  </a:schemeClr>
                </a:solidFill>
              </a:rPr>
              <a:t> – Reports node and Pod status back to the control plane.</a:t>
            </a:r>
          </a:p>
          <a:p>
            <a:r>
              <a:rPr lang="en-US" sz="2800" dirty="0">
                <a:solidFill>
                  <a:schemeClr val="tx2">
                    <a:lumMod val="20000"/>
                    <a:lumOff val="80000"/>
                  </a:schemeClr>
                </a:solidFill>
              </a:rPr>
              <a:t>Container Runtime Interface (CRI)</a:t>
            </a:r>
            <a:r>
              <a:rPr lang="en-US" sz="2800" dirty="0">
                <a:solidFill>
                  <a:schemeClr val="bg1">
                    <a:lumMod val="95000"/>
                  </a:schemeClr>
                </a:solidFill>
              </a:rPr>
              <a:t> – Interacts with container runtimes like </a:t>
            </a:r>
            <a:r>
              <a:rPr lang="en-US" sz="2800" dirty="0" err="1">
                <a:solidFill>
                  <a:schemeClr val="bg1">
                    <a:lumMod val="95000"/>
                  </a:schemeClr>
                </a:solidFill>
              </a:rPr>
              <a:t>containerd</a:t>
            </a:r>
            <a:r>
              <a:rPr lang="en-US" sz="2800" dirty="0">
                <a:solidFill>
                  <a:schemeClr val="bg1">
                    <a:lumMod val="95000"/>
                  </a:schemeClr>
                </a:solidFill>
              </a:rPr>
              <a:t>, CRI-O, or Docker (deprecated).</a:t>
            </a:r>
          </a:p>
          <a:p>
            <a:r>
              <a:rPr lang="en-US" sz="2800" dirty="0">
                <a:solidFill>
                  <a:schemeClr val="tx2">
                    <a:lumMod val="20000"/>
                    <a:lumOff val="80000"/>
                  </a:schemeClr>
                </a:solidFill>
              </a:rPr>
              <a:t>CNI &amp; CSI Integration </a:t>
            </a:r>
            <a:r>
              <a:rPr lang="en-US" sz="2800" dirty="0">
                <a:solidFill>
                  <a:schemeClr val="bg1">
                    <a:lumMod val="95000"/>
                  </a:schemeClr>
                </a:solidFill>
              </a:rPr>
              <a:t>– Works with networking (CNI) and storage (CSI) plugins to provide Pods with networking and persistent storage.</a:t>
            </a:r>
          </a:p>
          <a:p>
            <a:r>
              <a:rPr lang="en-US" sz="2800" dirty="0">
                <a:solidFill>
                  <a:schemeClr val="tx2">
                    <a:lumMod val="20000"/>
                    <a:lumOff val="80000"/>
                  </a:schemeClr>
                </a:solidFill>
              </a:rPr>
              <a:t>Static Pods </a:t>
            </a:r>
            <a:r>
              <a:rPr lang="en-US" sz="2800" dirty="0">
                <a:solidFill>
                  <a:schemeClr val="bg1">
                    <a:lumMod val="95000"/>
                  </a:schemeClr>
                </a:solidFill>
              </a:rPr>
              <a:t>– Can still read Pod manifests from a local file path (e.g., /</a:t>
            </a:r>
            <a:r>
              <a:rPr lang="en-US" sz="2800" dirty="0" err="1">
                <a:solidFill>
                  <a:schemeClr val="bg1">
                    <a:lumMod val="95000"/>
                  </a:schemeClr>
                </a:solidFill>
              </a:rPr>
              <a:t>etc</a:t>
            </a:r>
            <a:r>
              <a:rPr lang="en-US" sz="2800" dirty="0">
                <a:solidFill>
                  <a:schemeClr val="bg1">
                    <a:lumMod val="95000"/>
                  </a:schemeClr>
                </a:solidFill>
              </a:rPr>
              <a:t>/</a:t>
            </a:r>
            <a:r>
              <a:rPr lang="en-US" sz="2800" dirty="0" err="1">
                <a:solidFill>
                  <a:schemeClr val="bg1">
                    <a:lumMod val="95000"/>
                  </a:schemeClr>
                </a:solidFill>
              </a:rPr>
              <a:t>kubernetes</a:t>
            </a:r>
            <a:r>
              <a:rPr lang="en-US" sz="2800" dirty="0">
                <a:solidFill>
                  <a:schemeClr val="bg1">
                    <a:lumMod val="95000"/>
                  </a:schemeClr>
                </a:solidFill>
              </a:rPr>
              <a:t>/manifests/) for critical system Pods like </a:t>
            </a:r>
            <a:r>
              <a:rPr lang="en-US" sz="2800" dirty="0" err="1">
                <a:solidFill>
                  <a:schemeClr val="bg1">
                    <a:lumMod val="95000"/>
                  </a:schemeClr>
                </a:solidFill>
              </a:rPr>
              <a:t>kube</a:t>
            </a:r>
            <a:r>
              <a:rPr lang="en-US" sz="2800" dirty="0">
                <a:solidFill>
                  <a:schemeClr val="bg1">
                    <a:lumMod val="95000"/>
                  </a:schemeClr>
                </a:solidFill>
              </a:rPr>
              <a:t>-proxy</a:t>
            </a:r>
          </a:p>
          <a:p>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48191226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1"/>
                </a:solidFill>
              </a:rPr>
              <a:t>Kube</a:t>
            </a:r>
            <a:r>
              <a:rPr lang="en-US" sz="3200" dirty="0">
                <a:solidFill>
                  <a:schemeClr val="accent1"/>
                </a:solidFill>
              </a:rPr>
              <a:t>-proxy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6124754"/>
          </a:xfrm>
          <a:prstGeom prst="rect">
            <a:avLst/>
          </a:prstGeom>
          <a:noFill/>
        </p:spPr>
        <p:txBody>
          <a:bodyPr wrap="square">
            <a:spAutoFit/>
          </a:bodyPr>
          <a:lstStyle/>
          <a:p>
            <a:r>
              <a:rPr lang="en-US" sz="2800" dirty="0">
                <a:solidFill>
                  <a:schemeClr val="bg1">
                    <a:lumMod val="95000"/>
                  </a:schemeClr>
                </a:solidFill>
              </a:rPr>
              <a:t>The </a:t>
            </a:r>
            <a:r>
              <a:rPr lang="en-US" sz="2800" dirty="0" err="1">
                <a:solidFill>
                  <a:schemeClr val="bg1">
                    <a:lumMod val="95000"/>
                  </a:schemeClr>
                </a:solidFill>
              </a:rPr>
              <a:t>kube</a:t>
            </a:r>
            <a:r>
              <a:rPr lang="en-US" sz="2800" dirty="0">
                <a:solidFill>
                  <a:schemeClr val="bg1">
                    <a:lumMod val="95000"/>
                  </a:schemeClr>
                </a:solidFill>
              </a:rPr>
              <a:t>-proxy runs on each node and is responsible for maintaining network rules that allow communication to Pods from inside or outside the </a:t>
            </a:r>
            <a:r>
              <a:rPr lang="en-US" sz="2800" dirty="0" err="1">
                <a:solidFill>
                  <a:schemeClr val="bg1">
                    <a:lumMod val="95000"/>
                  </a:schemeClr>
                </a:solidFill>
              </a:rPr>
              <a:t>cluster.It</a:t>
            </a:r>
            <a:r>
              <a:rPr lang="en-US" sz="2800" dirty="0">
                <a:solidFill>
                  <a:schemeClr val="bg1">
                    <a:lumMod val="95000"/>
                  </a:schemeClr>
                </a:solidFill>
              </a:rPr>
              <a:t> implements the Service abstraction in Kubernetes by providing service discovery and load </a:t>
            </a:r>
            <a:r>
              <a:rPr lang="en-US" sz="2800" dirty="0" err="1">
                <a:solidFill>
                  <a:schemeClr val="bg1">
                    <a:lumMod val="95000"/>
                  </a:schemeClr>
                </a:solidFill>
              </a:rPr>
              <a:t>balancing.Instead</a:t>
            </a:r>
            <a:r>
              <a:rPr lang="en-US" sz="2800" dirty="0">
                <a:solidFill>
                  <a:schemeClr val="bg1">
                    <a:lumMod val="95000"/>
                  </a:schemeClr>
                </a:solidFill>
              </a:rPr>
              <a:t> of handling traffic directly, </a:t>
            </a:r>
            <a:r>
              <a:rPr lang="en-US" sz="2800" dirty="0" err="1">
                <a:solidFill>
                  <a:schemeClr val="bg1">
                    <a:lumMod val="95000"/>
                  </a:schemeClr>
                </a:solidFill>
              </a:rPr>
              <a:t>kube</a:t>
            </a:r>
            <a:r>
              <a:rPr lang="en-US" sz="2800" dirty="0">
                <a:solidFill>
                  <a:schemeClr val="bg1">
                    <a:lumMod val="95000"/>
                  </a:schemeClr>
                </a:solidFill>
              </a:rPr>
              <a:t>-proxy typically programs the OS networking layer (like iptables or IPVS) to forward connections to the right Pods.</a:t>
            </a:r>
          </a:p>
          <a:p>
            <a:endParaRPr lang="en-US" sz="2800" dirty="0">
              <a:solidFill>
                <a:schemeClr val="bg1">
                  <a:lumMod val="95000"/>
                </a:schemeClr>
              </a:solidFill>
            </a:endParaRPr>
          </a:p>
          <a:p>
            <a:r>
              <a:rPr lang="en-US" sz="2800" dirty="0">
                <a:solidFill>
                  <a:schemeClr val="bg1">
                    <a:lumMod val="95000"/>
                  </a:schemeClr>
                </a:solidFill>
              </a:rPr>
              <a:t>Proxy-modes</a:t>
            </a:r>
          </a:p>
          <a:p>
            <a:endParaRPr lang="en-US" sz="2800" dirty="0">
              <a:solidFill>
                <a:schemeClr val="bg1">
                  <a:lumMod val="95000"/>
                </a:schemeClr>
              </a:solidFill>
            </a:endParaRPr>
          </a:p>
          <a:p>
            <a:r>
              <a:rPr lang="en-US" sz="2800" dirty="0">
                <a:solidFill>
                  <a:schemeClr val="bg1">
                    <a:lumMod val="95000"/>
                  </a:schemeClr>
                </a:solidFill>
              </a:rPr>
              <a:t>IPTABLES (default in most clusters)Uses Linux kernel’s </a:t>
            </a:r>
            <a:r>
              <a:rPr lang="en-US" sz="2800" dirty="0" err="1">
                <a:solidFill>
                  <a:schemeClr val="bg1">
                    <a:lumMod val="95000"/>
                  </a:schemeClr>
                </a:solidFill>
              </a:rPr>
              <a:t>netfilter</a:t>
            </a:r>
            <a:r>
              <a:rPr lang="en-US" sz="2800" dirty="0">
                <a:solidFill>
                  <a:schemeClr val="bg1">
                    <a:lumMod val="95000"/>
                  </a:schemeClr>
                </a:solidFill>
              </a:rPr>
              <a:t> (iptables) rules to forward </a:t>
            </a:r>
            <a:r>
              <a:rPr lang="en-US" sz="2800" dirty="0" err="1">
                <a:solidFill>
                  <a:schemeClr val="bg1">
                    <a:lumMod val="95000"/>
                  </a:schemeClr>
                </a:solidFill>
              </a:rPr>
              <a:t>traffic.More</a:t>
            </a:r>
            <a:r>
              <a:rPr lang="en-US" sz="2800" dirty="0">
                <a:solidFill>
                  <a:schemeClr val="bg1">
                    <a:lumMod val="95000"/>
                  </a:schemeClr>
                </a:solidFill>
              </a:rPr>
              <a:t> efficient, but rules can grow large in big clusters.</a:t>
            </a:r>
          </a:p>
          <a:p>
            <a:endParaRPr lang="en-US" sz="2800" dirty="0">
              <a:solidFill>
                <a:schemeClr val="bg1">
                  <a:lumMod val="95000"/>
                </a:schemeClr>
              </a:solidFill>
            </a:endParaRPr>
          </a:p>
          <a:p>
            <a:r>
              <a:rPr lang="en-US" sz="2800" dirty="0">
                <a:solidFill>
                  <a:schemeClr val="bg1">
                    <a:lumMod val="95000"/>
                  </a:schemeClr>
                </a:solidFill>
              </a:rPr>
              <a:t>IPVS (IP Virtual Server)Uses the Linux IPVS load balancer in the </a:t>
            </a:r>
            <a:r>
              <a:rPr lang="en-US" sz="2800" dirty="0" err="1">
                <a:solidFill>
                  <a:schemeClr val="bg1">
                    <a:lumMod val="95000"/>
                  </a:schemeClr>
                </a:solidFill>
              </a:rPr>
              <a:t>kernel.More</a:t>
            </a:r>
            <a:r>
              <a:rPr lang="en-US" sz="2800" dirty="0">
                <a:solidFill>
                  <a:schemeClr val="bg1">
                    <a:lumMod val="95000"/>
                  </a:schemeClr>
                </a:solidFill>
              </a:rPr>
              <a:t> scalable and performs better than </a:t>
            </a:r>
            <a:r>
              <a:rPr lang="en-US" sz="2800" dirty="0" err="1">
                <a:solidFill>
                  <a:schemeClr val="bg1">
                    <a:lumMod val="95000"/>
                  </a:schemeClr>
                </a:solidFill>
              </a:rPr>
              <a:t>iptables.Good</a:t>
            </a:r>
            <a:r>
              <a:rPr lang="en-US" sz="2800" dirty="0">
                <a:solidFill>
                  <a:schemeClr val="bg1">
                    <a:lumMod val="95000"/>
                  </a:schemeClr>
                </a:solidFill>
              </a:rPr>
              <a:t> for large clusters with high network traffic.</a:t>
            </a:r>
          </a:p>
          <a:p>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11185476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1"/>
                </a:solidFill>
              </a:rPr>
              <a:t>Kubernetes Container Runtime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44047" y="2355034"/>
            <a:ext cx="15278100" cy="5693866"/>
          </a:xfrm>
          <a:prstGeom prst="rect">
            <a:avLst/>
          </a:prstGeom>
          <a:noFill/>
        </p:spPr>
        <p:txBody>
          <a:bodyPr wrap="square">
            <a:spAutoFit/>
          </a:bodyPr>
          <a:lstStyle/>
          <a:p>
            <a:r>
              <a:rPr lang="en-US" sz="2800" dirty="0">
                <a:solidFill>
                  <a:schemeClr val="bg1">
                    <a:lumMod val="95000"/>
                  </a:schemeClr>
                </a:solidFill>
              </a:rPr>
              <a:t>A container runtime is a CRI (Container Runtime Interface)–compatible software that executes and manages containers on each </a:t>
            </a:r>
            <a:r>
              <a:rPr lang="en-US" sz="2800" dirty="0" err="1">
                <a:solidFill>
                  <a:schemeClr val="bg1">
                    <a:lumMod val="95000"/>
                  </a:schemeClr>
                </a:solidFill>
              </a:rPr>
              <a:t>node.The</a:t>
            </a:r>
            <a:r>
              <a:rPr lang="en-US" sz="2800" dirty="0">
                <a:solidFill>
                  <a:schemeClr val="bg1">
                    <a:lumMod val="95000"/>
                  </a:schemeClr>
                </a:solidFill>
              </a:rPr>
              <a:t> </a:t>
            </a:r>
            <a:r>
              <a:rPr lang="en-US" sz="2800" dirty="0" err="1">
                <a:solidFill>
                  <a:schemeClr val="bg1">
                    <a:lumMod val="95000"/>
                  </a:schemeClr>
                </a:solidFill>
              </a:rPr>
              <a:t>kubelet</a:t>
            </a:r>
            <a:r>
              <a:rPr lang="en-US" sz="2800" dirty="0">
                <a:solidFill>
                  <a:schemeClr val="bg1">
                    <a:lumMod val="95000"/>
                  </a:schemeClr>
                </a:solidFill>
              </a:rPr>
              <a:t> communicates with the container runtime via CRI to start, stop, and monitor containers.</a:t>
            </a:r>
          </a:p>
          <a:p>
            <a:r>
              <a:rPr lang="en-US" sz="2800" dirty="0">
                <a:solidFill>
                  <a:schemeClr val="bg1">
                    <a:lumMod val="95000"/>
                  </a:schemeClr>
                </a:solidFill>
              </a:rPr>
              <a:t>Common CRI-Compatible Runtimes:</a:t>
            </a:r>
          </a:p>
          <a:p>
            <a:endParaRPr lang="en-US" sz="2800" dirty="0">
              <a:solidFill>
                <a:schemeClr val="bg1">
                  <a:lumMod val="95000"/>
                </a:schemeClr>
              </a:solidFill>
            </a:endParaRPr>
          </a:p>
          <a:p>
            <a:r>
              <a:rPr lang="en-US" sz="2800" dirty="0" err="1">
                <a:solidFill>
                  <a:schemeClr val="bg1">
                    <a:lumMod val="95000"/>
                  </a:schemeClr>
                </a:solidFill>
              </a:rPr>
              <a:t>Containerd</a:t>
            </a:r>
            <a:r>
              <a:rPr lang="en-US" sz="2800" dirty="0">
                <a:solidFill>
                  <a:schemeClr val="bg1">
                    <a:lumMod val="95000"/>
                  </a:schemeClr>
                </a:solidFill>
              </a:rPr>
              <a:t> – Lightweight runtime, widely used; Docker itself uses </a:t>
            </a:r>
            <a:r>
              <a:rPr lang="en-US" sz="2800" dirty="0" err="1">
                <a:solidFill>
                  <a:schemeClr val="bg1">
                    <a:lumMod val="95000"/>
                  </a:schemeClr>
                </a:solidFill>
              </a:rPr>
              <a:t>containerd</a:t>
            </a:r>
            <a:r>
              <a:rPr lang="en-US" sz="2800" dirty="0">
                <a:solidFill>
                  <a:schemeClr val="bg1">
                    <a:lumMod val="95000"/>
                  </a:schemeClr>
                </a:solidFill>
              </a:rPr>
              <a:t> under the hood.</a:t>
            </a:r>
          </a:p>
          <a:p>
            <a:endParaRPr lang="en-US" sz="2800" dirty="0">
              <a:solidFill>
                <a:schemeClr val="bg1">
                  <a:lumMod val="95000"/>
                </a:schemeClr>
              </a:solidFill>
            </a:endParaRPr>
          </a:p>
          <a:p>
            <a:r>
              <a:rPr lang="en-US" sz="2800" dirty="0">
                <a:solidFill>
                  <a:schemeClr val="bg1">
                    <a:lumMod val="95000"/>
                  </a:schemeClr>
                </a:solidFill>
              </a:rPr>
              <a:t>CRI-O – Minimal runtime for Kubernetes, optimized to run OCI-compliant containers.</a:t>
            </a:r>
          </a:p>
          <a:p>
            <a:endParaRPr lang="en-US" sz="2800" dirty="0">
              <a:solidFill>
                <a:schemeClr val="bg1">
                  <a:lumMod val="95000"/>
                </a:schemeClr>
              </a:solidFill>
            </a:endParaRPr>
          </a:p>
          <a:p>
            <a:r>
              <a:rPr lang="en-US" sz="2800" dirty="0">
                <a:solidFill>
                  <a:schemeClr val="bg1">
                    <a:lumMod val="95000"/>
                  </a:schemeClr>
                </a:solidFill>
              </a:rPr>
              <a:t>Kata Containers – Provides lightweight VMs for stronger isolation (formerly Clear Containers / Hyper).</a:t>
            </a:r>
          </a:p>
          <a:p>
            <a:endParaRPr lang="en-US" sz="2800" dirty="0">
              <a:solidFill>
                <a:schemeClr val="bg1">
                  <a:lumMod val="95000"/>
                </a:schemeClr>
              </a:solidFill>
            </a:endParaRPr>
          </a:p>
          <a:p>
            <a:r>
              <a:rPr lang="en-US" sz="2800" dirty="0" err="1">
                <a:solidFill>
                  <a:schemeClr val="bg1">
                    <a:lumMod val="95000"/>
                  </a:schemeClr>
                </a:solidFill>
              </a:rPr>
              <a:t>Virtlet</a:t>
            </a:r>
            <a:r>
              <a:rPr lang="en-US" sz="2800" dirty="0">
                <a:solidFill>
                  <a:schemeClr val="bg1">
                    <a:lumMod val="95000"/>
                  </a:schemeClr>
                </a:solidFill>
              </a:rPr>
              <a:t> – Allows running full VMs as if they were Pods (VM CRI compatible).</a:t>
            </a: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42660763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1"/>
                </a:solidFill>
              </a:rPr>
              <a:t>CoreDNS</a:t>
            </a:r>
            <a:endParaRPr lang="en-US" sz="3200" dirty="0">
              <a:solidFill>
                <a:schemeClr val="accent1"/>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44047" y="2355034"/>
            <a:ext cx="15278100" cy="3970318"/>
          </a:xfrm>
          <a:prstGeom prst="rect">
            <a:avLst/>
          </a:prstGeom>
          <a:noFill/>
        </p:spPr>
        <p:txBody>
          <a:bodyPr wrap="square">
            <a:spAutoFit/>
          </a:bodyPr>
          <a:lstStyle/>
          <a:p>
            <a:r>
              <a:rPr lang="en-US" sz="2800" dirty="0" err="1">
                <a:solidFill>
                  <a:schemeClr val="bg1">
                    <a:lumMod val="95000"/>
                  </a:schemeClr>
                </a:solidFill>
              </a:rPr>
              <a:t>CoreDNS</a:t>
            </a:r>
            <a:r>
              <a:rPr lang="en-US" sz="2800" dirty="0">
                <a:solidFill>
                  <a:schemeClr val="bg1">
                    <a:lumMod val="95000"/>
                  </a:schemeClr>
                </a:solidFill>
              </a:rPr>
              <a:t> is the default DNS server in modern Kubernetes clusters, replacing the older </a:t>
            </a:r>
            <a:r>
              <a:rPr lang="en-US" sz="2800" dirty="0" err="1">
                <a:solidFill>
                  <a:schemeClr val="bg1">
                    <a:lumMod val="95000"/>
                  </a:schemeClr>
                </a:solidFill>
              </a:rPr>
              <a:t>kube-dns</a:t>
            </a:r>
            <a:r>
              <a:rPr lang="en-US" sz="2800" dirty="0">
                <a:solidFill>
                  <a:schemeClr val="bg1">
                    <a:lumMod val="95000"/>
                  </a:schemeClr>
                </a:solidFill>
              </a:rPr>
              <a:t>.</a:t>
            </a:r>
          </a:p>
          <a:p>
            <a:r>
              <a:rPr lang="en-US" sz="2800" dirty="0">
                <a:solidFill>
                  <a:schemeClr val="bg1">
                    <a:lumMod val="95000"/>
                  </a:schemeClr>
                </a:solidFill>
              </a:rPr>
              <a:t>It provides service discovery and name resolution inside the cluster, allowing Pods to communicate using service names instead of IP addresses.</a:t>
            </a:r>
          </a:p>
          <a:p>
            <a:r>
              <a:rPr lang="en-US" sz="2800" dirty="0">
                <a:solidFill>
                  <a:schemeClr val="bg1">
                    <a:lumMod val="95000"/>
                  </a:schemeClr>
                </a:solidFill>
              </a:rPr>
              <a:t>Key </a:t>
            </a:r>
            <a:r>
              <a:rPr lang="en-US" sz="2800" dirty="0" err="1">
                <a:solidFill>
                  <a:schemeClr val="bg1">
                    <a:lumMod val="95000"/>
                  </a:schemeClr>
                </a:solidFill>
              </a:rPr>
              <a:t>Features:Cluster</a:t>
            </a:r>
            <a:r>
              <a:rPr lang="en-US" sz="2800" dirty="0">
                <a:solidFill>
                  <a:schemeClr val="bg1">
                    <a:lumMod val="95000"/>
                  </a:schemeClr>
                </a:solidFill>
              </a:rPr>
              <a:t> DNS Resolution – Resolves service names like:</a:t>
            </a:r>
          </a:p>
          <a:p>
            <a:r>
              <a:rPr lang="en-US" sz="2800" dirty="0">
                <a:solidFill>
                  <a:schemeClr val="bg1">
                    <a:lumMod val="95000"/>
                  </a:schemeClr>
                </a:solidFill>
              </a:rPr>
              <a:t>&lt;service&gt;.&lt;namespace&gt;.</a:t>
            </a:r>
            <a:r>
              <a:rPr lang="en-US" sz="2800" dirty="0" err="1">
                <a:solidFill>
                  <a:schemeClr val="bg1">
                    <a:lumMod val="95000"/>
                  </a:schemeClr>
                </a:solidFill>
              </a:rPr>
              <a:t>svc.cluster.local</a:t>
            </a:r>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73550386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22250"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Install k8s as product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13169" y="1530770"/>
            <a:ext cx="15278100" cy="5262979"/>
          </a:xfrm>
          <a:prstGeom prst="rect">
            <a:avLst/>
          </a:prstGeom>
          <a:noFill/>
        </p:spPr>
        <p:txBody>
          <a:bodyPr wrap="square">
            <a:spAutoFit/>
          </a:bodyPr>
          <a:lstStyle/>
          <a:p>
            <a:r>
              <a:rPr lang="en-US" sz="2800" dirty="0">
                <a:solidFill>
                  <a:schemeClr val="bg1">
                    <a:lumMod val="95000"/>
                  </a:schemeClr>
                </a:solidFill>
              </a:rPr>
              <a:t> </a:t>
            </a:r>
            <a:r>
              <a:rPr lang="en-US" sz="2800" dirty="0">
                <a:solidFill>
                  <a:schemeClr val="bg1">
                    <a:lumMod val="95000"/>
                  </a:schemeClr>
                </a:solidFill>
                <a:hlinkClick r:id="rId4"/>
              </a:rPr>
              <a:t>https://kubernetes.io/docs/setup/production-environment/tools/kubeadm/install-kubeadm/</a:t>
            </a:r>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r>
              <a:rPr lang="en-US" sz="2800" b="0" i="0" dirty="0">
                <a:solidFill>
                  <a:schemeClr val="bg2"/>
                </a:solidFill>
                <a:effectLst/>
                <a:latin typeface="open sans" panose="020B0606030504020204" pitchFamily="34" charset="0"/>
              </a:rPr>
              <a:t>The default behavior of a </a:t>
            </a:r>
            <a:r>
              <a:rPr lang="en-US" sz="2800" b="0" i="0" dirty="0" err="1">
                <a:solidFill>
                  <a:schemeClr val="bg2"/>
                </a:solidFill>
                <a:effectLst/>
                <a:latin typeface="open sans" panose="020B0606030504020204" pitchFamily="34" charset="0"/>
              </a:rPr>
              <a:t>kubelet</a:t>
            </a:r>
            <a:r>
              <a:rPr lang="en-US" sz="2800" b="0" i="0" dirty="0">
                <a:solidFill>
                  <a:schemeClr val="bg2"/>
                </a:solidFill>
                <a:effectLst/>
                <a:latin typeface="open sans" panose="020B0606030504020204" pitchFamily="34" charset="0"/>
              </a:rPr>
              <a:t> is to fail to start if swap memory is detected on a node. This means that swap should either be disabled or tolerated by </a:t>
            </a:r>
            <a:r>
              <a:rPr lang="en-US" sz="2800" b="0" i="0" dirty="0" err="1">
                <a:solidFill>
                  <a:schemeClr val="bg2"/>
                </a:solidFill>
                <a:effectLst/>
                <a:latin typeface="open sans" panose="020B0606030504020204" pitchFamily="34" charset="0"/>
              </a:rPr>
              <a:t>kubelet</a:t>
            </a:r>
            <a:endParaRPr lang="en-US" sz="2800" b="0" i="0" dirty="0">
              <a:solidFill>
                <a:schemeClr val="bg2"/>
              </a:solidFill>
              <a:effectLst/>
              <a:latin typeface="open sans" panose="020B0606030504020204" pitchFamily="34" charset="0"/>
            </a:endParaRPr>
          </a:p>
          <a:p>
            <a:r>
              <a:rPr lang="en-US" sz="2800" dirty="0" err="1">
                <a:solidFill>
                  <a:schemeClr val="bg2"/>
                </a:solidFill>
                <a:latin typeface="open sans" panose="020B0606030504020204" pitchFamily="34" charset="0"/>
              </a:rPr>
              <a:t>swappoff</a:t>
            </a:r>
            <a:r>
              <a:rPr lang="en-US" sz="2800" dirty="0">
                <a:solidFill>
                  <a:schemeClr val="bg2"/>
                </a:solidFill>
                <a:latin typeface="open sans" panose="020B0606030504020204" pitchFamily="34" charset="0"/>
              </a:rPr>
              <a:t>  -a  </a:t>
            </a:r>
          </a:p>
          <a:p>
            <a:r>
              <a:rPr lang="en-US" sz="2800" dirty="0">
                <a:solidFill>
                  <a:schemeClr val="bg2"/>
                </a:solidFill>
                <a:latin typeface="open sans" panose="020B0606030504020204" pitchFamily="34" charset="0"/>
              </a:rPr>
              <a:t>sed -</a:t>
            </a:r>
            <a:r>
              <a:rPr lang="en-US" sz="2800" dirty="0" err="1">
                <a:solidFill>
                  <a:schemeClr val="bg2"/>
                </a:solidFill>
                <a:latin typeface="open sans" panose="020B0606030504020204" pitchFamily="34" charset="0"/>
              </a:rPr>
              <a:t>i</a:t>
            </a:r>
            <a:r>
              <a:rPr lang="en-US" sz="2800" dirty="0">
                <a:solidFill>
                  <a:schemeClr val="bg2"/>
                </a:solidFill>
                <a:latin typeface="open sans" panose="020B0606030504020204" pitchFamily="34" charset="0"/>
              </a:rPr>
              <a:t> '/ swap / s/^\(.*\)$/#\1/g' /</a:t>
            </a:r>
            <a:r>
              <a:rPr lang="en-US" sz="2800" dirty="0" err="1">
                <a:solidFill>
                  <a:schemeClr val="bg2"/>
                </a:solidFill>
                <a:latin typeface="open sans" panose="020B0606030504020204" pitchFamily="34" charset="0"/>
              </a:rPr>
              <a:t>etc</a:t>
            </a:r>
            <a:r>
              <a:rPr lang="en-US" sz="2800" dirty="0">
                <a:solidFill>
                  <a:schemeClr val="bg2"/>
                </a:solidFill>
                <a:latin typeface="open sans" panose="020B0606030504020204" pitchFamily="34" charset="0"/>
              </a:rPr>
              <a:t>/</a:t>
            </a:r>
            <a:r>
              <a:rPr lang="en-US" sz="2800" dirty="0" err="1">
                <a:solidFill>
                  <a:schemeClr val="bg2"/>
                </a:solidFill>
                <a:latin typeface="open sans" panose="020B0606030504020204" pitchFamily="34" charset="0"/>
              </a:rPr>
              <a:t>fstab</a:t>
            </a:r>
            <a:endParaRPr lang="en-US" sz="2800" dirty="0">
              <a:solidFill>
                <a:schemeClr val="bg2"/>
              </a:solidFill>
              <a:latin typeface="open sans" panose="020B0606030504020204" pitchFamily="34" charset="0"/>
            </a:endParaRPr>
          </a:p>
          <a:p>
            <a:endParaRPr lang="en-US" sz="2800" dirty="0">
              <a:solidFill>
                <a:schemeClr val="bg2"/>
              </a:solidFill>
              <a:latin typeface="open sans" panose="020B0606030504020204" pitchFamily="34" charset="0"/>
            </a:endParaRPr>
          </a:p>
          <a:p>
            <a:r>
              <a:rPr lang="en-US" sz="2800" dirty="0">
                <a:solidFill>
                  <a:schemeClr val="bg2"/>
                </a:solidFill>
                <a:hlinkClick r:id="rId5"/>
              </a:rPr>
              <a:t>https://kubernetes.io/docs/setup/production-environment/container-runtimes/#containerd</a:t>
            </a:r>
            <a:endParaRPr lang="en-US" sz="2800" dirty="0">
              <a:solidFill>
                <a:schemeClr val="bg2"/>
              </a:solidFill>
            </a:endParaRPr>
          </a:p>
          <a:p>
            <a:endParaRPr lang="fa-IR" sz="2800" dirty="0">
              <a:solidFill>
                <a:schemeClr val="bg2"/>
              </a:solidFill>
              <a:latin typeface="open sans" panose="020B0606030504020204" pitchFamily="34" charset="0"/>
            </a:endParaRPr>
          </a:p>
          <a:p>
            <a:r>
              <a:rPr lang="en-US" sz="2800" b="0" i="0" dirty="0">
                <a:solidFill>
                  <a:srgbClr val="B75501"/>
                </a:solidFill>
                <a:effectLst/>
                <a:latin typeface="JetBrains Mono"/>
              </a:rPr>
              <a:t>echo</a:t>
            </a:r>
            <a:r>
              <a:rPr lang="en-US" sz="2800" b="0" i="0" dirty="0">
                <a:solidFill>
                  <a:srgbClr val="434343"/>
                </a:solidFill>
                <a:effectLst/>
                <a:latin typeface="JetBrains Mono"/>
              </a:rPr>
              <a:t> 1 &gt; /proc/sys/net/bridge/bridge-</a:t>
            </a:r>
            <a:r>
              <a:rPr lang="en-US" sz="2800" b="0" i="0" dirty="0" err="1">
                <a:solidFill>
                  <a:srgbClr val="434343"/>
                </a:solidFill>
                <a:effectLst/>
                <a:latin typeface="JetBrains Mono"/>
              </a:rPr>
              <a:t>nf</a:t>
            </a:r>
            <a:r>
              <a:rPr lang="en-US" sz="2800" b="0" i="0" dirty="0">
                <a:solidFill>
                  <a:srgbClr val="434343"/>
                </a:solidFill>
                <a:effectLst/>
                <a:latin typeface="JetBrains Mono"/>
              </a:rPr>
              <a:t>-call-iptables </a:t>
            </a:r>
          </a:p>
          <a:p>
            <a:r>
              <a:rPr lang="en-US" sz="2800" b="0" i="0" dirty="0">
                <a:solidFill>
                  <a:srgbClr val="B75501"/>
                </a:solidFill>
                <a:effectLst/>
                <a:latin typeface="JetBrains Mono"/>
              </a:rPr>
              <a:t>echo</a:t>
            </a:r>
            <a:r>
              <a:rPr lang="en-US" sz="2800" b="0" i="0" dirty="0">
                <a:solidFill>
                  <a:srgbClr val="434343"/>
                </a:solidFill>
                <a:effectLst/>
                <a:latin typeface="JetBrains Mono"/>
              </a:rPr>
              <a:t> 1 &gt; /proc/sys/net/ipv4/</a:t>
            </a:r>
            <a:r>
              <a:rPr lang="en-US" sz="2800" b="0" i="0" dirty="0" err="1">
                <a:solidFill>
                  <a:srgbClr val="434343"/>
                </a:solidFill>
                <a:effectLst/>
                <a:latin typeface="JetBrains Mono"/>
              </a:rPr>
              <a:t>ip_forward</a:t>
            </a:r>
            <a:endParaRPr lang="fa-IR" sz="2800" dirty="0">
              <a:solidFill>
                <a:schemeClr val="bg2"/>
              </a:solidFill>
              <a:latin typeface="open sans" panose="020B0606030504020204" pitchFamily="34" charset="0"/>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3744917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774540"/>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Install k8s as product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942163" y="1318138"/>
            <a:ext cx="15278100" cy="9571851"/>
          </a:xfrm>
          <a:prstGeom prst="rect">
            <a:avLst/>
          </a:prstGeom>
          <a:noFill/>
        </p:spPr>
        <p:txBody>
          <a:bodyPr wrap="square">
            <a:spAutoFit/>
          </a:bodyPr>
          <a:lstStyle/>
          <a:p>
            <a:r>
              <a:rPr lang="en-US" sz="2800" dirty="0">
                <a:solidFill>
                  <a:schemeClr val="bg1">
                    <a:lumMod val="95000"/>
                  </a:schemeClr>
                </a:solidFill>
              </a:rPr>
              <a:t> to verify</a:t>
            </a:r>
          </a:p>
          <a:p>
            <a:endParaRPr lang="en-US" sz="2800" dirty="0">
              <a:solidFill>
                <a:schemeClr val="bg1">
                  <a:lumMod val="95000"/>
                </a:schemeClr>
              </a:solidFill>
            </a:endParaRPr>
          </a:p>
          <a:p>
            <a:r>
              <a:rPr lang="en-US" sz="2800" b="0" i="0" dirty="0" err="1">
                <a:solidFill>
                  <a:schemeClr val="bg1">
                    <a:lumMod val="95000"/>
                  </a:schemeClr>
                </a:solidFill>
                <a:effectLst/>
                <a:latin typeface="SFMono-Regular"/>
              </a:rPr>
              <a:t>sysctl</a:t>
            </a:r>
            <a:r>
              <a:rPr lang="en-US" sz="2800" b="0" i="0" dirty="0">
                <a:solidFill>
                  <a:schemeClr val="bg1">
                    <a:lumMod val="95000"/>
                  </a:schemeClr>
                </a:solidFill>
                <a:effectLst/>
                <a:latin typeface="SFMono-Regular"/>
              </a:rPr>
              <a:t> net.ipv4.ip_forward</a:t>
            </a:r>
            <a:endParaRPr lang="fa-IR" sz="2800" b="0" i="0" dirty="0">
              <a:solidFill>
                <a:schemeClr val="bg1">
                  <a:lumMod val="95000"/>
                </a:schemeClr>
              </a:solidFill>
              <a:effectLst/>
              <a:latin typeface="SFMono-Regular"/>
            </a:endParaRPr>
          </a:p>
          <a:p>
            <a:r>
              <a:rPr lang="en-US" sz="2800" b="0" i="0" dirty="0">
                <a:solidFill>
                  <a:schemeClr val="bg1">
                    <a:lumMod val="95000"/>
                  </a:schemeClr>
                </a:solidFill>
                <a:effectLst/>
                <a:latin typeface="SFMono-Regular"/>
              </a:rPr>
              <a:t>cat &lt;&lt;EOF | </a:t>
            </a:r>
            <a:r>
              <a:rPr lang="en-US" sz="2800" b="0" i="0" dirty="0" err="1">
                <a:solidFill>
                  <a:schemeClr val="bg1">
                    <a:lumMod val="95000"/>
                  </a:schemeClr>
                </a:solidFill>
                <a:effectLst/>
                <a:latin typeface="SFMono-Regular"/>
              </a:rPr>
              <a:t>sudo</a:t>
            </a:r>
            <a:r>
              <a:rPr lang="en-US" sz="2800" b="0" i="0" dirty="0">
                <a:solidFill>
                  <a:schemeClr val="bg1">
                    <a:lumMod val="95000"/>
                  </a:schemeClr>
                </a:solidFill>
                <a:effectLst/>
                <a:latin typeface="SFMono-Regular"/>
              </a:rPr>
              <a:t> tee /</a:t>
            </a:r>
            <a:r>
              <a:rPr lang="en-US" sz="2800" b="0" i="0" dirty="0" err="1">
                <a:solidFill>
                  <a:schemeClr val="bg1">
                    <a:lumMod val="95000"/>
                  </a:schemeClr>
                </a:solidFill>
                <a:effectLst/>
                <a:latin typeface="SFMono-Regular"/>
              </a:rPr>
              <a:t>etc</a:t>
            </a:r>
            <a:r>
              <a:rPr lang="en-US" sz="2800" dirty="0">
                <a:solidFill>
                  <a:schemeClr val="bg1">
                    <a:lumMod val="95000"/>
                  </a:schemeClr>
                </a:solidFill>
                <a:latin typeface="SFMono-Regular"/>
              </a:rPr>
              <a:t>/</a:t>
            </a:r>
            <a:r>
              <a:rPr lang="en-US" sz="2800" dirty="0" err="1">
                <a:solidFill>
                  <a:schemeClr val="bg1">
                    <a:lumMod val="95000"/>
                  </a:schemeClr>
                </a:solidFill>
                <a:latin typeface="SFMono-Regular"/>
              </a:rPr>
              <a:t>sysctl.d</a:t>
            </a:r>
            <a:r>
              <a:rPr lang="en-US" sz="2800" b="0" i="0" dirty="0">
                <a:solidFill>
                  <a:schemeClr val="bg1">
                    <a:lumMod val="95000"/>
                  </a:schemeClr>
                </a:solidFill>
                <a:effectLst/>
                <a:latin typeface="SFMono-Regular"/>
              </a:rPr>
              <a:t>/k8s.conf</a:t>
            </a:r>
          </a:p>
          <a:p>
            <a:r>
              <a:rPr lang="en-US" sz="2800" b="0" i="0" dirty="0">
                <a:solidFill>
                  <a:schemeClr val="bg1">
                    <a:lumMod val="95000"/>
                  </a:schemeClr>
                </a:solidFill>
                <a:effectLst/>
                <a:latin typeface="SFMono-Regular"/>
              </a:rPr>
              <a:t>overlay</a:t>
            </a:r>
          </a:p>
          <a:p>
            <a:r>
              <a:rPr lang="en-US" sz="2800" b="0" i="0" dirty="0" err="1">
                <a:solidFill>
                  <a:schemeClr val="bg1">
                    <a:lumMod val="95000"/>
                  </a:schemeClr>
                </a:solidFill>
                <a:effectLst/>
                <a:latin typeface="SFMono-Regular"/>
              </a:rPr>
              <a:t>br_netfilter</a:t>
            </a:r>
            <a:endParaRPr lang="en-US" sz="2800" b="0" i="0" dirty="0">
              <a:solidFill>
                <a:schemeClr val="bg1">
                  <a:lumMod val="95000"/>
                </a:schemeClr>
              </a:solidFill>
              <a:effectLst/>
              <a:latin typeface="SFMono-Regular"/>
            </a:endParaRPr>
          </a:p>
          <a:p>
            <a:r>
              <a:rPr lang="en-US" sz="2800" b="0" i="0" dirty="0">
                <a:solidFill>
                  <a:schemeClr val="bg1">
                    <a:lumMod val="95000"/>
                  </a:schemeClr>
                </a:solidFill>
                <a:effectLst/>
                <a:latin typeface="SFMono-Regular"/>
              </a:rPr>
              <a:t>EOF</a:t>
            </a:r>
          </a:p>
          <a:p>
            <a:r>
              <a:rPr lang="en-US" sz="2800" b="0" i="0" dirty="0" err="1">
                <a:solidFill>
                  <a:schemeClr val="bg1">
                    <a:lumMod val="95000"/>
                  </a:schemeClr>
                </a:solidFill>
                <a:effectLst/>
                <a:latin typeface="SFMono-Regular"/>
              </a:rPr>
              <a:t>sudo</a:t>
            </a:r>
            <a:r>
              <a:rPr lang="en-US" sz="2800" b="0" i="0" dirty="0">
                <a:solidFill>
                  <a:schemeClr val="bg1">
                    <a:lumMod val="95000"/>
                  </a:schemeClr>
                </a:solidFill>
                <a:effectLst/>
                <a:latin typeface="SFMono-Regular"/>
              </a:rPr>
              <a:t> </a:t>
            </a:r>
            <a:r>
              <a:rPr lang="en-US" sz="2800" b="0" i="0" dirty="0" err="1">
                <a:solidFill>
                  <a:schemeClr val="bg1">
                    <a:lumMod val="95000"/>
                  </a:schemeClr>
                </a:solidFill>
                <a:effectLst/>
                <a:latin typeface="SFMono-Regular"/>
              </a:rPr>
              <a:t>sysctl</a:t>
            </a:r>
            <a:r>
              <a:rPr lang="en-US" sz="2800" b="0" i="0" dirty="0">
                <a:solidFill>
                  <a:schemeClr val="bg1">
                    <a:lumMod val="95000"/>
                  </a:schemeClr>
                </a:solidFill>
                <a:effectLst/>
                <a:latin typeface="SFMono-Regular"/>
              </a:rPr>
              <a:t> --system</a:t>
            </a:r>
          </a:p>
          <a:p>
            <a:endParaRPr lang="en-US" sz="2800" dirty="0">
              <a:solidFill>
                <a:schemeClr val="bg1">
                  <a:lumMod val="95000"/>
                </a:schemeClr>
              </a:solidFill>
              <a:latin typeface="SFMono-Regular"/>
            </a:endParaRPr>
          </a:p>
          <a:p>
            <a:r>
              <a:rPr lang="en-US" sz="2800" b="0" i="0" dirty="0">
                <a:solidFill>
                  <a:schemeClr val="bg1">
                    <a:lumMod val="95000"/>
                  </a:schemeClr>
                </a:solidFill>
                <a:effectLst/>
                <a:latin typeface="SFMono-Regular"/>
              </a:rPr>
              <a:t>Installing a container runtime</a:t>
            </a:r>
          </a:p>
          <a:p>
            <a:r>
              <a:rPr lang="en-US" sz="2800" b="0" i="0" dirty="0">
                <a:solidFill>
                  <a:schemeClr val="bg1">
                    <a:lumMod val="95000"/>
                  </a:schemeClr>
                </a:solidFill>
                <a:effectLst/>
                <a:latin typeface="SFMono-Regular"/>
              </a:rPr>
              <a:t>To run containers in Pods, Kubernetes uses a container runtime.</a:t>
            </a:r>
          </a:p>
          <a:p>
            <a:endParaRPr lang="en-US" sz="2800" b="0" i="0" dirty="0">
              <a:solidFill>
                <a:schemeClr val="bg1">
                  <a:lumMod val="95000"/>
                </a:schemeClr>
              </a:solidFill>
              <a:effectLst/>
              <a:latin typeface="SFMono-Regular"/>
            </a:endParaRPr>
          </a:p>
          <a:p>
            <a:r>
              <a:rPr lang="en-US" sz="2800" b="0" i="0" dirty="0">
                <a:solidFill>
                  <a:schemeClr val="bg1">
                    <a:lumMod val="95000"/>
                  </a:schemeClr>
                </a:solidFill>
                <a:effectLst/>
                <a:latin typeface="SFMono-Regular"/>
              </a:rPr>
              <a:t>By default, Kubernetes uses the Container Runtime Interface (CRI) to interface with your chosen container runtime.</a:t>
            </a:r>
          </a:p>
          <a:p>
            <a:endParaRPr lang="en-US" sz="2800" dirty="0">
              <a:solidFill>
                <a:schemeClr val="bg1">
                  <a:lumMod val="95000"/>
                </a:schemeClr>
              </a:solidFill>
              <a:latin typeface="SFMono-Regular"/>
            </a:endParaRPr>
          </a:p>
          <a:p>
            <a:r>
              <a:rPr lang="en-US" sz="2800" dirty="0">
                <a:solidFill>
                  <a:schemeClr val="bg1">
                    <a:lumMod val="95000"/>
                  </a:schemeClr>
                </a:solidFill>
                <a:latin typeface="SFMono-Regular"/>
              </a:rPr>
              <a:t>a</a:t>
            </a:r>
            <a:r>
              <a:rPr lang="en-US" sz="2800" b="0" i="0" dirty="0">
                <a:solidFill>
                  <a:schemeClr val="bg1">
                    <a:lumMod val="95000"/>
                  </a:schemeClr>
                </a:solidFill>
                <a:effectLst/>
                <a:latin typeface="SFMono-Regular"/>
              </a:rPr>
              <a:t>pt install </a:t>
            </a:r>
            <a:r>
              <a:rPr lang="en-US" sz="2800" b="0" i="0" dirty="0" err="1">
                <a:solidFill>
                  <a:schemeClr val="bg1">
                    <a:lumMod val="95000"/>
                  </a:schemeClr>
                </a:solidFill>
                <a:effectLst/>
                <a:latin typeface="SFMono-Regular"/>
              </a:rPr>
              <a:t>containerd</a:t>
            </a:r>
            <a:endParaRPr lang="en-US" sz="2800" b="0" i="0" dirty="0">
              <a:solidFill>
                <a:schemeClr val="bg1">
                  <a:lumMod val="95000"/>
                </a:schemeClr>
              </a:solidFill>
              <a:effectLst/>
              <a:latin typeface="SFMono-Regular"/>
            </a:endParaRPr>
          </a:p>
          <a:p>
            <a:endParaRPr lang="en-US" sz="2800" dirty="0">
              <a:solidFill>
                <a:schemeClr val="bg1">
                  <a:lumMod val="95000"/>
                </a:schemeClr>
              </a:solidFill>
              <a:latin typeface="SFMono-Regular"/>
            </a:endParaRPr>
          </a:p>
          <a:p>
            <a:endParaRPr lang="en-US" sz="2800" b="0" i="0" dirty="0">
              <a:solidFill>
                <a:schemeClr val="bg1">
                  <a:lumMod val="95000"/>
                </a:schemeClr>
              </a:solidFill>
              <a:effectLst/>
              <a:latin typeface="SFMono-Regular"/>
            </a:endParaRPr>
          </a:p>
          <a:p>
            <a:r>
              <a:rPr lang="en-US" sz="2800" dirty="0" err="1">
                <a:solidFill>
                  <a:schemeClr val="bg2"/>
                </a:solidFill>
              </a:rPr>
              <a:t>sudo</a:t>
            </a:r>
            <a:r>
              <a:rPr lang="en-US" sz="2800" dirty="0">
                <a:solidFill>
                  <a:schemeClr val="bg2"/>
                </a:solidFill>
              </a:rPr>
              <a:t> </a:t>
            </a:r>
            <a:r>
              <a:rPr lang="en-US" sz="2800" dirty="0" err="1">
                <a:solidFill>
                  <a:schemeClr val="bg2"/>
                </a:solidFill>
              </a:rPr>
              <a:t>mkdir</a:t>
            </a:r>
            <a:r>
              <a:rPr lang="en-US" sz="2800" dirty="0">
                <a:solidFill>
                  <a:schemeClr val="bg2"/>
                </a:solidFill>
              </a:rPr>
              <a:t> -p /</a:t>
            </a:r>
            <a:r>
              <a:rPr lang="en-US" sz="2800" dirty="0" err="1">
                <a:solidFill>
                  <a:schemeClr val="bg2"/>
                </a:solidFill>
              </a:rPr>
              <a:t>etc</a:t>
            </a:r>
            <a:r>
              <a:rPr lang="en-US" sz="2800" dirty="0">
                <a:solidFill>
                  <a:schemeClr val="bg2"/>
                </a:solidFill>
              </a:rPr>
              <a:t>/</a:t>
            </a:r>
            <a:r>
              <a:rPr lang="en-US" sz="2800" dirty="0" err="1">
                <a:solidFill>
                  <a:schemeClr val="bg2"/>
                </a:solidFill>
              </a:rPr>
              <a:t>containerd</a:t>
            </a:r>
            <a:endParaRPr lang="en-US" sz="2800" dirty="0">
              <a:solidFill>
                <a:schemeClr val="bg2"/>
              </a:solidFill>
            </a:endParaRPr>
          </a:p>
          <a:p>
            <a:r>
              <a:rPr lang="en-US" sz="2800" dirty="0" err="1">
                <a:solidFill>
                  <a:schemeClr val="bg2"/>
                </a:solidFill>
              </a:rPr>
              <a:t>sudo</a:t>
            </a:r>
            <a:r>
              <a:rPr lang="en-US" sz="2800" dirty="0">
                <a:solidFill>
                  <a:schemeClr val="bg2"/>
                </a:solidFill>
              </a:rPr>
              <a:t> </a:t>
            </a:r>
            <a:r>
              <a:rPr lang="en-US" sz="2800" dirty="0" err="1">
                <a:solidFill>
                  <a:schemeClr val="bg2"/>
                </a:solidFill>
              </a:rPr>
              <a:t>containerd</a:t>
            </a:r>
            <a:r>
              <a:rPr lang="en-US" sz="2800" dirty="0">
                <a:solidFill>
                  <a:schemeClr val="bg2"/>
                </a:solidFill>
              </a:rPr>
              <a:t> config default | </a:t>
            </a:r>
            <a:r>
              <a:rPr lang="en-US" sz="2800" dirty="0" err="1">
                <a:solidFill>
                  <a:schemeClr val="bg2"/>
                </a:solidFill>
              </a:rPr>
              <a:t>sudo</a:t>
            </a:r>
            <a:r>
              <a:rPr lang="en-US" sz="2800" dirty="0">
                <a:solidFill>
                  <a:schemeClr val="bg2"/>
                </a:solidFill>
              </a:rPr>
              <a:t> tee /</a:t>
            </a:r>
            <a:r>
              <a:rPr lang="en-US" sz="2800" dirty="0" err="1">
                <a:solidFill>
                  <a:schemeClr val="bg2"/>
                </a:solidFill>
              </a:rPr>
              <a:t>etc</a:t>
            </a:r>
            <a:r>
              <a:rPr lang="en-US" sz="2800" dirty="0">
                <a:solidFill>
                  <a:schemeClr val="bg2"/>
                </a:solidFill>
              </a:rPr>
              <a:t>/</a:t>
            </a:r>
            <a:r>
              <a:rPr lang="en-US" sz="2800" dirty="0" err="1">
                <a:solidFill>
                  <a:schemeClr val="bg2"/>
                </a:solidFill>
              </a:rPr>
              <a:t>containerd</a:t>
            </a:r>
            <a:r>
              <a:rPr lang="en-US" sz="2800" dirty="0">
                <a:solidFill>
                  <a:schemeClr val="bg2"/>
                </a:solidFill>
              </a:rPr>
              <a:t>/</a:t>
            </a:r>
            <a:r>
              <a:rPr lang="en-US" sz="2800" dirty="0" err="1">
                <a:solidFill>
                  <a:schemeClr val="bg2"/>
                </a:solidFill>
              </a:rPr>
              <a:t>config.toml</a:t>
            </a:r>
            <a:endParaRPr lang="en-US" sz="2800" dirty="0">
              <a:solidFill>
                <a:schemeClr val="bg2"/>
              </a:solidFill>
            </a:endParaRPr>
          </a:p>
          <a:p>
            <a:endParaRPr lang="en-US" sz="2800" dirty="0">
              <a:solidFill>
                <a:schemeClr val="bg2"/>
              </a:solidFill>
            </a:endParaRPr>
          </a:p>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graphicFrame>
        <p:nvGraphicFramePr>
          <p:cNvPr id="6" name="Table 5">
            <a:extLst>
              <a:ext uri="{FF2B5EF4-FFF2-40B4-BE49-F238E27FC236}">
                <a16:creationId xmlns:a16="http://schemas.microsoft.com/office/drawing/2014/main" id="{57F1F5DD-3BA7-3771-81DE-C37358E92D02}"/>
              </a:ext>
            </a:extLst>
          </p:cNvPr>
          <p:cNvGraphicFramePr>
            <a:graphicFrameLocks noGrp="1"/>
          </p:cNvGraphicFramePr>
          <p:nvPr>
            <p:extLst>
              <p:ext uri="{D42A27DB-BD31-4B8C-83A1-F6EECF244321}">
                <p14:modId xmlns:p14="http://schemas.microsoft.com/office/powerpoint/2010/main" val="1571301282"/>
              </p:ext>
            </p:extLst>
          </p:nvPr>
        </p:nvGraphicFramePr>
        <p:xfrm>
          <a:off x="4562589" y="6978650"/>
          <a:ext cx="10134600" cy="365760"/>
        </p:xfrm>
        <a:graphic>
          <a:graphicData uri="http://schemas.openxmlformats.org/drawingml/2006/table">
            <a:tbl>
              <a:tblPr/>
              <a:tblGrid>
                <a:gridCol w="5067300">
                  <a:extLst>
                    <a:ext uri="{9D8B030D-6E8A-4147-A177-3AD203B41FA5}">
                      <a16:colId xmlns:a16="http://schemas.microsoft.com/office/drawing/2014/main" val="1961136340"/>
                    </a:ext>
                  </a:extLst>
                </a:gridCol>
                <a:gridCol w="5067300">
                  <a:extLst>
                    <a:ext uri="{9D8B030D-6E8A-4147-A177-3AD203B41FA5}">
                      <a16:colId xmlns:a16="http://schemas.microsoft.com/office/drawing/2014/main" val="3118453538"/>
                    </a:ext>
                  </a:extLst>
                </a:gridCol>
              </a:tblGrid>
              <a:tr h="0">
                <a:tc>
                  <a:txBody>
                    <a:bodyPr/>
                    <a:lstStyle/>
                    <a:p>
                      <a:pPr fontAlgn="t"/>
                      <a:r>
                        <a:rPr lang="en-US" b="0">
                          <a:effectLst/>
                        </a:rPr>
                        <a:t>containerd</a:t>
                      </a:r>
                    </a:p>
                  </a:txBody>
                  <a:tcPr>
                    <a:lnL>
                      <a:noFill/>
                    </a:lnL>
                    <a:lnR>
                      <a:noFill/>
                    </a:lnR>
                    <a:lnT w="6350" cap="flat" cmpd="sng" algn="ctr">
                      <a:solidFill>
                        <a:srgbClr val="DEE2E6"/>
                      </a:solidFill>
                      <a:prstDash val="solid"/>
                      <a:round/>
                      <a:headEnd type="none" w="med" len="med"/>
                      <a:tailEnd type="none" w="med" len="med"/>
                    </a:lnT>
                    <a:lnB>
                      <a:noFill/>
                    </a:lnB>
                    <a:solidFill>
                      <a:srgbClr val="FFFFFF"/>
                    </a:solidFill>
                  </a:tcPr>
                </a:tc>
                <a:tc>
                  <a:txBody>
                    <a:bodyPr/>
                    <a:lstStyle/>
                    <a:p>
                      <a:pPr fontAlgn="t"/>
                      <a:r>
                        <a:rPr lang="en-US" b="0" dirty="0">
                          <a:effectLst/>
                        </a:rPr>
                        <a:t>unix:///var/run/containerd/containerd.sock</a:t>
                      </a:r>
                    </a:p>
                  </a:txBody>
                  <a:tcPr>
                    <a:lnL>
                      <a:noFill/>
                    </a:lnL>
                    <a:lnR>
                      <a:noFill/>
                    </a:lnR>
                    <a:lnT w="6350" cap="flat" cmpd="sng" algn="ctr">
                      <a:solidFill>
                        <a:srgbClr val="DEE2E6"/>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075906712"/>
                  </a:ext>
                </a:extLst>
              </a:tr>
            </a:tbl>
          </a:graphicData>
        </a:graphic>
      </p:graphicFrame>
    </p:spTree>
    <p:extLst>
      <p:ext uri="{BB962C8B-B14F-4D97-AF65-F5344CB8AC3E}">
        <p14:creationId xmlns:p14="http://schemas.microsoft.com/office/powerpoint/2010/main" val="354866893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Install k8s as product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904989" y="1530770"/>
            <a:ext cx="15278100" cy="10864513"/>
          </a:xfrm>
          <a:prstGeom prst="rect">
            <a:avLst/>
          </a:prstGeom>
          <a:noFill/>
        </p:spPr>
        <p:txBody>
          <a:bodyPr wrap="square">
            <a:spAutoFit/>
          </a:bodyPr>
          <a:lstStyle/>
          <a:p>
            <a:r>
              <a:rPr lang="en-US" sz="2800" dirty="0">
                <a:solidFill>
                  <a:schemeClr val="bg2"/>
                </a:solidFill>
              </a:rPr>
              <a:t>[plugins."io.containerd.grpc.v1.cri".containerd.runtimes.runc.options]</a:t>
            </a:r>
          </a:p>
          <a:p>
            <a:r>
              <a:rPr lang="en-US" sz="2800" dirty="0">
                <a:solidFill>
                  <a:schemeClr val="bg2"/>
                </a:solidFill>
              </a:rPr>
              <a:t>  </a:t>
            </a:r>
            <a:r>
              <a:rPr lang="en-US" sz="2800" dirty="0" err="1">
                <a:solidFill>
                  <a:schemeClr val="bg2"/>
                </a:solidFill>
              </a:rPr>
              <a:t>SystemdCgroup</a:t>
            </a:r>
            <a:r>
              <a:rPr lang="en-US" sz="2800" dirty="0">
                <a:solidFill>
                  <a:schemeClr val="bg2"/>
                </a:solidFill>
              </a:rPr>
              <a:t> = true</a:t>
            </a:r>
            <a:r>
              <a:rPr lang="fa-IR" sz="2800" dirty="0">
                <a:solidFill>
                  <a:schemeClr val="bg2"/>
                </a:solidFill>
              </a:rPr>
              <a:t> </a:t>
            </a:r>
            <a:endParaRPr lang="en-US" sz="2800" dirty="0">
              <a:solidFill>
                <a:schemeClr val="bg2"/>
              </a:solidFill>
            </a:endParaRPr>
          </a:p>
          <a:p>
            <a:endParaRPr lang="en-US" sz="2800" dirty="0">
              <a:solidFill>
                <a:schemeClr val="bg2"/>
              </a:solidFill>
            </a:endParaRPr>
          </a:p>
          <a:p>
            <a:r>
              <a:rPr lang="en-US" sz="2800" b="1" dirty="0">
                <a:solidFill>
                  <a:schemeClr val="bg1">
                    <a:lumMod val="95000"/>
                  </a:schemeClr>
                </a:solidFill>
              </a:rPr>
              <a:t>Consistency between </a:t>
            </a:r>
            <a:r>
              <a:rPr lang="en-US" sz="2800" b="1" dirty="0" err="1">
                <a:solidFill>
                  <a:schemeClr val="bg1">
                    <a:lumMod val="95000"/>
                  </a:schemeClr>
                </a:solidFill>
              </a:rPr>
              <a:t>kubelet</a:t>
            </a:r>
            <a:r>
              <a:rPr lang="en-US" sz="2800" b="1" dirty="0">
                <a:solidFill>
                  <a:schemeClr val="bg1">
                    <a:lumMod val="95000"/>
                  </a:schemeClr>
                </a:solidFill>
              </a:rPr>
              <a:t> and container runtime</a:t>
            </a:r>
          </a:p>
          <a:p>
            <a:pPr>
              <a:buFont typeface="Arial" panose="020B0604020202020204" pitchFamily="34" charset="0"/>
              <a:buChar char="•"/>
            </a:pPr>
            <a:r>
              <a:rPr lang="en-US" sz="2800" b="1" dirty="0" err="1">
                <a:solidFill>
                  <a:schemeClr val="bg1">
                    <a:lumMod val="95000"/>
                  </a:schemeClr>
                </a:solidFill>
              </a:rPr>
              <a:t>kubelet</a:t>
            </a:r>
            <a:r>
              <a:rPr lang="en-US" sz="2800" dirty="0">
                <a:solidFill>
                  <a:schemeClr val="bg1">
                    <a:lumMod val="95000"/>
                  </a:schemeClr>
                </a:solidFill>
              </a:rPr>
              <a:t> (the main Kubernetes agent on each node) manages resources (CPU/memory limits) using </a:t>
            </a:r>
            <a:r>
              <a:rPr lang="en-US" sz="2800" b="1" dirty="0" err="1">
                <a:solidFill>
                  <a:schemeClr val="bg1">
                    <a:lumMod val="95000"/>
                  </a:schemeClr>
                </a:solidFill>
              </a:rPr>
              <a:t>cgroups</a:t>
            </a:r>
            <a:r>
              <a:rPr lang="en-US" sz="2800" dirty="0">
                <a:solidFill>
                  <a:schemeClr val="bg1">
                    <a:lumMod val="95000"/>
                  </a:schemeClr>
                </a:solidFill>
              </a:rPr>
              <a:t>. If </a:t>
            </a:r>
            <a:r>
              <a:rPr lang="en-US" sz="2800" dirty="0" err="1">
                <a:solidFill>
                  <a:schemeClr val="bg1">
                    <a:lumMod val="95000"/>
                  </a:schemeClr>
                </a:solidFill>
              </a:rPr>
              <a:t>kubelet</a:t>
            </a:r>
            <a:r>
              <a:rPr lang="en-US" sz="2800" dirty="0">
                <a:solidFill>
                  <a:schemeClr val="bg1">
                    <a:lumMod val="95000"/>
                  </a:schemeClr>
                </a:solidFill>
              </a:rPr>
              <a:t> uses systemd but </a:t>
            </a:r>
            <a:r>
              <a:rPr lang="en-US" sz="2800" dirty="0" err="1">
                <a:solidFill>
                  <a:schemeClr val="bg1">
                    <a:lumMod val="95000"/>
                  </a:schemeClr>
                </a:solidFill>
              </a:rPr>
              <a:t>containerd</a:t>
            </a:r>
            <a:r>
              <a:rPr lang="en-US" sz="2800" dirty="0">
                <a:solidFill>
                  <a:schemeClr val="bg1">
                    <a:lumMod val="95000"/>
                  </a:schemeClr>
                </a:solidFill>
              </a:rPr>
              <a:t> uses </a:t>
            </a:r>
            <a:r>
              <a:rPr lang="en-US" sz="2800" dirty="0" err="1">
                <a:solidFill>
                  <a:schemeClr val="bg1">
                    <a:lumMod val="95000"/>
                  </a:schemeClr>
                </a:solidFill>
              </a:rPr>
              <a:t>cgroupfs</a:t>
            </a:r>
            <a:r>
              <a:rPr lang="en-US" sz="2800" dirty="0">
                <a:solidFill>
                  <a:schemeClr val="bg1">
                    <a:lumMod val="95000"/>
                  </a:schemeClr>
                </a:solidFill>
              </a:rPr>
              <a:t>, they are out of sync → resource isolation and limits may not work correctly.</a:t>
            </a:r>
          </a:p>
          <a:p>
            <a:endParaRPr lang="fa-IR" sz="2800" dirty="0">
              <a:solidFill>
                <a:schemeClr val="bg2"/>
              </a:solidFill>
            </a:endParaRPr>
          </a:p>
          <a:p>
            <a:endParaRPr lang="en-US" sz="2800" dirty="0">
              <a:solidFill>
                <a:schemeClr val="bg2"/>
              </a:solidFill>
            </a:endParaRPr>
          </a:p>
          <a:p>
            <a:endParaRPr lang="en-US" sz="2800" dirty="0">
              <a:solidFill>
                <a:schemeClr val="bg2"/>
              </a:solidFill>
            </a:endParaRPr>
          </a:p>
          <a:p>
            <a:r>
              <a:rPr lang="en-US" sz="2800" dirty="0" err="1">
                <a:solidFill>
                  <a:schemeClr val="bg2"/>
                </a:solidFill>
              </a:rPr>
              <a:t>systemctl</a:t>
            </a:r>
            <a:r>
              <a:rPr lang="en-US" sz="2800" dirty="0">
                <a:solidFill>
                  <a:schemeClr val="bg2"/>
                </a:solidFill>
              </a:rPr>
              <a:t> restart  </a:t>
            </a:r>
            <a:r>
              <a:rPr lang="en-US" sz="2800" dirty="0" err="1">
                <a:solidFill>
                  <a:schemeClr val="bg2"/>
                </a:solidFill>
              </a:rPr>
              <a:t>containerd</a:t>
            </a:r>
            <a:endParaRPr lang="en-US" sz="2800" dirty="0">
              <a:solidFill>
                <a:schemeClr val="bg2"/>
              </a:solidFill>
            </a:endParaRPr>
          </a:p>
          <a:p>
            <a:r>
              <a:rPr lang="en-US" sz="2800" dirty="0" err="1">
                <a:solidFill>
                  <a:schemeClr val="bg2"/>
                </a:solidFill>
              </a:rPr>
              <a:t>systemctl</a:t>
            </a:r>
            <a:r>
              <a:rPr lang="en-US" sz="2800" dirty="0">
                <a:solidFill>
                  <a:schemeClr val="bg2"/>
                </a:solidFill>
              </a:rPr>
              <a:t> enable </a:t>
            </a:r>
            <a:r>
              <a:rPr lang="en-US" sz="2800" dirty="0" err="1">
                <a:solidFill>
                  <a:schemeClr val="bg2"/>
                </a:solidFill>
              </a:rPr>
              <a:t>containerd</a:t>
            </a:r>
            <a:endParaRPr lang="en-US" sz="2800" dirty="0">
              <a:solidFill>
                <a:schemeClr val="bg2"/>
              </a:solidFill>
            </a:endParaRPr>
          </a:p>
          <a:p>
            <a:endParaRPr lang="en-US" sz="2800" dirty="0">
              <a:solidFill>
                <a:schemeClr val="bg2"/>
              </a:solidFill>
            </a:endParaRPr>
          </a:p>
          <a:p>
            <a:r>
              <a:rPr lang="en-US" sz="2800" dirty="0">
                <a:solidFill>
                  <a:schemeClr val="bg2"/>
                </a:solidFill>
              </a:rPr>
              <a:t>Installing </a:t>
            </a:r>
            <a:r>
              <a:rPr lang="en-US" sz="2800" dirty="0" err="1">
                <a:solidFill>
                  <a:schemeClr val="bg2"/>
                </a:solidFill>
              </a:rPr>
              <a:t>kubeadm</a:t>
            </a:r>
            <a:r>
              <a:rPr lang="en-US" sz="2800" dirty="0">
                <a:solidFill>
                  <a:schemeClr val="bg2"/>
                </a:solidFill>
              </a:rPr>
              <a:t>, </a:t>
            </a:r>
            <a:r>
              <a:rPr lang="en-US" sz="2800" dirty="0" err="1">
                <a:solidFill>
                  <a:schemeClr val="bg2"/>
                </a:solidFill>
              </a:rPr>
              <a:t>kubelet</a:t>
            </a:r>
            <a:r>
              <a:rPr lang="en-US" sz="2800" dirty="0">
                <a:solidFill>
                  <a:schemeClr val="bg2"/>
                </a:solidFill>
              </a:rPr>
              <a:t> and </a:t>
            </a:r>
            <a:r>
              <a:rPr lang="en-US" sz="2800" dirty="0" err="1">
                <a:solidFill>
                  <a:schemeClr val="bg2"/>
                </a:solidFill>
              </a:rPr>
              <a:t>kubectl</a:t>
            </a:r>
            <a:endParaRPr lang="en-US" sz="2800" dirty="0">
              <a:solidFill>
                <a:schemeClr val="bg2"/>
              </a:solidFill>
            </a:endParaRPr>
          </a:p>
          <a:p>
            <a:r>
              <a:rPr lang="en-US" sz="2800" dirty="0">
                <a:solidFill>
                  <a:schemeClr val="bg2"/>
                </a:solidFill>
              </a:rPr>
              <a:t>You will install these packages on all of your machines:</a:t>
            </a:r>
          </a:p>
          <a:p>
            <a:endParaRPr lang="en-US" sz="2800" dirty="0">
              <a:solidFill>
                <a:schemeClr val="bg2"/>
              </a:solidFill>
            </a:endParaRPr>
          </a:p>
          <a:p>
            <a:r>
              <a:rPr lang="en-US" sz="2800" dirty="0" err="1">
                <a:solidFill>
                  <a:schemeClr val="bg2"/>
                </a:solidFill>
              </a:rPr>
              <a:t>kubeadm</a:t>
            </a:r>
            <a:r>
              <a:rPr lang="en-US" sz="2800" dirty="0">
                <a:solidFill>
                  <a:schemeClr val="bg2"/>
                </a:solidFill>
              </a:rPr>
              <a:t>: the command to bootstrap the cluster.</a:t>
            </a:r>
          </a:p>
          <a:p>
            <a:endParaRPr lang="en-US" sz="2800" dirty="0">
              <a:solidFill>
                <a:schemeClr val="bg2"/>
              </a:solidFill>
            </a:endParaRPr>
          </a:p>
          <a:p>
            <a:r>
              <a:rPr lang="en-US" sz="2800" dirty="0" err="1">
                <a:solidFill>
                  <a:schemeClr val="bg2"/>
                </a:solidFill>
              </a:rPr>
              <a:t>kubelet</a:t>
            </a:r>
            <a:r>
              <a:rPr lang="en-US" sz="2800" dirty="0">
                <a:solidFill>
                  <a:schemeClr val="bg2"/>
                </a:solidFill>
              </a:rPr>
              <a:t>: the component that runs on all of the machines in your cluster and does things like starting pods and containers.</a:t>
            </a:r>
          </a:p>
          <a:p>
            <a:endParaRPr lang="en-US" sz="2800" dirty="0">
              <a:solidFill>
                <a:schemeClr val="bg2"/>
              </a:solidFill>
            </a:endParaRPr>
          </a:p>
          <a:p>
            <a:r>
              <a:rPr lang="en-US" sz="2800" dirty="0" err="1">
                <a:solidFill>
                  <a:schemeClr val="bg2"/>
                </a:solidFill>
              </a:rPr>
              <a:t>kubectl</a:t>
            </a:r>
            <a:r>
              <a:rPr lang="en-US" sz="2800" dirty="0">
                <a:solidFill>
                  <a:schemeClr val="bg2"/>
                </a:solidFill>
              </a:rPr>
              <a:t>: the command line util to talk to your cluster.</a:t>
            </a:r>
          </a:p>
          <a:p>
            <a:endParaRPr lang="en-US" sz="2800" dirty="0">
              <a:solidFill>
                <a:schemeClr val="bg2"/>
              </a:solidFill>
            </a:endParaRPr>
          </a:p>
          <a:p>
            <a:endParaRPr lang="en-US" sz="2800" dirty="0">
              <a:solidFill>
                <a:schemeClr val="bg2"/>
              </a:solidFill>
            </a:endParaRPr>
          </a:p>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42875942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Install k8s as product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1681143"/>
            <a:ext cx="15278100" cy="6124754"/>
          </a:xfrm>
          <a:prstGeom prst="rect">
            <a:avLst/>
          </a:prstGeom>
          <a:noFill/>
        </p:spPr>
        <p:txBody>
          <a:bodyPr wrap="square">
            <a:spAutoFit/>
          </a:bodyPr>
          <a:lstStyle/>
          <a:p>
            <a:r>
              <a:rPr lang="en-US" sz="2800" dirty="0">
                <a:solidFill>
                  <a:schemeClr val="bg2"/>
                </a:solidFill>
              </a:rPr>
              <a:t>These instructions are for Kubernetes v1.32.</a:t>
            </a:r>
          </a:p>
          <a:p>
            <a:endParaRPr lang="en-US" sz="2800" dirty="0">
              <a:solidFill>
                <a:schemeClr val="bg2"/>
              </a:solidFill>
            </a:endParaRPr>
          </a:p>
          <a:p>
            <a:r>
              <a:rPr lang="en-US" sz="2800" dirty="0">
                <a:solidFill>
                  <a:schemeClr val="bg2"/>
                </a:solidFill>
              </a:rPr>
              <a:t>Update the apt package index and install packages needed to use the Kubernetes apt repository:</a:t>
            </a:r>
          </a:p>
          <a:p>
            <a:endParaRPr lang="en-US" sz="2800" dirty="0">
              <a:solidFill>
                <a:schemeClr val="bg2"/>
              </a:solidFill>
            </a:endParaRPr>
          </a:p>
          <a:p>
            <a:r>
              <a:rPr lang="en-US" sz="2800" dirty="0" err="1">
                <a:solidFill>
                  <a:schemeClr val="bg2"/>
                </a:solidFill>
              </a:rPr>
              <a:t>sudo</a:t>
            </a:r>
            <a:r>
              <a:rPr lang="en-US" sz="2800" dirty="0">
                <a:solidFill>
                  <a:schemeClr val="bg2"/>
                </a:solidFill>
              </a:rPr>
              <a:t> apt-get update</a:t>
            </a:r>
          </a:p>
          <a:p>
            <a:r>
              <a:rPr lang="en-US" sz="2800" dirty="0">
                <a:solidFill>
                  <a:schemeClr val="bg2"/>
                </a:solidFill>
              </a:rPr>
              <a:t># apt-transport-https may be a dummy package; if so, you can skip that package</a:t>
            </a:r>
          </a:p>
          <a:p>
            <a:r>
              <a:rPr lang="en-US" sz="2800" dirty="0" err="1">
                <a:solidFill>
                  <a:schemeClr val="bg2"/>
                </a:solidFill>
              </a:rPr>
              <a:t>sudo</a:t>
            </a:r>
            <a:r>
              <a:rPr lang="en-US" sz="2800" dirty="0">
                <a:solidFill>
                  <a:schemeClr val="bg2"/>
                </a:solidFill>
              </a:rPr>
              <a:t> apt-get install -y apt-transport-https ca-certificates curl </a:t>
            </a:r>
            <a:r>
              <a:rPr lang="en-US" sz="2800" dirty="0" err="1">
                <a:solidFill>
                  <a:schemeClr val="bg2"/>
                </a:solidFill>
              </a:rPr>
              <a:t>gpg</a:t>
            </a:r>
            <a:endParaRPr lang="en-US" sz="2800" dirty="0">
              <a:solidFill>
                <a:schemeClr val="bg2"/>
              </a:solidFill>
            </a:endParaRPr>
          </a:p>
          <a:p>
            <a:r>
              <a:rPr lang="en-US" sz="2800" dirty="0">
                <a:solidFill>
                  <a:schemeClr val="bg2"/>
                </a:solidFill>
              </a:rPr>
              <a:t>Download the public signing key for the Kubernetes package repositories. The same signing key is used for all repositories so you can disregard the version in the URL:</a:t>
            </a:r>
          </a:p>
          <a:p>
            <a:endParaRPr lang="en-US" sz="2800" dirty="0">
              <a:solidFill>
                <a:schemeClr val="bg2"/>
              </a:solidFill>
            </a:endParaRPr>
          </a:p>
          <a:p>
            <a:r>
              <a:rPr lang="en-US" sz="2800" dirty="0">
                <a:solidFill>
                  <a:schemeClr val="bg2"/>
                </a:solidFill>
              </a:rPr>
              <a:t># If the directory `/</a:t>
            </a:r>
            <a:r>
              <a:rPr lang="en-US" sz="2800" dirty="0" err="1">
                <a:solidFill>
                  <a:schemeClr val="bg2"/>
                </a:solidFill>
              </a:rPr>
              <a:t>etc</a:t>
            </a:r>
            <a:r>
              <a:rPr lang="en-US" sz="2800" dirty="0">
                <a:solidFill>
                  <a:schemeClr val="bg2"/>
                </a:solidFill>
              </a:rPr>
              <a:t>/apt/keyrings` does not exist, it should be created before the curl command, read the note below.</a:t>
            </a:r>
          </a:p>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31692706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Install k8s as product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914400" y="1548166"/>
            <a:ext cx="15278100" cy="9140964"/>
          </a:xfrm>
          <a:prstGeom prst="rect">
            <a:avLst/>
          </a:prstGeom>
          <a:noFill/>
        </p:spPr>
        <p:txBody>
          <a:bodyPr wrap="square">
            <a:spAutoFit/>
          </a:bodyPr>
          <a:lstStyle/>
          <a:p>
            <a:r>
              <a:rPr lang="en-US" sz="2800" dirty="0">
                <a:solidFill>
                  <a:schemeClr val="bg2"/>
                </a:solidFill>
              </a:rPr>
              <a:t>These instructions are for Kubernetes v1.32.</a:t>
            </a:r>
          </a:p>
          <a:p>
            <a:endParaRPr lang="en-US" sz="2800" dirty="0">
              <a:solidFill>
                <a:schemeClr val="bg2"/>
              </a:solidFill>
            </a:endParaRPr>
          </a:p>
          <a:p>
            <a:r>
              <a:rPr lang="en-US" sz="2800" dirty="0">
                <a:solidFill>
                  <a:schemeClr val="bg2"/>
                </a:solidFill>
              </a:rPr>
              <a:t>Update the apt package index and install packages needed to use the Kubernetes apt repository:</a:t>
            </a:r>
          </a:p>
          <a:p>
            <a:endParaRPr lang="en-US" sz="2800" dirty="0">
              <a:solidFill>
                <a:schemeClr val="bg2"/>
              </a:solidFill>
            </a:endParaRPr>
          </a:p>
          <a:p>
            <a:r>
              <a:rPr lang="en-US" sz="2800" dirty="0" err="1">
                <a:solidFill>
                  <a:schemeClr val="bg2"/>
                </a:solidFill>
              </a:rPr>
              <a:t>sudo</a:t>
            </a:r>
            <a:r>
              <a:rPr lang="en-US" sz="2800" dirty="0">
                <a:solidFill>
                  <a:schemeClr val="bg2"/>
                </a:solidFill>
              </a:rPr>
              <a:t> apt-get update</a:t>
            </a:r>
          </a:p>
          <a:p>
            <a:r>
              <a:rPr lang="en-US" sz="2800" dirty="0">
                <a:solidFill>
                  <a:schemeClr val="bg2"/>
                </a:solidFill>
              </a:rPr>
              <a:t># apt-transport-https may be a dummy package; if so, you can skip that package</a:t>
            </a:r>
          </a:p>
          <a:p>
            <a:r>
              <a:rPr lang="en-US" sz="2800" dirty="0" err="1">
                <a:solidFill>
                  <a:schemeClr val="bg2"/>
                </a:solidFill>
              </a:rPr>
              <a:t>sudo</a:t>
            </a:r>
            <a:r>
              <a:rPr lang="en-US" sz="2800" dirty="0">
                <a:solidFill>
                  <a:schemeClr val="bg2"/>
                </a:solidFill>
              </a:rPr>
              <a:t> apt-get install -y apt-transport-https ca-certificates curl </a:t>
            </a:r>
            <a:r>
              <a:rPr lang="en-US" sz="2800" dirty="0" err="1">
                <a:solidFill>
                  <a:schemeClr val="bg2"/>
                </a:solidFill>
              </a:rPr>
              <a:t>gpg</a:t>
            </a:r>
            <a:endParaRPr lang="en-US" sz="2800" dirty="0">
              <a:solidFill>
                <a:schemeClr val="bg2"/>
              </a:solidFill>
            </a:endParaRPr>
          </a:p>
          <a:p>
            <a:r>
              <a:rPr lang="en-US" sz="2800" dirty="0">
                <a:solidFill>
                  <a:schemeClr val="bg2"/>
                </a:solidFill>
              </a:rPr>
              <a:t>Download the public signing key for the Kubernetes package repositories. The same signing key is used for all repositories so you can disregard the version in the URL:</a:t>
            </a:r>
          </a:p>
          <a:p>
            <a:endParaRPr lang="en-US" sz="2800" dirty="0">
              <a:solidFill>
                <a:schemeClr val="bg2"/>
              </a:solidFill>
            </a:endParaRPr>
          </a:p>
          <a:p>
            <a:r>
              <a:rPr lang="en-US" sz="2800" dirty="0">
                <a:solidFill>
                  <a:schemeClr val="bg2"/>
                </a:solidFill>
              </a:rPr>
              <a:t># If the directory `/</a:t>
            </a:r>
            <a:r>
              <a:rPr lang="en-US" sz="2800" dirty="0" err="1">
                <a:solidFill>
                  <a:schemeClr val="bg2"/>
                </a:solidFill>
              </a:rPr>
              <a:t>etc</a:t>
            </a:r>
            <a:r>
              <a:rPr lang="en-US" sz="2800" dirty="0">
                <a:solidFill>
                  <a:schemeClr val="bg2"/>
                </a:solidFill>
              </a:rPr>
              <a:t>/apt/keyrings` does not exist, it should be created before the curl command, read the note below.</a:t>
            </a:r>
          </a:p>
          <a:p>
            <a:r>
              <a:rPr lang="en-US" sz="2800" dirty="0">
                <a:solidFill>
                  <a:schemeClr val="bg2"/>
                </a:solidFill>
              </a:rPr>
              <a:t># </a:t>
            </a:r>
            <a:r>
              <a:rPr lang="en-US" sz="2800" dirty="0" err="1">
                <a:solidFill>
                  <a:schemeClr val="bg2"/>
                </a:solidFill>
              </a:rPr>
              <a:t>sudo</a:t>
            </a:r>
            <a:r>
              <a:rPr lang="en-US" sz="2800" dirty="0">
                <a:solidFill>
                  <a:schemeClr val="bg2"/>
                </a:solidFill>
              </a:rPr>
              <a:t> </a:t>
            </a:r>
            <a:r>
              <a:rPr lang="en-US" sz="2800" dirty="0" err="1">
                <a:solidFill>
                  <a:schemeClr val="bg2"/>
                </a:solidFill>
              </a:rPr>
              <a:t>mkdir</a:t>
            </a:r>
            <a:r>
              <a:rPr lang="en-US" sz="2800" dirty="0">
                <a:solidFill>
                  <a:schemeClr val="bg2"/>
                </a:solidFill>
              </a:rPr>
              <a:t> -p -m 755 /</a:t>
            </a:r>
            <a:r>
              <a:rPr lang="en-US" sz="2800" dirty="0" err="1">
                <a:solidFill>
                  <a:schemeClr val="bg2"/>
                </a:solidFill>
              </a:rPr>
              <a:t>etc</a:t>
            </a:r>
            <a:r>
              <a:rPr lang="en-US" sz="2800" dirty="0">
                <a:solidFill>
                  <a:schemeClr val="bg2"/>
                </a:solidFill>
              </a:rPr>
              <a:t>/apt/keyrings</a:t>
            </a:r>
          </a:p>
          <a:p>
            <a:endParaRPr lang="en-US" sz="2800" dirty="0">
              <a:solidFill>
                <a:schemeClr val="bg2"/>
              </a:solidFill>
            </a:endParaRPr>
          </a:p>
          <a:p>
            <a:r>
              <a:rPr lang="en-US" sz="2800" b="0" i="0" dirty="0">
                <a:solidFill>
                  <a:srgbClr val="5C2699"/>
                </a:solidFill>
                <a:effectLst/>
                <a:latin typeface="source-code-pro"/>
              </a:rPr>
              <a:t>e</a:t>
            </a:r>
            <a:r>
              <a:rPr lang="en-US" sz="2800" b="0" i="0" dirty="0">
                <a:solidFill>
                  <a:schemeClr val="bg2"/>
                </a:solidFill>
                <a:effectLst/>
                <a:latin typeface="source-code-pro"/>
              </a:rPr>
              <a:t>cho 'deb [signed-by=/</a:t>
            </a:r>
            <a:r>
              <a:rPr lang="en-US" sz="2800" b="0" i="0" dirty="0" err="1">
                <a:solidFill>
                  <a:schemeClr val="bg2"/>
                </a:solidFill>
                <a:effectLst/>
                <a:latin typeface="source-code-pro"/>
              </a:rPr>
              <a:t>etc</a:t>
            </a:r>
            <a:r>
              <a:rPr lang="en-US" sz="2800" b="0" i="0" dirty="0">
                <a:solidFill>
                  <a:schemeClr val="bg2"/>
                </a:solidFill>
                <a:effectLst/>
                <a:latin typeface="source-code-pro"/>
              </a:rPr>
              <a:t>/apt/keyrings/</a:t>
            </a:r>
            <a:r>
              <a:rPr lang="en-US" sz="2800" b="0" i="0" dirty="0" err="1">
                <a:solidFill>
                  <a:schemeClr val="bg2"/>
                </a:solidFill>
                <a:effectLst/>
                <a:latin typeface="source-code-pro"/>
              </a:rPr>
              <a:t>kubernetes</a:t>
            </a:r>
            <a:r>
              <a:rPr lang="en-US" sz="2800" b="0" i="0" dirty="0">
                <a:solidFill>
                  <a:schemeClr val="bg2"/>
                </a:solidFill>
                <a:effectLst/>
                <a:latin typeface="source-code-pro"/>
              </a:rPr>
              <a:t>-apt-</a:t>
            </a:r>
            <a:r>
              <a:rPr lang="en-US" sz="2800" b="0" i="0" dirty="0" err="1">
                <a:solidFill>
                  <a:schemeClr val="bg2"/>
                </a:solidFill>
                <a:effectLst/>
                <a:latin typeface="source-code-pro"/>
              </a:rPr>
              <a:t>keyring.gpg</a:t>
            </a:r>
            <a:r>
              <a:rPr lang="en-US" sz="2800" b="0" i="0" dirty="0">
                <a:solidFill>
                  <a:schemeClr val="bg2"/>
                </a:solidFill>
                <a:effectLst/>
                <a:latin typeface="source-code-pro"/>
              </a:rPr>
              <a:t>] https://pkgs.k8s.io/core:/stable:/v1.32/deb/ /' | </a:t>
            </a:r>
            <a:r>
              <a:rPr lang="en-US" sz="2800" b="0" i="0" dirty="0" err="1">
                <a:solidFill>
                  <a:schemeClr val="bg2"/>
                </a:solidFill>
                <a:effectLst/>
                <a:latin typeface="source-code-pro"/>
              </a:rPr>
              <a:t>sudo</a:t>
            </a:r>
            <a:r>
              <a:rPr lang="en-US" sz="2800" b="0" i="0" dirty="0">
                <a:solidFill>
                  <a:schemeClr val="bg2"/>
                </a:solidFill>
                <a:effectLst/>
                <a:latin typeface="source-code-pro"/>
              </a:rPr>
              <a:t> tee /</a:t>
            </a:r>
            <a:r>
              <a:rPr lang="en-US" sz="2800" b="0" i="0" dirty="0" err="1">
                <a:solidFill>
                  <a:schemeClr val="bg2"/>
                </a:solidFill>
                <a:effectLst/>
                <a:latin typeface="source-code-pro"/>
              </a:rPr>
              <a:t>etc</a:t>
            </a:r>
            <a:r>
              <a:rPr lang="en-US" sz="2800" b="0" i="0" dirty="0">
                <a:solidFill>
                  <a:schemeClr val="bg2"/>
                </a:solidFill>
                <a:effectLst/>
                <a:latin typeface="source-code-pro"/>
              </a:rPr>
              <a:t>/apt/</a:t>
            </a:r>
            <a:r>
              <a:rPr lang="en-US" sz="2800" b="0" i="0" dirty="0" err="1">
                <a:solidFill>
                  <a:schemeClr val="bg2"/>
                </a:solidFill>
                <a:effectLst/>
                <a:latin typeface="source-code-pro"/>
              </a:rPr>
              <a:t>sources.list.d</a:t>
            </a:r>
            <a:r>
              <a:rPr lang="en-US" sz="2800" b="0" i="0" dirty="0">
                <a:solidFill>
                  <a:schemeClr val="bg2"/>
                </a:solidFill>
                <a:effectLst/>
                <a:latin typeface="source-code-pro"/>
              </a:rPr>
              <a:t>/</a:t>
            </a:r>
            <a:r>
              <a:rPr lang="en-US" sz="2800" b="0" i="0" dirty="0" err="1">
                <a:solidFill>
                  <a:schemeClr val="bg2"/>
                </a:solidFill>
                <a:effectLst/>
                <a:latin typeface="source-code-pro"/>
              </a:rPr>
              <a:t>kubernetes.list</a:t>
            </a:r>
            <a:br>
              <a:rPr lang="en-US" sz="2800" dirty="0">
                <a:solidFill>
                  <a:schemeClr val="bg2"/>
                </a:solidFill>
              </a:rPr>
            </a:br>
            <a:r>
              <a:rPr lang="en-US" sz="2800" b="0" i="0" dirty="0">
                <a:solidFill>
                  <a:schemeClr val="bg2"/>
                </a:solidFill>
                <a:effectLst/>
                <a:latin typeface="source-code-pro"/>
              </a:rPr>
              <a:t>curl -</a:t>
            </a:r>
            <a:r>
              <a:rPr lang="en-US" sz="2800" b="0" i="0" dirty="0" err="1">
                <a:solidFill>
                  <a:schemeClr val="bg2"/>
                </a:solidFill>
                <a:effectLst/>
                <a:latin typeface="source-code-pro"/>
              </a:rPr>
              <a:t>fsSL</a:t>
            </a:r>
            <a:r>
              <a:rPr lang="en-US" sz="2800" b="0" i="0" dirty="0">
                <a:solidFill>
                  <a:schemeClr val="bg2"/>
                </a:solidFill>
                <a:effectLst/>
                <a:latin typeface="source-code-pro"/>
              </a:rPr>
              <a:t> https://pkgs.k8s.io/core:/stable:/v1.32/deb/Release.key | </a:t>
            </a:r>
            <a:r>
              <a:rPr lang="en-US" sz="2800" b="0" i="0" dirty="0" err="1">
                <a:solidFill>
                  <a:schemeClr val="bg2"/>
                </a:solidFill>
                <a:effectLst/>
                <a:latin typeface="source-code-pro"/>
              </a:rPr>
              <a:t>sudo</a:t>
            </a:r>
            <a:r>
              <a:rPr lang="en-US" sz="2800" b="0" i="0" dirty="0">
                <a:solidFill>
                  <a:schemeClr val="bg2"/>
                </a:solidFill>
                <a:effectLst/>
                <a:latin typeface="source-code-pro"/>
              </a:rPr>
              <a:t> </a:t>
            </a:r>
            <a:r>
              <a:rPr lang="en-US" sz="2800" b="0" i="0" dirty="0" err="1">
                <a:solidFill>
                  <a:schemeClr val="bg2"/>
                </a:solidFill>
                <a:effectLst/>
                <a:latin typeface="source-code-pro"/>
              </a:rPr>
              <a:t>gpg</a:t>
            </a:r>
            <a:r>
              <a:rPr lang="en-US" sz="2800" b="0" i="0" dirty="0">
                <a:solidFill>
                  <a:schemeClr val="bg2"/>
                </a:solidFill>
                <a:effectLst/>
                <a:latin typeface="source-code-pro"/>
              </a:rPr>
              <a:t> --</a:t>
            </a:r>
            <a:r>
              <a:rPr lang="en-US" sz="2800" b="0" i="0" dirty="0" err="1">
                <a:solidFill>
                  <a:schemeClr val="bg2"/>
                </a:solidFill>
                <a:effectLst/>
                <a:latin typeface="source-code-pro"/>
              </a:rPr>
              <a:t>dearmor</a:t>
            </a:r>
            <a:r>
              <a:rPr lang="en-US" sz="2800" b="0" i="0" dirty="0">
                <a:solidFill>
                  <a:schemeClr val="bg2"/>
                </a:solidFill>
                <a:effectLst/>
                <a:latin typeface="source-code-pro"/>
              </a:rPr>
              <a:t> -o /</a:t>
            </a:r>
            <a:r>
              <a:rPr lang="en-US" sz="2800" b="0" i="0" dirty="0" err="1">
                <a:solidFill>
                  <a:schemeClr val="bg2"/>
                </a:solidFill>
                <a:effectLst/>
                <a:latin typeface="source-code-pro"/>
              </a:rPr>
              <a:t>etc</a:t>
            </a:r>
            <a:r>
              <a:rPr lang="en-US" sz="2800" b="0" i="0" dirty="0">
                <a:solidFill>
                  <a:schemeClr val="bg2"/>
                </a:solidFill>
                <a:effectLst/>
                <a:latin typeface="source-code-pro"/>
              </a:rPr>
              <a:t>/apt/keyrings/</a:t>
            </a:r>
            <a:r>
              <a:rPr lang="en-US" sz="2800" b="0" i="0" dirty="0" err="1">
                <a:solidFill>
                  <a:schemeClr val="bg2"/>
                </a:solidFill>
                <a:effectLst/>
                <a:latin typeface="source-code-pro"/>
              </a:rPr>
              <a:t>kubernetes</a:t>
            </a:r>
            <a:r>
              <a:rPr lang="en-US" sz="2800" b="0" i="0" dirty="0">
                <a:solidFill>
                  <a:schemeClr val="bg2"/>
                </a:solidFill>
                <a:effectLst/>
                <a:latin typeface="source-code-pro"/>
              </a:rPr>
              <a:t>-apt-</a:t>
            </a:r>
            <a:r>
              <a:rPr lang="en-US" sz="2800" b="0" i="0" dirty="0" err="1">
                <a:solidFill>
                  <a:schemeClr val="bg2"/>
                </a:solidFill>
                <a:effectLst/>
                <a:latin typeface="source-code-pro"/>
              </a:rPr>
              <a:t>keyring.gpg</a:t>
            </a:r>
            <a:endParaRPr lang="en-US" sz="2800" dirty="0">
              <a:solidFill>
                <a:schemeClr val="bg2"/>
              </a:solidFill>
            </a:endParaRPr>
          </a:p>
          <a:p>
            <a:endParaRPr lang="en-US" sz="2800" dirty="0">
              <a:solidFill>
                <a:schemeClr val="bg2"/>
              </a:solidFill>
            </a:endParaRPr>
          </a:p>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10526032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Install k8s as product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1282672"/>
            <a:ext cx="15278100" cy="8710077"/>
          </a:xfrm>
          <a:prstGeom prst="rect">
            <a:avLst/>
          </a:prstGeom>
          <a:noFill/>
        </p:spPr>
        <p:txBody>
          <a:bodyPr wrap="square">
            <a:spAutoFit/>
          </a:bodyPr>
          <a:lstStyle/>
          <a:p>
            <a:r>
              <a:rPr lang="en-US" sz="2800" dirty="0" err="1">
                <a:solidFill>
                  <a:schemeClr val="bg2"/>
                </a:solidFill>
              </a:rPr>
              <a:t>sudo</a:t>
            </a:r>
            <a:r>
              <a:rPr lang="en-US" sz="2800" dirty="0">
                <a:solidFill>
                  <a:schemeClr val="bg2"/>
                </a:solidFill>
              </a:rPr>
              <a:t> apt-get update</a:t>
            </a:r>
          </a:p>
          <a:p>
            <a:r>
              <a:rPr lang="en-US" sz="2800" dirty="0" err="1">
                <a:solidFill>
                  <a:schemeClr val="bg2"/>
                </a:solidFill>
              </a:rPr>
              <a:t>sudo</a:t>
            </a:r>
            <a:r>
              <a:rPr lang="en-US" sz="2800" dirty="0">
                <a:solidFill>
                  <a:schemeClr val="bg2"/>
                </a:solidFill>
              </a:rPr>
              <a:t> apt-get install -y </a:t>
            </a:r>
            <a:r>
              <a:rPr lang="en-US" sz="2800" dirty="0" err="1">
                <a:solidFill>
                  <a:schemeClr val="bg2"/>
                </a:solidFill>
              </a:rPr>
              <a:t>kubelet</a:t>
            </a:r>
            <a:r>
              <a:rPr lang="en-US" sz="2800" dirty="0">
                <a:solidFill>
                  <a:schemeClr val="bg2"/>
                </a:solidFill>
              </a:rPr>
              <a:t> </a:t>
            </a:r>
            <a:r>
              <a:rPr lang="en-US" sz="2800" dirty="0" err="1">
                <a:solidFill>
                  <a:schemeClr val="bg2"/>
                </a:solidFill>
              </a:rPr>
              <a:t>kubeadm</a:t>
            </a:r>
            <a:r>
              <a:rPr lang="en-US" sz="2800" dirty="0">
                <a:solidFill>
                  <a:schemeClr val="bg2"/>
                </a:solidFill>
              </a:rPr>
              <a:t> </a:t>
            </a:r>
            <a:r>
              <a:rPr lang="en-US" sz="2800" dirty="0" err="1">
                <a:solidFill>
                  <a:schemeClr val="bg2"/>
                </a:solidFill>
              </a:rPr>
              <a:t>kubectl</a:t>
            </a:r>
            <a:endParaRPr lang="en-US" sz="2800" dirty="0">
              <a:solidFill>
                <a:schemeClr val="bg2"/>
              </a:solidFill>
            </a:endParaRPr>
          </a:p>
          <a:p>
            <a:r>
              <a:rPr lang="en-US" sz="2800" dirty="0" err="1">
                <a:solidFill>
                  <a:schemeClr val="bg2"/>
                </a:solidFill>
              </a:rPr>
              <a:t>sudo</a:t>
            </a:r>
            <a:r>
              <a:rPr lang="en-US" sz="2800" dirty="0">
                <a:solidFill>
                  <a:schemeClr val="bg2"/>
                </a:solidFill>
              </a:rPr>
              <a:t> apt-mark hold </a:t>
            </a:r>
            <a:r>
              <a:rPr lang="en-US" sz="2800" dirty="0" err="1">
                <a:solidFill>
                  <a:schemeClr val="bg2"/>
                </a:solidFill>
              </a:rPr>
              <a:t>kubelet</a:t>
            </a:r>
            <a:r>
              <a:rPr lang="en-US" sz="2800" dirty="0">
                <a:solidFill>
                  <a:schemeClr val="bg2"/>
                </a:solidFill>
              </a:rPr>
              <a:t> </a:t>
            </a:r>
            <a:r>
              <a:rPr lang="en-US" sz="2800" dirty="0" err="1">
                <a:solidFill>
                  <a:schemeClr val="bg2"/>
                </a:solidFill>
              </a:rPr>
              <a:t>kubeadm</a:t>
            </a:r>
            <a:r>
              <a:rPr lang="en-US" sz="2800" dirty="0">
                <a:solidFill>
                  <a:schemeClr val="bg2"/>
                </a:solidFill>
              </a:rPr>
              <a:t> </a:t>
            </a:r>
            <a:r>
              <a:rPr lang="en-US" sz="2800" dirty="0" err="1">
                <a:solidFill>
                  <a:schemeClr val="bg2"/>
                </a:solidFill>
              </a:rPr>
              <a:t>kubectl</a:t>
            </a:r>
            <a:endParaRPr lang="en-US" sz="2800" dirty="0">
              <a:solidFill>
                <a:schemeClr val="bg2"/>
              </a:solidFill>
            </a:endParaRPr>
          </a:p>
          <a:p>
            <a:r>
              <a:rPr lang="en-US" sz="2800" dirty="0" err="1">
                <a:solidFill>
                  <a:schemeClr val="bg2"/>
                </a:solidFill>
              </a:rPr>
              <a:t>systemctl</a:t>
            </a:r>
            <a:r>
              <a:rPr lang="en-US" sz="2800" dirty="0">
                <a:solidFill>
                  <a:schemeClr val="bg2"/>
                </a:solidFill>
              </a:rPr>
              <a:t> enable --now </a:t>
            </a:r>
            <a:r>
              <a:rPr lang="en-US" sz="2800" dirty="0" err="1">
                <a:solidFill>
                  <a:schemeClr val="bg2"/>
                </a:solidFill>
              </a:rPr>
              <a:t>kubelet</a:t>
            </a:r>
            <a:endParaRPr lang="en-US" sz="2800" dirty="0">
              <a:solidFill>
                <a:schemeClr val="bg2"/>
              </a:solidFill>
            </a:endParaRPr>
          </a:p>
          <a:p>
            <a:endParaRPr lang="en-US" sz="2800" dirty="0">
              <a:solidFill>
                <a:schemeClr val="bg2"/>
              </a:solidFill>
            </a:endParaRPr>
          </a:p>
          <a:p>
            <a:endParaRPr lang="en-US" sz="2800" dirty="0">
              <a:solidFill>
                <a:schemeClr val="bg2"/>
              </a:solidFill>
            </a:endParaRPr>
          </a:p>
          <a:p>
            <a:r>
              <a:rPr lang="en-US" sz="2800" dirty="0" err="1">
                <a:solidFill>
                  <a:schemeClr val="bg2"/>
                </a:solidFill>
              </a:rPr>
              <a:t>sudo</a:t>
            </a:r>
            <a:r>
              <a:rPr lang="en-US" sz="2800" dirty="0">
                <a:solidFill>
                  <a:schemeClr val="bg2"/>
                </a:solidFill>
              </a:rPr>
              <a:t> </a:t>
            </a:r>
            <a:r>
              <a:rPr lang="en-US" sz="2800" dirty="0" err="1">
                <a:solidFill>
                  <a:schemeClr val="bg2"/>
                </a:solidFill>
              </a:rPr>
              <a:t>kubeadm</a:t>
            </a:r>
            <a:r>
              <a:rPr lang="en-US" sz="2800" dirty="0">
                <a:solidFill>
                  <a:schemeClr val="bg2"/>
                </a:solidFill>
              </a:rPr>
              <a:t> </a:t>
            </a:r>
            <a:r>
              <a:rPr lang="en-US" sz="2800" dirty="0" err="1">
                <a:solidFill>
                  <a:schemeClr val="bg2"/>
                </a:solidFill>
              </a:rPr>
              <a:t>init</a:t>
            </a:r>
            <a:r>
              <a:rPr lang="en-US" sz="2800" dirty="0">
                <a:solidFill>
                  <a:schemeClr val="bg2"/>
                </a:solidFill>
              </a:rPr>
              <a:t> --pod-network-</a:t>
            </a:r>
            <a:r>
              <a:rPr lang="en-US" sz="2800" dirty="0" err="1">
                <a:solidFill>
                  <a:schemeClr val="bg2"/>
                </a:solidFill>
              </a:rPr>
              <a:t>cidr</a:t>
            </a:r>
            <a:r>
              <a:rPr lang="en-US" sz="2800" dirty="0">
                <a:solidFill>
                  <a:schemeClr val="bg2"/>
                </a:solidFill>
              </a:rPr>
              <a:t>=10.244.0.0/16    on production set </a:t>
            </a:r>
            <a:r>
              <a:rPr lang="en-US" sz="2800" dirty="0" err="1">
                <a:solidFill>
                  <a:schemeClr val="bg2"/>
                </a:solidFill>
              </a:rPr>
              <a:t>controlplane</a:t>
            </a:r>
            <a:r>
              <a:rPr lang="en-US" sz="2800" dirty="0">
                <a:solidFill>
                  <a:schemeClr val="bg2"/>
                </a:solidFill>
              </a:rPr>
              <a:t> as </a:t>
            </a:r>
            <a:r>
              <a:rPr lang="en-US" sz="2800" dirty="0" err="1">
                <a:solidFill>
                  <a:schemeClr val="bg2"/>
                </a:solidFill>
              </a:rPr>
              <a:t>loadbalancer</a:t>
            </a:r>
            <a:endParaRPr lang="en-US" sz="2800" dirty="0">
              <a:solidFill>
                <a:schemeClr val="bg2"/>
              </a:solidFill>
            </a:endParaRPr>
          </a:p>
          <a:p>
            <a:endParaRPr lang="en-US" sz="2800" dirty="0">
              <a:solidFill>
                <a:schemeClr val="bg2"/>
              </a:solidFill>
            </a:endParaRPr>
          </a:p>
          <a:p>
            <a:r>
              <a:rPr lang="en-US" sz="2800" dirty="0">
                <a:solidFill>
                  <a:schemeClr val="bg2"/>
                </a:solidFill>
              </a:rPr>
              <a:t>Install </a:t>
            </a:r>
            <a:r>
              <a:rPr lang="en-US" sz="2800" dirty="0" err="1">
                <a:solidFill>
                  <a:schemeClr val="bg2"/>
                </a:solidFill>
              </a:rPr>
              <a:t>cni</a:t>
            </a:r>
            <a:endParaRPr lang="en-US" sz="2800" dirty="0">
              <a:solidFill>
                <a:schemeClr val="bg2"/>
              </a:solidFill>
            </a:endParaRPr>
          </a:p>
          <a:p>
            <a:endParaRPr lang="en-US" sz="2800" dirty="0">
              <a:solidFill>
                <a:schemeClr val="bg2"/>
              </a:solidFill>
            </a:endParaRPr>
          </a:p>
          <a:p>
            <a:r>
              <a:rPr lang="en-US" sz="2800" dirty="0" err="1">
                <a:solidFill>
                  <a:schemeClr val="bg2"/>
                </a:solidFill>
              </a:rPr>
              <a:t>kubectl</a:t>
            </a:r>
            <a:r>
              <a:rPr lang="en-US" sz="2800" dirty="0">
                <a:solidFill>
                  <a:schemeClr val="bg2"/>
                </a:solidFill>
              </a:rPr>
              <a:t> apply -f </a:t>
            </a:r>
            <a:r>
              <a:rPr lang="en-US" sz="2800" dirty="0">
                <a:solidFill>
                  <a:schemeClr val="bg2"/>
                </a:solidFill>
                <a:hlinkClick r:id="rId4"/>
              </a:rPr>
              <a:t>https://projectcalico.docs.tigera.io/manifests/calico.yaml</a:t>
            </a:r>
            <a:endParaRPr lang="en-US" sz="2800" dirty="0">
              <a:solidFill>
                <a:schemeClr val="bg2"/>
              </a:solidFill>
            </a:endParaRPr>
          </a:p>
          <a:p>
            <a:endParaRPr lang="en-US" sz="2800" dirty="0">
              <a:solidFill>
                <a:schemeClr val="bg2"/>
              </a:solidFill>
            </a:endParaRPr>
          </a:p>
          <a:p>
            <a:endParaRPr lang="en-US" sz="2800" dirty="0">
              <a:solidFill>
                <a:schemeClr val="bg2"/>
              </a:solidFill>
            </a:endParaRPr>
          </a:p>
          <a:p>
            <a:r>
              <a:rPr lang="en-US" sz="2800" dirty="0">
                <a:solidFill>
                  <a:schemeClr val="bg2"/>
                </a:solidFill>
              </a:rPr>
              <a:t>Add worker</a:t>
            </a:r>
          </a:p>
          <a:p>
            <a:endParaRPr lang="en-US" sz="2800" dirty="0">
              <a:solidFill>
                <a:schemeClr val="bg2"/>
              </a:solidFill>
            </a:endParaRPr>
          </a:p>
          <a:p>
            <a:r>
              <a:rPr lang="en-US" sz="2800" dirty="0" err="1">
                <a:solidFill>
                  <a:schemeClr val="bg2"/>
                </a:solidFill>
              </a:rPr>
              <a:t>kubeadm</a:t>
            </a:r>
            <a:r>
              <a:rPr lang="en-US" sz="2800" dirty="0">
                <a:solidFill>
                  <a:schemeClr val="bg2"/>
                </a:solidFill>
              </a:rPr>
              <a:t> token create --print-join-command</a:t>
            </a:r>
          </a:p>
          <a:p>
            <a:endParaRPr lang="en-US" sz="2800" dirty="0">
              <a:solidFill>
                <a:schemeClr val="bg2"/>
              </a:solidFill>
            </a:endParaRPr>
          </a:p>
          <a:p>
            <a:r>
              <a:rPr lang="en-US" sz="2800" dirty="0">
                <a:solidFill>
                  <a:schemeClr val="bg2"/>
                </a:solidFill>
              </a:rPr>
              <a:t>https://github.com/kubernetes/dashboard/blob/master/docs/user/access-control/creating-sample-user.md</a:t>
            </a: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830234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4984546" y="1442859"/>
            <a:ext cx="8317230" cy="939360"/>
          </a:xfrm>
          <a:prstGeom prst="rect">
            <a:avLst/>
          </a:prstGeom>
        </p:spPr>
        <p:txBody>
          <a:bodyPr vert="horz" wrap="square" lIns="0" tIns="15875" rIns="0" bIns="0" rtlCol="0">
            <a:spAutoFit/>
          </a:bodyPr>
          <a:lstStyle/>
          <a:p>
            <a:pPr marL="12700">
              <a:lnSpc>
                <a:spcPct val="100000"/>
              </a:lnSpc>
              <a:spcBef>
                <a:spcPts val="125"/>
              </a:spcBef>
            </a:pPr>
            <a:r>
              <a:rPr lang="en-US" sz="6000" dirty="0"/>
              <a:t> </a:t>
            </a:r>
            <a:r>
              <a:rPr lang="en-US" sz="6000" dirty="0" err="1"/>
              <a:t>vm</a:t>
            </a:r>
            <a:r>
              <a:rPr lang="en-US" sz="6000" dirty="0"/>
              <a:t> vs container</a:t>
            </a:r>
            <a:endParaRPr sz="4850" dirty="0"/>
          </a:p>
        </p:txBody>
      </p:sp>
      <p:pic>
        <p:nvPicPr>
          <p:cNvPr id="8" name="Picture 7">
            <a:extLst>
              <a:ext uri="{FF2B5EF4-FFF2-40B4-BE49-F238E27FC236}">
                <a16:creationId xmlns:a16="http://schemas.microsoft.com/office/drawing/2014/main" id="{C40E6FD4-80BF-4903-9B29-D86BD62AA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150" y="6064250"/>
            <a:ext cx="14401800" cy="3148894"/>
          </a:xfrm>
          <a:prstGeom prst="rect">
            <a:avLst/>
          </a:prstGeom>
        </p:spPr>
      </p:pic>
      <p:pic>
        <p:nvPicPr>
          <p:cNvPr id="5" name="Picture 4">
            <a:extLst>
              <a:ext uri="{FF2B5EF4-FFF2-40B4-BE49-F238E27FC236}">
                <a16:creationId xmlns:a16="http://schemas.microsoft.com/office/drawing/2014/main" id="{74CDA79F-C471-4484-8FAD-12F209E21D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0350" y="2625245"/>
            <a:ext cx="6992326" cy="3439005"/>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drain</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354555" y="2029117"/>
            <a:ext cx="15278100" cy="6986528"/>
          </a:xfrm>
          <a:prstGeom prst="rect">
            <a:avLst/>
          </a:prstGeom>
          <a:noFill/>
        </p:spPr>
        <p:txBody>
          <a:bodyPr wrap="square">
            <a:spAutoFit/>
          </a:bodyPr>
          <a:lstStyle/>
          <a:p>
            <a:r>
              <a:rPr lang="en-US" sz="2800" dirty="0">
                <a:solidFill>
                  <a:schemeClr val="bg2"/>
                </a:solidFill>
              </a:rPr>
              <a:t>In Kubernetes, drain is a command used to safely evict all Pods from a node before doing maintenance (like rebooting, upgrading, or removing the node).</a:t>
            </a:r>
          </a:p>
          <a:p>
            <a:endParaRPr lang="en-US" sz="2800" dirty="0">
              <a:solidFill>
                <a:schemeClr val="bg1">
                  <a:lumMod val="95000"/>
                </a:schemeClr>
              </a:solidFill>
            </a:endParaRPr>
          </a:p>
          <a:p>
            <a:r>
              <a:rPr lang="en-US" sz="2800" b="1" dirty="0">
                <a:solidFill>
                  <a:schemeClr val="bg1">
                    <a:lumMod val="95000"/>
                  </a:schemeClr>
                </a:solidFill>
              </a:rPr>
              <a:t>What happens when you drain a node:</a:t>
            </a:r>
          </a:p>
          <a:p>
            <a:pPr>
              <a:buFont typeface="+mj-lt"/>
              <a:buAutoNum type="arabicPeriod"/>
            </a:pPr>
            <a:r>
              <a:rPr lang="en-US" sz="2800" b="1" dirty="0">
                <a:solidFill>
                  <a:schemeClr val="bg1">
                    <a:lumMod val="95000"/>
                  </a:schemeClr>
                </a:solidFill>
              </a:rPr>
              <a:t>Cordon first</a:t>
            </a:r>
            <a:r>
              <a:rPr lang="en-US" sz="2800" dirty="0">
                <a:solidFill>
                  <a:schemeClr val="bg1">
                    <a:lumMod val="95000"/>
                  </a:schemeClr>
                </a:solidFill>
              </a:rPr>
              <a:t> → The node is marked as </a:t>
            </a:r>
            <a:r>
              <a:rPr lang="en-US" sz="2800" i="1" dirty="0" err="1">
                <a:solidFill>
                  <a:schemeClr val="bg1">
                    <a:lumMod val="95000"/>
                  </a:schemeClr>
                </a:solidFill>
              </a:rPr>
              <a:t>unschedulable</a:t>
            </a:r>
            <a:r>
              <a:rPr lang="en-US" sz="2800" dirty="0">
                <a:solidFill>
                  <a:schemeClr val="bg1">
                    <a:lumMod val="95000"/>
                  </a:schemeClr>
                </a:solidFill>
              </a:rPr>
              <a:t>, so no new Pods will be placed there.</a:t>
            </a:r>
          </a:p>
          <a:p>
            <a:pPr>
              <a:buFont typeface="+mj-lt"/>
              <a:buAutoNum type="arabicPeriod"/>
            </a:pPr>
            <a:r>
              <a:rPr lang="en-US" sz="2800" b="1" dirty="0">
                <a:solidFill>
                  <a:schemeClr val="bg1">
                    <a:lumMod val="95000"/>
                  </a:schemeClr>
                </a:solidFill>
              </a:rPr>
              <a:t>Evict Pods</a:t>
            </a:r>
            <a:r>
              <a:rPr lang="en-US" sz="2800" dirty="0">
                <a:solidFill>
                  <a:schemeClr val="bg1">
                    <a:lumMod val="95000"/>
                  </a:schemeClr>
                </a:solidFill>
              </a:rPr>
              <a:t> → Kubernetes gracefully evicts all regular Pods running on that node (they get rescheduled to other nodes</a:t>
            </a:r>
            <a:r>
              <a:rPr lang="en-US" sz="2800" dirty="0"/>
              <a:t>).</a:t>
            </a:r>
          </a:p>
          <a:p>
            <a:endParaRPr lang="en-US" sz="2800" dirty="0"/>
          </a:p>
          <a:p>
            <a:r>
              <a:rPr lang="en-US" sz="2800" b="1" dirty="0">
                <a:solidFill>
                  <a:schemeClr val="accent1"/>
                </a:solidFill>
              </a:rPr>
              <a:t>How to delete worker nodes?</a:t>
            </a:r>
          </a:p>
          <a:p>
            <a:endParaRPr lang="en-US" sz="2800" dirty="0">
              <a:solidFill>
                <a:schemeClr val="bg2"/>
              </a:solidFill>
            </a:endParaRPr>
          </a:p>
          <a:p>
            <a:r>
              <a:rPr lang="en-US" sz="2800" dirty="0" err="1">
                <a:solidFill>
                  <a:schemeClr val="bg2"/>
                </a:solidFill>
              </a:rPr>
              <a:t>kubectl</a:t>
            </a:r>
            <a:r>
              <a:rPr lang="en-US" sz="2800" dirty="0">
                <a:solidFill>
                  <a:schemeClr val="bg2"/>
                </a:solidFill>
              </a:rPr>
              <a:t> drain &lt;node-name&gt; --ignore-</a:t>
            </a:r>
            <a:r>
              <a:rPr lang="en-US" sz="2800" dirty="0" err="1">
                <a:solidFill>
                  <a:schemeClr val="bg2"/>
                </a:solidFill>
              </a:rPr>
              <a:t>daemonsets</a:t>
            </a:r>
            <a:r>
              <a:rPr lang="en-US" sz="2800" dirty="0">
                <a:solidFill>
                  <a:schemeClr val="bg2"/>
                </a:solidFill>
              </a:rPr>
              <a:t> on master node</a:t>
            </a:r>
          </a:p>
          <a:p>
            <a:endParaRPr lang="en-US" sz="2800" dirty="0">
              <a:solidFill>
                <a:schemeClr val="bg2"/>
              </a:solidFill>
            </a:endParaRPr>
          </a:p>
          <a:p>
            <a:r>
              <a:rPr lang="en-US" sz="2800" dirty="0">
                <a:solidFill>
                  <a:schemeClr val="bg2"/>
                </a:solidFill>
              </a:rPr>
              <a:t>On worker that want delete</a:t>
            </a:r>
          </a:p>
          <a:p>
            <a:r>
              <a:rPr lang="en-US" sz="2800" dirty="0" err="1">
                <a:solidFill>
                  <a:schemeClr val="bg2"/>
                </a:solidFill>
              </a:rPr>
              <a:t>kubeadm</a:t>
            </a:r>
            <a:r>
              <a:rPr lang="en-US" sz="2800" dirty="0">
                <a:solidFill>
                  <a:schemeClr val="bg2"/>
                </a:solidFill>
              </a:rPr>
              <a:t> reset</a:t>
            </a:r>
          </a:p>
          <a:p>
            <a:endParaRPr lang="en-US" sz="2800" dirty="0">
              <a:solidFill>
                <a:schemeClr val="bg2"/>
              </a:solidFill>
            </a:endParaRPr>
          </a:p>
          <a:p>
            <a:r>
              <a:rPr lang="en-US" sz="2800" dirty="0" err="1">
                <a:solidFill>
                  <a:schemeClr val="bg2"/>
                </a:solidFill>
              </a:rPr>
              <a:t>kubectl</a:t>
            </a:r>
            <a:r>
              <a:rPr lang="en-US" sz="2800" dirty="0">
                <a:solidFill>
                  <a:schemeClr val="bg2"/>
                </a:solidFill>
              </a:rPr>
              <a:t> delete node &lt;node-name&gt;   on master node</a:t>
            </a: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354786302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CNI</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1083202"/>
            <a:ext cx="15278100" cy="10864513"/>
          </a:xfrm>
          <a:prstGeom prst="rect">
            <a:avLst/>
          </a:prstGeom>
          <a:noFill/>
        </p:spPr>
        <p:txBody>
          <a:bodyPr wrap="square">
            <a:spAutoFit/>
          </a:bodyPr>
          <a:lstStyle/>
          <a:p>
            <a:r>
              <a:rPr lang="en-US" sz="2800" dirty="0">
                <a:solidFill>
                  <a:schemeClr val="bg2"/>
                </a:solidFill>
              </a:rPr>
              <a:t>CNI stands for Container Network </a:t>
            </a:r>
            <a:r>
              <a:rPr lang="en-US" sz="2800" dirty="0" err="1">
                <a:solidFill>
                  <a:schemeClr val="bg2"/>
                </a:solidFill>
              </a:rPr>
              <a:t>Interface.It’s</a:t>
            </a:r>
            <a:r>
              <a:rPr lang="en-US" sz="2800" dirty="0">
                <a:solidFill>
                  <a:schemeClr val="bg2"/>
                </a:solidFill>
              </a:rPr>
              <a:t> a standard (and a set of libraries + specifications) for configuring network interfaces in Linux containers. It was originally created by CoreOS and is now a project under the Cloud Native Computing Foundation (CNCF).</a:t>
            </a:r>
          </a:p>
          <a:p>
            <a:endParaRPr lang="en-US" sz="2800" dirty="0">
              <a:solidFill>
                <a:schemeClr val="bg2"/>
              </a:solidFill>
            </a:endParaRPr>
          </a:p>
          <a:p>
            <a:r>
              <a:rPr lang="en-US" sz="2800" dirty="0">
                <a:solidFill>
                  <a:schemeClr val="bg2"/>
                </a:solidFill>
              </a:rPr>
              <a:t>Key points about CNI:</a:t>
            </a:r>
          </a:p>
          <a:p>
            <a:endParaRPr lang="en-US" sz="2800" dirty="0">
              <a:solidFill>
                <a:schemeClr val="bg2"/>
              </a:solidFill>
            </a:endParaRPr>
          </a:p>
          <a:p>
            <a:r>
              <a:rPr lang="en-US" sz="2800" dirty="0">
                <a:solidFill>
                  <a:schemeClr val="bg2"/>
                </a:solidFill>
              </a:rPr>
              <a:t>Purpose: Provides a consistent way for container runtimes (like Kubernetes, </a:t>
            </a:r>
            <a:r>
              <a:rPr lang="en-US" sz="2800" dirty="0" err="1">
                <a:solidFill>
                  <a:schemeClr val="bg2"/>
                </a:solidFill>
              </a:rPr>
              <a:t>containerd</a:t>
            </a:r>
            <a:r>
              <a:rPr lang="en-US" sz="2800" dirty="0">
                <a:solidFill>
                  <a:schemeClr val="bg2"/>
                </a:solidFill>
              </a:rPr>
              <a:t>, CRI-O) to set up networking for containers.</a:t>
            </a:r>
          </a:p>
          <a:p>
            <a:endParaRPr lang="en-US" sz="2800" dirty="0">
              <a:solidFill>
                <a:schemeClr val="bg2"/>
              </a:solidFill>
            </a:endParaRPr>
          </a:p>
          <a:p>
            <a:r>
              <a:rPr lang="en-US" sz="2800" dirty="0">
                <a:solidFill>
                  <a:schemeClr val="bg2"/>
                </a:solidFill>
              </a:rPr>
              <a:t>How it works:</a:t>
            </a:r>
          </a:p>
          <a:p>
            <a:r>
              <a:rPr lang="en-US" sz="2800" dirty="0">
                <a:solidFill>
                  <a:schemeClr val="bg2"/>
                </a:solidFill>
              </a:rPr>
              <a:t>When a container is created, the runtime (e.g., Kubernetes via </a:t>
            </a:r>
            <a:r>
              <a:rPr lang="en-US" sz="2800" dirty="0" err="1">
                <a:solidFill>
                  <a:schemeClr val="bg2"/>
                </a:solidFill>
              </a:rPr>
              <a:t>containerd</a:t>
            </a:r>
            <a:r>
              <a:rPr lang="en-US" sz="2800" dirty="0">
                <a:solidFill>
                  <a:schemeClr val="bg2"/>
                </a:solidFill>
              </a:rPr>
              <a:t>) calls a CNI plugin.</a:t>
            </a:r>
          </a:p>
          <a:p>
            <a:endParaRPr lang="en-US" sz="2800" dirty="0">
              <a:solidFill>
                <a:schemeClr val="bg2"/>
              </a:solidFill>
            </a:endParaRPr>
          </a:p>
          <a:p>
            <a:r>
              <a:rPr lang="en-US" sz="2800" dirty="0">
                <a:solidFill>
                  <a:schemeClr val="bg2"/>
                </a:solidFill>
              </a:rPr>
              <a:t>The plugin assigns an IP address, sets up routes, and connects the container to the host network.</a:t>
            </a:r>
          </a:p>
          <a:p>
            <a:endParaRPr lang="en-US" sz="2800" dirty="0">
              <a:solidFill>
                <a:schemeClr val="bg2"/>
              </a:solidFill>
            </a:endParaRPr>
          </a:p>
          <a:p>
            <a:r>
              <a:rPr lang="en-US" sz="2800" dirty="0">
                <a:solidFill>
                  <a:schemeClr val="bg2"/>
                </a:solidFill>
              </a:rPr>
              <a:t>When the container is deleted, the plugin cleans up (removes the interface and IP).Plugins: CNI itself is just the spec. The actual networking is handled by plugins such </a:t>
            </a:r>
            <a:r>
              <a:rPr lang="en-US" sz="2800" dirty="0" err="1">
                <a:solidFill>
                  <a:schemeClr val="bg2"/>
                </a:solidFill>
              </a:rPr>
              <a:t>as:</a:t>
            </a:r>
            <a:r>
              <a:rPr lang="en-US" sz="2800" dirty="0" err="1">
                <a:solidFill>
                  <a:srgbClr val="FF0000"/>
                </a:solidFill>
              </a:rPr>
              <a:t>Flannel</a:t>
            </a:r>
            <a:r>
              <a:rPr lang="en-US" sz="2800" dirty="0">
                <a:solidFill>
                  <a:srgbClr val="FF0000"/>
                </a:solidFill>
              </a:rPr>
              <a:t>  Calico Cilium  Weave Net</a:t>
            </a:r>
          </a:p>
          <a:p>
            <a:r>
              <a:rPr lang="en-US" sz="2800" dirty="0">
                <a:solidFill>
                  <a:schemeClr val="bg2"/>
                </a:solidFill>
              </a:rPr>
              <a:t>Why important in Kubernetes: Kubernetes doesn’t implement networking itself; it relies on CNI plugins to provide Pod-to-Pod communication, load balancing, and sometimes network policies.</a:t>
            </a:r>
          </a:p>
          <a:p>
            <a:endParaRPr lang="en-US" sz="2800" dirty="0">
              <a:solidFill>
                <a:schemeClr val="bg2"/>
              </a:solidFill>
            </a:endParaRPr>
          </a:p>
          <a:p>
            <a:r>
              <a:rPr lang="en-US" sz="2800" dirty="0">
                <a:solidFill>
                  <a:schemeClr val="bg2"/>
                </a:solidFill>
              </a:rPr>
              <a:t>In short: CNI is the standard interface that allows Kubernetes (and other runtimes) to “plug in” different networking solutions for containers.</a:t>
            </a:r>
          </a:p>
          <a:p>
            <a:endParaRPr lang="en-US" sz="2800" dirty="0">
              <a:solidFill>
                <a:schemeClr val="bg2"/>
              </a:solidFill>
            </a:endParaRPr>
          </a:p>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15982959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Add labels to </a:t>
            </a:r>
            <a:r>
              <a:rPr lang="en-US" sz="3200" i="1" dirty="0" err="1">
                <a:solidFill>
                  <a:schemeClr val="accent1"/>
                </a:solidFill>
              </a:rPr>
              <a:t>ndoes</a:t>
            </a:r>
            <a:endParaRPr lang="en-US" sz="3200" i="1" dirty="0">
              <a:solidFill>
                <a:schemeClr val="accent1"/>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5262979"/>
          </a:xfrm>
          <a:prstGeom prst="rect">
            <a:avLst/>
          </a:prstGeom>
          <a:noFill/>
        </p:spPr>
        <p:txBody>
          <a:bodyPr wrap="square">
            <a:spAutoFit/>
          </a:bodyPr>
          <a:lstStyle/>
          <a:p>
            <a:r>
              <a:rPr lang="en-US" sz="2800" dirty="0" err="1">
                <a:solidFill>
                  <a:schemeClr val="bg1">
                    <a:lumMod val="95000"/>
                  </a:schemeClr>
                </a:solidFill>
              </a:rPr>
              <a:t>kubectl</a:t>
            </a:r>
            <a:r>
              <a:rPr lang="en-US" sz="2800" dirty="0">
                <a:solidFill>
                  <a:schemeClr val="bg1">
                    <a:lumMod val="95000"/>
                  </a:schemeClr>
                </a:solidFill>
              </a:rPr>
              <a:t> get nodes --show-labels</a:t>
            </a:r>
          </a:p>
          <a:p>
            <a:endParaRPr lang="en-US" sz="2800" dirty="0">
              <a:solidFill>
                <a:schemeClr val="bg1">
                  <a:lumMod val="95000"/>
                </a:schemeClr>
              </a:solidFill>
            </a:endParaRPr>
          </a:p>
          <a:p>
            <a:endParaRPr lang="en-US" sz="2800" dirty="0">
              <a:solidFill>
                <a:schemeClr val="bg1">
                  <a:lumMod val="95000"/>
                </a:schemeClr>
              </a:solidFill>
            </a:endParaRPr>
          </a:p>
          <a:p>
            <a:r>
              <a:rPr lang="en-US" sz="2800" dirty="0" err="1">
                <a:solidFill>
                  <a:schemeClr val="bg1">
                    <a:lumMod val="95000"/>
                  </a:schemeClr>
                </a:solidFill>
              </a:rPr>
              <a:t>kubectl</a:t>
            </a:r>
            <a:r>
              <a:rPr lang="en-US" sz="2800" dirty="0">
                <a:solidFill>
                  <a:schemeClr val="bg1">
                    <a:lumMod val="95000"/>
                  </a:schemeClr>
                </a:solidFill>
              </a:rPr>
              <a:t> label node worker1 role=worker</a:t>
            </a:r>
          </a:p>
          <a:p>
            <a:endParaRPr lang="en-US" sz="2800" dirty="0">
              <a:solidFill>
                <a:schemeClr val="bg1">
                  <a:lumMod val="95000"/>
                </a:schemeClr>
              </a:solidFill>
            </a:endParaRPr>
          </a:p>
          <a:p>
            <a:endParaRPr lang="en-US" sz="2800" dirty="0">
              <a:solidFill>
                <a:schemeClr val="bg1">
                  <a:lumMod val="95000"/>
                </a:schemeClr>
              </a:solidFill>
            </a:endParaRPr>
          </a:p>
          <a:p>
            <a:r>
              <a:rPr lang="en-US" sz="2800" dirty="0">
                <a:solidFill>
                  <a:schemeClr val="bg1">
                    <a:lumMod val="95000"/>
                  </a:schemeClr>
                </a:solidFill>
              </a:rPr>
              <a:t>Add bash </a:t>
            </a:r>
            <a:r>
              <a:rPr lang="en-US" sz="2800" dirty="0" err="1">
                <a:solidFill>
                  <a:schemeClr val="bg1">
                    <a:lumMod val="95000"/>
                  </a:schemeClr>
                </a:solidFill>
              </a:rPr>
              <a:t>completeion</a:t>
            </a:r>
            <a:r>
              <a:rPr lang="en-US" sz="2800" dirty="0">
                <a:solidFill>
                  <a:schemeClr val="bg1">
                    <a:lumMod val="95000"/>
                  </a:schemeClr>
                </a:solidFill>
              </a:rPr>
              <a:t> on </a:t>
            </a:r>
            <a:r>
              <a:rPr lang="en-US" sz="2800" dirty="0" err="1">
                <a:solidFill>
                  <a:schemeClr val="bg1">
                    <a:lumMod val="95000"/>
                  </a:schemeClr>
                </a:solidFill>
              </a:rPr>
              <a:t>kuber</a:t>
            </a:r>
            <a:endParaRPr lang="en-US" sz="2800" dirty="0">
              <a:solidFill>
                <a:schemeClr val="bg1">
                  <a:lumMod val="95000"/>
                </a:schemeClr>
              </a:solidFill>
            </a:endParaRPr>
          </a:p>
          <a:p>
            <a:endParaRPr lang="en-US" sz="2800" dirty="0">
              <a:solidFill>
                <a:schemeClr val="bg1">
                  <a:lumMod val="95000"/>
                </a:schemeClr>
              </a:solidFill>
            </a:endParaRPr>
          </a:p>
          <a:p>
            <a:r>
              <a:rPr lang="en-US" sz="2800" dirty="0">
                <a:solidFill>
                  <a:schemeClr val="bg1">
                    <a:lumMod val="95000"/>
                  </a:schemeClr>
                </a:solidFill>
              </a:rPr>
              <a:t> </a:t>
            </a:r>
            <a:r>
              <a:rPr lang="en-US" sz="2800" dirty="0">
                <a:solidFill>
                  <a:schemeClr val="bg1">
                    <a:lumMod val="95000"/>
                  </a:schemeClr>
                </a:solidFill>
                <a:hlinkClick r:id="rId4"/>
              </a:rPr>
              <a:t>https://kubernetes.io/docs/tasks/tools/install-kubectl-linux/#enable-shell-autocompletion</a:t>
            </a:r>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14538679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Pod phase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8279190"/>
          </a:xfrm>
          <a:prstGeom prst="rect">
            <a:avLst/>
          </a:prstGeom>
          <a:noFill/>
        </p:spPr>
        <p:txBody>
          <a:bodyPr wrap="square">
            <a:spAutoFit/>
          </a:bodyPr>
          <a:lstStyle/>
          <a:p>
            <a:r>
              <a:rPr lang="en-US" sz="2800" dirty="0">
                <a:solidFill>
                  <a:schemeClr val="bg1">
                    <a:lumMod val="95000"/>
                  </a:schemeClr>
                </a:solidFill>
              </a:rPr>
              <a:t>1-Pending:</a:t>
            </a:r>
          </a:p>
          <a:p>
            <a:r>
              <a:rPr lang="en-US" sz="2800" dirty="0">
                <a:solidFill>
                  <a:schemeClr val="bg1">
                    <a:lumMod val="95000"/>
                  </a:schemeClr>
                </a:solidFill>
              </a:rPr>
              <a:t>The Pod has been accepted by the cluster, but not all containers are running </a:t>
            </a:r>
            <a:r>
              <a:rPr lang="en-US" sz="2800" dirty="0" err="1">
                <a:solidFill>
                  <a:schemeClr val="bg1">
                    <a:lumMod val="95000"/>
                  </a:schemeClr>
                </a:solidFill>
              </a:rPr>
              <a:t>yet.This</a:t>
            </a:r>
            <a:r>
              <a:rPr lang="en-US" sz="2800" dirty="0">
                <a:solidFill>
                  <a:schemeClr val="bg1">
                    <a:lumMod val="95000"/>
                  </a:schemeClr>
                </a:solidFill>
              </a:rPr>
              <a:t> includes time waiting for images to download or for a node to be assigned.</a:t>
            </a:r>
          </a:p>
          <a:p>
            <a:endParaRPr lang="en-US" sz="2800" dirty="0">
              <a:solidFill>
                <a:schemeClr val="bg1">
                  <a:lumMod val="95000"/>
                </a:schemeClr>
              </a:solidFill>
            </a:endParaRPr>
          </a:p>
          <a:p>
            <a:r>
              <a:rPr lang="en-US" sz="2800" dirty="0">
                <a:solidFill>
                  <a:schemeClr val="bg1">
                    <a:lumMod val="95000"/>
                  </a:schemeClr>
                </a:solidFill>
              </a:rPr>
              <a:t>2-Running: </a:t>
            </a:r>
          </a:p>
          <a:p>
            <a:r>
              <a:rPr lang="en-US" sz="2800" dirty="0">
                <a:solidFill>
                  <a:schemeClr val="bg1">
                    <a:lumMod val="95000"/>
                  </a:schemeClr>
                </a:solidFill>
              </a:rPr>
              <a:t>The Pod is scheduled on a node, and all containers are </a:t>
            </a:r>
            <a:r>
              <a:rPr lang="en-US" sz="2800" dirty="0" err="1">
                <a:solidFill>
                  <a:schemeClr val="bg1">
                    <a:lumMod val="95000"/>
                  </a:schemeClr>
                </a:solidFill>
              </a:rPr>
              <a:t>created.At</a:t>
            </a:r>
            <a:r>
              <a:rPr lang="en-US" sz="2800" dirty="0">
                <a:solidFill>
                  <a:schemeClr val="bg1">
                    <a:lumMod val="95000"/>
                  </a:schemeClr>
                </a:solidFill>
              </a:rPr>
              <a:t> least one container is still running, or is restarting.</a:t>
            </a:r>
          </a:p>
          <a:p>
            <a:endParaRPr lang="en-US" sz="2800" dirty="0">
              <a:solidFill>
                <a:schemeClr val="bg1">
                  <a:lumMod val="95000"/>
                </a:schemeClr>
              </a:solidFill>
            </a:endParaRPr>
          </a:p>
          <a:p>
            <a:r>
              <a:rPr lang="en-US" sz="2800" dirty="0">
                <a:solidFill>
                  <a:schemeClr val="bg1">
                    <a:lumMod val="95000"/>
                  </a:schemeClr>
                </a:solidFill>
              </a:rPr>
              <a:t>3-Succeeded: </a:t>
            </a:r>
          </a:p>
          <a:p>
            <a:r>
              <a:rPr lang="en-US" sz="2800" dirty="0">
                <a:solidFill>
                  <a:schemeClr val="bg1">
                    <a:lumMod val="95000"/>
                  </a:schemeClr>
                </a:solidFill>
              </a:rPr>
              <a:t>All containers in the Pod exited successfully (exit code 0).They don’t restart. Often used for short-lived jobs.</a:t>
            </a:r>
          </a:p>
          <a:p>
            <a:endParaRPr lang="en-US" sz="2800" dirty="0">
              <a:solidFill>
                <a:schemeClr val="bg1">
                  <a:lumMod val="95000"/>
                </a:schemeClr>
              </a:solidFill>
            </a:endParaRPr>
          </a:p>
          <a:p>
            <a:r>
              <a:rPr lang="en-US" sz="2800" dirty="0">
                <a:solidFill>
                  <a:schemeClr val="bg1">
                    <a:lumMod val="95000"/>
                  </a:schemeClr>
                </a:solidFill>
              </a:rPr>
              <a:t>4-Failed: </a:t>
            </a:r>
          </a:p>
          <a:p>
            <a:r>
              <a:rPr lang="en-US" sz="2800" dirty="0">
                <a:solidFill>
                  <a:schemeClr val="bg1">
                    <a:lumMod val="95000"/>
                  </a:schemeClr>
                </a:solidFill>
              </a:rPr>
              <a:t>All containers have terminated, and at least one container failed (non-zero exit code or killed by the system).</a:t>
            </a:r>
          </a:p>
          <a:p>
            <a:endParaRPr lang="en-US" sz="2800" dirty="0">
              <a:solidFill>
                <a:schemeClr val="bg1">
                  <a:lumMod val="95000"/>
                </a:schemeClr>
              </a:solidFill>
            </a:endParaRPr>
          </a:p>
          <a:p>
            <a:endParaRPr lang="en-US" sz="2800" dirty="0">
              <a:solidFill>
                <a:schemeClr val="bg1">
                  <a:lumMod val="95000"/>
                </a:schemeClr>
              </a:solidFill>
            </a:endParaRPr>
          </a:p>
          <a:p>
            <a:r>
              <a:rPr lang="en-US" sz="2800" dirty="0">
                <a:solidFill>
                  <a:schemeClr val="bg1">
                    <a:lumMod val="95000"/>
                  </a:schemeClr>
                </a:solidFill>
              </a:rPr>
              <a:t>5-Unknown:</a:t>
            </a:r>
          </a:p>
          <a:p>
            <a:r>
              <a:rPr lang="en-US" sz="2800" dirty="0">
                <a:solidFill>
                  <a:schemeClr val="bg1">
                    <a:lumMod val="95000"/>
                  </a:schemeClr>
                </a:solidFill>
              </a:rPr>
              <a:t> The Pod’s state can’t be determined (usually because the node can’t be reached).</a:t>
            </a: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327824358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Pod phase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pic>
        <p:nvPicPr>
          <p:cNvPr id="2050" name="Picture 2" descr="No alternative text description for this image">
            <a:extLst>
              <a:ext uri="{FF2B5EF4-FFF2-40B4-BE49-F238E27FC236}">
                <a16:creationId xmlns:a16="http://schemas.microsoft.com/office/drawing/2014/main" id="{7AE2DBAC-43ED-254A-2F5D-FD3B08DBFE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427" y="1232910"/>
            <a:ext cx="17130289" cy="859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71924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39051"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pod condition</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6124754"/>
          </a:xfrm>
          <a:prstGeom prst="rect">
            <a:avLst/>
          </a:prstGeom>
          <a:noFill/>
        </p:spPr>
        <p:txBody>
          <a:bodyPr wrap="square">
            <a:spAutoFit/>
          </a:bodyPr>
          <a:lstStyle/>
          <a:p>
            <a:r>
              <a:rPr lang="en-US" sz="2800" dirty="0">
                <a:solidFill>
                  <a:schemeClr val="bg1">
                    <a:lumMod val="95000"/>
                  </a:schemeClr>
                </a:solidFill>
              </a:rPr>
              <a:t>Absolutely! Pod conditions are more detailed than Pod phases. While phases give a high-level lifecycle status (Pending, Running, Succeeded, Failed, Unknown), conditions describe specific aspects of a Pod’s state.</a:t>
            </a: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graphicFrame>
        <p:nvGraphicFramePr>
          <p:cNvPr id="6" name="Table 5">
            <a:extLst>
              <a:ext uri="{FF2B5EF4-FFF2-40B4-BE49-F238E27FC236}">
                <a16:creationId xmlns:a16="http://schemas.microsoft.com/office/drawing/2014/main" id="{F5056075-30AF-5DEC-C07C-5AE404B53DDA}"/>
              </a:ext>
            </a:extLst>
          </p:cNvPr>
          <p:cNvGraphicFramePr>
            <a:graphicFrameLocks noGrp="1"/>
          </p:cNvGraphicFramePr>
          <p:nvPr>
            <p:extLst>
              <p:ext uri="{D42A27DB-BD31-4B8C-83A1-F6EECF244321}">
                <p14:modId xmlns:p14="http://schemas.microsoft.com/office/powerpoint/2010/main" val="1131256320"/>
              </p:ext>
            </p:extLst>
          </p:nvPr>
        </p:nvGraphicFramePr>
        <p:xfrm>
          <a:off x="859005" y="3602593"/>
          <a:ext cx="13930146" cy="4663977"/>
        </p:xfrm>
        <a:graphic>
          <a:graphicData uri="http://schemas.openxmlformats.org/drawingml/2006/table">
            <a:tbl>
              <a:tblPr/>
              <a:tblGrid>
                <a:gridCol w="6965073">
                  <a:extLst>
                    <a:ext uri="{9D8B030D-6E8A-4147-A177-3AD203B41FA5}">
                      <a16:colId xmlns:a16="http://schemas.microsoft.com/office/drawing/2014/main" val="2593340780"/>
                    </a:ext>
                  </a:extLst>
                </a:gridCol>
                <a:gridCol w="6965073">
                  <a:extLst>
                    <a:ext uri="{9D8B030D-6E8A-4147-A177-3AD203B41FA5}">
                      <a16:colId xmlns:a16="http://schemas.microsoft.com/office/drawing/2014/main" val="2070959818"/>
                    </a:ext>
                  </a:extLst>
                </a:gridCol>
              </a:tblGrid>
              <a:tr h="924739">
                <a:tc>
                  <a:txBody>
                    <a:bodyPr/>
                    <a:lstStyle/>
                    <a:p>
                      <a:r>
                        <a:rPr lang="en-US" sz="2800">
                          <a:solidFill>
                            <a:schemeClr val="bg1">
                              <a:lumMod val="95000"/>
                            </a:schemeClr>
                          </a:solidFill>
                        </a:rPr>
                        <a:t>Condition</a:t>
                      </a:r>
                    </a:p>
                  </a:txBody>
                  <a:tcPr anchor="ctr">
                    <a:lnL>
                      <a:noFill/>
                    </a:lnL>
                    <a:lnR>
                      <a:noFill/>
                    </a:lnR>
                    <a:lnT>
                      <a:noFill/>
                    </a:lnT>
                    <a:lnB>
                      <a:noFill/>
                    </a:lnB>
                  </a:tcPr>
                </a:tc>
                <a:tc>
                  <a:txBody>
                    <a:bodyPr/>
                    <a:lstStyle/>
                    <a:p>
                      <a:r>
                        <a:rPr lang="en-US" sz="2800" dirty="0">
                          <a:solidFill>
                            <a:schemeClr val="bg1">
                              <a:lumMod val="95000"/>
                            </a:schemeClr>
                          </a:solidFill>
                        </a:rPr>
                        <a:t>Meaning</a:t>
                      </a:r>
                    </a:p>
                  </a:txBody>
                  <a:tcPr anchor="ctr">
                    <a:lnL>
                      <a:noFill/>
                    </a:lnL>
                    <a:lnR>
                      <a:noFill/>
                    </a:lnR>
                    <a:lnT>
                      <a:noFill/>
                    </a:lnT>
                    <a:lnB>
                      <a:noFill/>
                    </a:lnB>
                  </a:tcPr>
                </a:tc>
                <a:extLst>
                  <a:ext uri="{0D108BD9-81ED-4DB2-BD59-A6C34878D82A}">
                    <a16:rowId xmlns:a16="http://schemas.microsoft.com/office/drawing/2014/main" val="833524396"/>
                  </a:ext>
                </a:extLst>
              </a:tr>
              <a:tr h="924739">
                <a:tc>
                  <a:txBody>
                    <a:bodyPr/>
                    <a:lstStyle/>
                    <a:p>
                      <a:r>
                        <a:rPr lang="en-US" sz="2800" b="1">
                          <a:solidFill>
                            <a:schemeClr val="bg1">
                              <a:lumMod val="95000"/>
                            </a:schemeClr>
                          </a:solidFill>
                        </a:rPr>
                        <a:t>Ready</a:t>
                      </a:r>
                      <a:endParaRPr lang="en-US" sz="2800">
                        <a:solidFill>
                          <a:schemeClr val="bg1">
                            <a:lumMod val="95000"/>
                          </a:schemeClr>
                        </a:solidFill>
                      </a:endParaRPr>
                    </a:p>
                  </a:txBody>
                  <a:tcPr anchor="ctr">
                    <a:lnL>
                      <a:noFill/>
                    </a:lnL>
                    <a:lnR>
                      <a:noFill/>
                    </a:lnR>
                    <a:lnT>
                      <a:noFill/>
                    </a:lnT>
                    <a:lnB>
                      <a:noFill/>
                    </a:lnB>
                  </a:tcPr>
                </a:tc>
                <a:tc>
                  <a:txBody>
                    <a:bodyPr/>
                    <a:lstStyle/>
                    <a:p>
                      <a:r>
                        <a:rPr lang="en-US" sz="2800" dirty="0">
                          <a:solidFill>
                            <a:schemeClr val="bg1">
                              <a:lumMod val="95000"/>
                            </a:schemeClr>
                          </a:solidFill>
                        </a:rPr>
                        <a:t>True if the Pod is ready to serve traffic.</a:t>
                      </a:r>
                    </a:p>
                  </a:txBody>
                  <a:tcPr anchor="ctr">
                    <a:lnL>
                      <a:noFill/>
                    </a:lnL>
                    <a:lnR>
                      <a:noFill/>
                    </a:lnR>
                    <a:lnT>
                      <a:noFill/>
                    </a:lnT>
                    <a:lnB>
                      <a:noFill/>
                    </a:lnB>
                  </a:tcPr>
                </a:tc>
                <a:extLst>
                  <a:ext uri="{0D108BD9-81ED-4DB2-BD59-A6C34878D82A}">
                    <a16:rowId xmlns:a16="http://schemas.microsoft.com/office/drawing/2014/main" val="2727141197"/>
                  </a:ext>
                </a:extLst>
              </a:tr>
              <a:tr h="924739">
                <a:tc>
                  <a:txBody>
                    <a:bodyPr/>
                    <a:lstStyle/>
                    <a:p>
                      <a:r>
                        <a:rPr lang="en-US" sz="2800" b="1" dirty="0">
                          <a:solidFill>
                            <a:schemeClr val="bg1">
                              <a:lumMod val="95000"/>
                            </a:schemeClr>
                          </a:solidFill>
                        </a:rPr>
                        <a:t>Initialized</a:t>
                      </a:r>
                      <a:endParaRPr lang="en-US" sz="2800" dirty="0">
                        <a:solidFill>
                          <a:schemeClr val="bg1">
                            <a:lumMod val="95000"/>
                          </a:schemeClr>
                        </a:solidFill>
                      </a:endParaRPr>
                    </a:p>
                  </a:txBody>
                  <a:tcPr anchor="ctr">
                    <a:lnL>
                      <a:noFill/>
                    </a:lnL>
                    <a:lnR>
                      <a:noFill/>
                    </a:lnR>
                    <a:lnT>
                      <a:noFill/>
                    </a:lnT>
                    <a:lnB>
                      <a:noFill/>
                    </a:lnB>
                  </a:tcPr>
                </a:tc>
                <a:tc>
                  <a:txBody>
                    <a:bodyPr/>
                    <a:lstStyle/>
                    <a:p>
                      <a:r>
                        <a:rPr lang="en-US" sz="2800" dirty="0">
                          <a:solidFill>
                            <a:schemeClr val="bg1">
                              <a:lumMod val="95000"/>
                            </a:schemeClr>
                          </a:solidFill>
                        </a:rPr>
                        <a:t>True if all </a:t>
                      </a:r>
                      <a:r>
                        <a:rPr lang="en-US" sz="2800" dirty="0" err="1">
                          <a:solidFill>
                            <a:schemeClr val="bg1">
                              <a:lumMod val="95000"/>
                            </a:schemeClr>
                          </a:solidFill>
                        </a:rPr>
                        <a:t>init</a:t>
                      </a:r>
                      <a:r>
                        <a:rPr lang="en-US" sz="2800" dirty="0">
                          <a:solidFill>
                            <a:schemeClr val="bg1">
                              <a:lumMod val="95000"/>
                            </a:schemeClr>
                          </a:solidFill>
                        </a:rPr>
                        <a:t> containers have completed successfully.</a:t>
                      </a:r>
                    </a:p>
                  </a:txBody>
                  <a:tcPr anchor="ctr">
                    <a:lnL>
                      <a:noFill/>
                    </a:lnL>
                    <a:lnR>
                      <a:noFill/>
                    </a:lnR>
                    <a:lnT>
                      <a:noFill/>
                    </a:lnT>
                    <a:lnB>
                      <a:noFill/>
                    </a:lnB>
                  </a:tcPr>
                </a:tc>
                <a:extLst>
                  <a:ext uri="{0D108BD9-81ED-4DB2-BD59-A6C34878D82A}">
                    <a16:rowId xmlns:a16="http://schemas.microsoft.com/office/drawing/2014/main" val="3458532179"/>
                  </a:ext>
                </a:extLst>
              </a:tr>
              <a:tr h="924739">
                <a:tc>
                  <a:txBody>
                    <a:bodyPr/>
                    <a:lstStyle/>
                    <a:p>
                      <a:r>
                        <a:rPr lang="en-US" sz="2800" b="1">
                          <a:solidFill>
                            <a:schemeClr val="bg1">
                              <a:lumMod val="95000"/>
                            </a:schemeClr>
                          </a:solidFill>
                        </a:rPr>
                        <a:t>ContainersReady</a:t>
                      </a:r>
                      <a:endParaRPr lang="en-US" sz="2800">
                        <a:solidFill>
                          <a:schemeClr val="bg1">
                            <a:lumMod val="95000"/>
                          </a:schemeClr>
                        </a:solidFill>
                      </a:endParaRPr>
                    </a:p>
                  </a:txBody>
                  <a:tcPr anchor="ctr">
                    <a:lnL>
                      <a:noFill/>
                    </a:lnL>
                    <a:lnR>
                      <a:noFill/>
                    </a:lnR>
                    <a:lnT>
                      <a:noFill/>
                    </a:lnT>
                    <a:lnB>
                      <a:noFill/>
                    </a:lnB>
                  </a:tcPr>
                </a:tc>
                <a:tc>
                  <a:txBody>
                    <a:bodyPr/>
                    <a:lstStyle/>
                    <a:p>
                      <a:r>
                        <a:rPr lang="en-US" sz="2800" dirty="0">
                          <a:solidFill>
                            <a:schemeClr val="bg1">
                              <a:lumMod val="95000"/>
                            </a:schemeClr>
                          </a:solidFill>
                        </a:rPr>
                        <a:t>True if all main containers in the Pod are ready.</a:t>
                      </a:r>
                    </a:p>
                  </a:txBody>
                  <a:tcPr anchor="ctr">
                    <a:lnL>
                      <a:noFill/>
                    </a:lnL>
                    <a:lnR>
                      <a:noFill/>
                    </a:lnR>
                    <a:lnT>
                      <a:noFill/>
                    </a:lnT>
                    <a:lnB>
                      <a:noFill/>
                    </a:lnB>
                  </a:tcPr>
                </a:tc>
                <a:extLst>
                  <a:ext uri="{0D108BD9-81ED-4DB2-BD59-A6C34878D82A}">
                    <a16:rowId xmlns:a16="http://schemas.microsoft.com/office/drawing/2014/main" val="825001360"/>
                  </a:ext>
                </a:extLst>
              </a:tr>
              <a:tr h="924739">
                <a:tc>
                  <a:txBody>
                    <a:bodyPr/>
                    <a:lstStyle/>
                    <a:p>
                      <a:r>
                        <a:rPr lang="en-US" sz="2800" b="1">
                          <a:solidFill>
                            <a:schemeClr val="bg1">
                              <a:lumMod val="95000"/>
                            </a:schemeClr>
                          </a:solidFill>
                        </a:rPr>
                        <a:t>PodScheduled</a:t>
                      </a:r>
                      <a:endParaRPr lang="en-US" sz="2800">
                        <a:solidFill>
                          <a:schemeClr val="bg1">
                            <a:lumMod val="95000"/>
                          </a:schemeClr>
                        </a:solidFill>
                      </a:endParaRPr>
                    </a:p>
                  </a:txBody>
                  <a:tcPr anchor="ctr">
                    <a:lnL>
                      <a:noFill/>
                    </a:lnL>
                    <a:lnR>
                      <a:noFill/>
                    </a:lnR>
                    <a:lnT>
                      <a:noFill/>
                    </a:lnT>
                    <a:lnB>
                      <a:noFill/>
                    </a:lnB>
                  </a:tcPr>
                </a:tc>
                <a:tc>
                  <a:txBody>
                    <a:bodyPr/>
                    <a:lstStyle/>
                    <a:p>
                      <a:r>
                        <a:rPr lang="en-US" sz="2800" dirty="0">
                          <a:solidFill>
                            <a:schemeClr val="bg1">
                              <a:lumMod val="95000"/>
                            </a:schemeClr>
                          </a:solidFill>
                        </a:rPr>
                        <a:t>True if the Pod has been scheduled to a node.</a:t>
                      </a:r>
                    </a:p>
                  </a:txBody>
                  <a:tcPr anchor="ctr">
                    <a:lnL>
                      <a:noFill/>
                    </a:lnL>
                    <a:lnR>
                      <a:noFill/>
                    </a:lnR>
                    <a:lnT>
                      <a:noFill/>
                    </a:lnT>
                    <a:lnB>
                      <a:noFill/>
                    </a:lnB>
                  </a:tcPr>
                </a:tc>
                <a:extLst>
                  <a:ext uri="{0D108BD9-81ED-4DB2-BD59-A6C34878D82A}">
                    <a16:rowId xmlns:a16="http://schemas.microsoft.com/office/drawing/2014/main" val="196541922"/>
                  </a:ext>
                </a:extLst>
              </a:tr>
            </a:tbl>
          </a:graphicData>
        </a:graphic>
      </p:graphicFrame>
    </p:spTree>
    <p:extLst>
      <p:ext uri="{BB962C8B-B14F-4D97-AF65-F5344CB8AC3E}">
        <p14:creationId xmlns:p14="http://schemas.microsoft.com/office/powerpoint/2010/main" val="127216769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39051"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pod health check</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6124754"/>
          </a:xfrm>
          <a:prstGeom prst="rect">
            <a:avLst/>
          </a:prstGeom>
          <a:noFill/>
        </p:spPr>
        <p:txBody>
          <a:bodyPr wrap="square">
            <a:spAutoFit/>
          </a:bodyPr>
          <a:lstStyle/>
          <a:p>
            <a:r>
              <a:rPr lang="en-US" sz="2800" dirty="0">
                <a:solidFill>
                  <a:schemeClr val="bg1">
                    <a:lumMod val="95000"/>
                  </a:schemeClr>
                </a:solidFill>
              </a:rPr>
              <a:t>1️⃣ Liveness </a:t>
            </a:r>
            <a:r>
              <a:rPr lang="en-US" sz="2800" dirty="0" err="1">
                <a:solidFill>
                  <a:schemeClr val="bg1">
                    <a:lumMod val="95000"/>
                  </a:schemeClr>
                </a:solidFill>
              </a:rPr>
              <a:t>ProbeChecks</a:t>
            </a:r>
            <a:r>
              <a:rPr lang="en-US" sz="2800" dirty="0">
                <a:solidFill>
                  <a:schemeClr val="bg1">
                    <a:lumMod val="95000"/>
                  </a:schemeClr>
                </a:solidFill>
              </a:rPr>
              <a:t> if the container is </a:t>
            </a:r>
            <a:r>
              <a:rPr lang="en-US" sz="2800" dirty="0" err="1">
                <a:solidFill>
                  <a:schemeClr val="bg1">
                    <a:lumMod val="95000"/>
                  </a:schemeClr>
                </a:solidFill>
              </a:rPr>
              <a:t>alive.If</a:t>
            </a:r>
            <a:r>
              <a:rPr lang="en-US" sz="2800" dirty="0">
                <a:solidFill>
                  <a:schemeClr val="bg1">
                    <a:lumMod val="95000"/>
                  </a:schemeClr>
                </a:solidFill>
              </a:rPr>
              <a:t> it fails, Kubernetes restarts the </a:t>
            </a:r>
            <a:r>
              <a:rPr lang="en-US" sz="2800" dirty="0" err="1">
                <a:solidFill>
                  <a:schemeClr val="bg1">
                    <a:lumMod val="95000"/>
                  </a:schemeClr>
                </a:solidFill>
              </a:rPr>
              <a:t>container.Useful</a:t>
            </a:r>
            <a:r>
              <a:rPr lang="en-US" sz="2800" dirty="0">
                <a:solidFill>
                  <a:schemeClr val="bg1">
                    <a:lumMod val="95000"/>
                  </a:schemeClr>
                </a:solidFill>
              </a:rPr>
              <a:t> for detecting situations like deadlocks or processes stuck inside the container.</a:t>
            </a:r>
          </a:p>
          <a:p>
            <a:endParaRPr lang="en-US" sz="2800" dirty="0">
              <a:solidFill>
                <a:schemeClr val="bg1">
                  <a:lumMod val="95000"/>
                </a:schemeClr>
              </a:solidFill>
            </a:endParaRPr>
          </a:p>
          <a:p>
            <a:r>
              <a:rPr lang="en-US" sz="2800" dirty="0">
                <a:solidFill>
                  <a:schemeClr val="bg1">
                    <a:lumMod val="95000"/>
                  </a:schemeClr>
                </a:solidFill>
              </a:rPr>
              <a:t>Example: HTTP liveness </a:t>
            </a:r>
            <a:r>
              <a:rPr lang="en-US" sz="2800" dirty="0" err="1">
                <a:solidFill>
                  <a:schemeClr val="bg1">
                    <a:lumMod val="95000"/>
                  </a:schemeClr>
                </a:solidFill>
              </a:rPr>
              <a:t>probelivenessProbe</a:t>
            </a:r>
            <a:r>
              <a:rPr lang="en-US" sz="2800" dirty="0">
                <a:solidFill>
                  <a:schemeClr val="bg1">
                    <a:lumMod val="95000"/>
                  </a:schemeClr>
                </a:solidFill>
              </a:rPr>
              <a:t>:  </a:t>
            </a:r>
            <a:r>
              <a:rPr lang="en-US" sz="2800" dirty="0" err="1">
                <a:solidFill>
                  <a:schemeClr val="bg1">
                    <a:lumMod val="95000"/>
                  </a:schemeClr>
                </a:solidFill>
              </a:rPr>
              <a:t>httpGet</a:t>
            </a:r>
            <a:r>
              <a:rPr lang="en-US" sz="2800" dirty="0">
                <a:solidFill>
                  <a:schemeClr val="bg1">
                    <a:lumMod val="95000"/>
                  </a:schemeClr>
                </a:solidFill>
              </a:rPr>
              <a:t>:    path: /</a:t>
            </a:r>
            <a:r>
              <a:rPr lang="en-US" sz="2800" dirty="0" err="1">
                <a:solidFill>
                  <a:schemeClr val="bg1">
                    <a:lumMod val="95000"/>
                  </a:schemeClr>
                </a:solidFill>
              </a:rPr>
              <a:t>healthz</a:t>
            </a:r>
            <a:r>
              <a:rPr lang="en-US" sz="2800" dirty="0">
                <a:solidFill>
                  <a:schemeClr val="bg1">
                    <a:lumMod val="95000"/>
                  </a:schemeClr>
                </a:solidFill>
              </a:rPr>
              <a:t>    port: 8080  </a:t>
            </a:r>
            <a:r>
              <a:rPr lang="en-US" sz="2800" dirty="0" err="1">
                <a:solidFill>
                  <a:schemeClr val="bg1">
                    <a:lumMod val="95000"/>
                  </a:schemeClr>
                </a:solidFill>
              </a:rPr>
              <a:t>initialDelaySeconds</a:t>
            </a:r>
            <a:r>
              <a:rPr lang="en-US" sz="2800" dirty="0">
                <a:solidFill>
                  <a:schemeClr val="bg1">
                    <a:lumMod val="95000"/>
                  </a:schemeClr>
                </a:solidFill>
              </a:rPr>
              <a:t>: 10  </a:t>
            </a:r>
            <a:r>
              <a:rPr lang="en-US" sz="2800" dirty="0" err="1">
                <a:solidFill>
                  <a:schemeClr val="bg1">
                    <a:lumMod val="95000"/>
                  </a:schemeClr>
                </a:solidFill>
              </a:rPr>
              <a:t>periodSeconds</a:t>
            </a:r>
            <a:r>
              <a:rPr lang="en-US" sz="2800" dirty="0">
                <a:solidFill>
                  <a:schemeClr val="bg1">
                    <a:lumMod val="95000"/>
                  </a:schemeClr>
                </a:solidFill>
              </a:rPr>
              <a:t>: 5initialDelaySeconds: wait before starting the first </a:t>
            </a:r>
            <a:r>
              <a:rPr lang="en-US" sz="2800" dirty="0" err="1">
                <a:solidFill>
                  <a:schemeClr val="bg1">
                    <a:lumMod val="95000"/>
                  </a:schemeClr>
                </a:solidFill>
              </a:rPr>
              <a:t>check.periodSeconds</a:t>
            </a:r>
            <a:r>
              <a:rPr lang="en-US" sz="2800" dirty="0">
                <a:solidFill>
                  <a:schemeClr val="bg1">
                    <a:lumMod val="95000"/>
                  </a:schemeClr>
                </a:solidFill>
              </a:rPr>
              <a:t>: how often to check.</a:t>
            </a:r>
          </a:p>
          <a:p>
            <a:endParaRPr lang="en-US" sz="2800" dirty="0">
              <a:solidFill>
                <a:schemeClr val="bg1">
                  <a:lumMod val="95000"/>
                </a:schemeClr>
              </a:solidFill>
            </a:endParaRPr>
          </a:p>
          <a:p>
            <a:endParaRPr lang="en-US" sz="2800" dirty="0">
              <a:solidFill>
                <a:schemeClr val="bg1">
                  <a:lumMod val="95000"/>
                </a:schemeClr>
              </a:solidFill>
            </a:endParaRPr>
          </a:p>
          <a:p>
            <a:r>
              <a:rPr lang="en-US" sz="2800" dirty="0">
                <a:solidFill>
                  <a:schemeClr val="bg1">
                    <a:lumMod val="95000"/>
                  </a:schemeClr>
                </a:solidFill>
              </a:rPr>
              <a:t>2️⃣ Readiness </a:t>
            </a:r>
            <a:r>
              <a:rPr lang="en-US" sz="2800" dirty="0" err="1">
                <a:solidFill>
                  <a:schemeClr val="bg1">
                    <a:lumMod val="95000"/>
                  </a:schemeClr>
                </a:solidFill>
              </a:rPr>
              <a:t>ProbeChecks</a:t>
            </a:r>
            <a:r>
              <a:rPr lang="en-US" sz="2800" dirty="0">
                <a:solidFill>
                  <a:schemeClr val="bg1">
                    <a:lumMod val="95000"/>
                  </a:schemeClr>
                </a:solidFill>
              </a:rPr>
              <a:t> if the container is ready to serve </a:t>
            </a:r>
            <a:r>
              <a:rPr lang="en-US" sz="2800" dirty="0" err="1">
                <a:solidFill>
                  <a:schemeClr val="bg1">
                    <a:lumMod val="95000"/>
                  </a:schemeClr>
                </a:solidFill>
              </a:rPr>
              <a:t>traffic.If</a:t>
            </a:r>
            <a:r>
              <a:rPr lang="en-US" sz="2800" dirty="0">
                <a:solidFill>
                  <a:schemeClr val="bg1">
                    <a:lumMod val="95000"/>
                  </a:schemeClr>
                </a:solidFill>
              </a:rPr>
              <a:t> it fails, Kubernetes removes the Pod from service endpoints, so it stops receiving </a:t>
            </a:r>
            <a:r>
              <a:rPr lang="en-US" sz="2800" dirty="0" err="1">
                <a:solidFill>
                  <a:schemeClr val="bg1">
                    <a:lumMod val="95000"/>
                  </a:schemeClr>
                </a:solidFill>
              </a:rPr>
              <a:t>requests.The</a:t>
            </a:r>
            <a:r>
              <a:rPr lang="en-US" sz="2800" dirty="0">
                <a:solidFill>
                  <a:schemeClr val="bg1">
                    <a:lumMod val="95000"/>
                  </a:schemeClr>
                </a:solidFill>
              </a:rPr>
              <a:t> container is not restarted automatically.</a:t>
            </a:r>
          </a:p>
          <a:p>
            <a:endParaRPr lang="en-US" sz="2800" dirty="0">
              <a:solidFill>
                <a:schemeClr val="bg1">
                  <a:lumMod val="95000"/>
                </a:schemeClr>
              </a:solidFill>
            </a:endParaRPr>
          </a:p>
          <a:p>
            <a:r>
              <a:rPr lang="en-US" sz="2800" dirty="0">
                <a:solidFill>
                  <a:schemeClr val="bg1">
                    <a:lumMod val="95000"/>
                  </a:schemeClr>
                </a:solidFill>
              </a:rPr>
              <a:t>Example: TCP readiness </a:t>
            </a:r>
            <a:r>
              <a:rPr lang="en-US" sz="2800" dirty="0" err="1">
                <a:solidFill>
                  <a:schemeClr val="bg1">
                    <a:lumMod val="95000"/>
                  </a:schemeClr>
                </a:solidFill>
              </a:rPr>
              <a:t>probereadinessProbe</a:t>
            </a:r>
            <a:r>
              <a:rPr lang="en-US" sz="2800" dirty="0">
                <a:solidFill>
                  <a:schemeClr val="bg1">
                    <a:lumMod val="95000"/>
                  </a:schemeClr>
                </a:solidFill>
              </a:rPr>
              <a:t>:  </a:t>
            </a:r>
            <a:r>
              <a:rPr lang="en-US" sz="2800" dirty="0" err="1">
                <a:solidFill>
                  <a:schemeClr val="bg1">
                    <a:lumMod val="95000"/>
                  </a:schemeClr>
                </a:solidFill>
              </a:rPr>
              <a:t>tcpSocket</a:t>
            </a:r>
            <a:r>
              <a:rPr lang="en-US" sz="2800" dirty="0">
                <a:solidFill>
                  <a:schemeClr val="bg1">
                    <a:lumMod val="95000"/>
                  </a:schemeClr>
                </a:solidFill>
              </a:rPr>
              <a:t>:    port: 3306  </a:t>
            </a:r>
          </a:p>
          <a:p>
            <a:r>
              <a:rPr lang="en-US" sz="2800" dirty="0" err="1">
                <a:solidFill>
                  <a:schemeClr val="bg1">
                    <a:lumMod val="95000"/>
                  </a:schemeClr>
                </a:solidFill>
              </a:rPr>
              <a:t>initialDelaySeconds</a:t>
            </a:r>
            <a:r>
              <a:rPr lang="en-US" sz="2800" dirty="0">
                <a:solidFill>
                  <a:schemeClr val="bg1">
                    <a:lumMod val="95000"/>
                  </a:schemeClr>
                </a:solidFill>
              </a:rPr>
              <a:t>: 5  </a:t>
            </a:r>
            <a:r>
              <a:rPr lang="en-US" sz="2800" dirty="0" err="1">
                <a:solidFill>
                  <a:schemeClr val="bg1">
                    <a:lumMod val="95000"/>
                  </a:schemeClr>
                </a:solidFill>
              </a:rPr>
              <a:t>periodSeconds</a:t>
            </a:r>
            <a:r>
              <a:rPr lang="en-US" sz="2800" dirty="0">
                <a:solidFill>
                  <a:schemeClr val="bg1">
                    <a:lumMod val="95000"/>
                  </a:schemeClr>
                </a:solidFill>
              </a:rPr>
              <a:t>: 10</a:t>
            </a: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23825894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39051"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pod health check</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6986528"/>
          </a:xfrm>
          <a:prstGeom prst="rect">
            <a:avLst/>
          </a:prstGeom>
          <a:noFill/>
        </p:spPr>
        <p:txBody>
          <a:bodyPr wrap="square">
            <a:spAutoFit/>
          </a:bodyPr>
          <a:lstStyle/>
          <a:p>
            <a:r>
              <a:rPr lang="en-US" sz="2800">
                <a:solidFill>
                  <a:schemeClr val="bg1">
                    <a:lumMod val="95000"/>
                  </a:schemeClr>
                </a:solidFill>
              </a:rPr>
              <a:t>apiVersion: v1</a:t>
            </a:r>
          </a:p>
          <a:p>
            <a:r>
              <a:rPr lang="en-US" sz="2800">
                <a:solidFill>
                  <a:schemeClr val="bg1">
                    <a:lumMod val="95000"/>
                  </a:schemeClr>
                </a:solidFill>
              </a:rPr>
              <a:t>kind: Pod</a:t>
            </a:r>
          </a:p>
          <a:p>
            <a:r>
              <a:rPr lang="en-US" sz="2800">
                <a:solidFill>
                  <a:schemeClr val="bg1">
                    <a:lumMod val="95000"/>
                  </a:schemeClr>
                </a:solidFill>
              </a:rPr>
              <a:t>metadata:</a:t>
            </a:r>
          </a:p>
          <a:p>
            <a:r>
              <a:rPr lang="en-US" sz="2800">
                <a:solidFill>
                  <a:schemeClr val="bg1">
                    <a:lumMod val="95000"/>
                  </a:schemeClr>
                </a:solidFill>
              </a:rPr>
              <a:t>  name: nginx-liveness</a:t>
            </a:r>
          </a:p>
          <a:p>
            <a:r>
              <a:rPr lang="en-US" sz="2800">
                <a:solidFill>
                  <a:schemeClr val="bg1">
                    <a:lumMod val="95000"/>
                  </a:schemeClr>
                </a:solidFill>
              </a:rPr>
              <a:t>spec:</a:t>
            </a:r>
          </a:p>
          <a:p>
            <a:r>
              <a:rPr lang="en-US" sz="2800">
                <a:solidFill>
                  <a:schemeClr val="bg1">
                    <a:lumMod val="95000"/>
                  </a:schemeClr>
                </a:solidFill>
              </a:rPr>
              <a:t>  containers:</a:t>
            </a:r>
          </a:p>
          <a:p>
            <a:r>
              <a:rPr lang="en-US" sz="2800">
                <a:solidFill>
                  <a:schemeClr val="bg1">
                    <a:lumMod val="95000"/>
                  </a:schemeClr>
                </a:solidFill>
              </a:rPr>
              <a:t>  - name: nginx</a:t>
            </a:r>
          </a:p>
          <a:p>
            <a:r>
              <a:rPr lang="en-US" sz="2800">
                <a:solidFill>
                  <a:schemeClr val="bg1">
                    <a:lumMod val="95000"/>
                  </a:schemeClr>
                </a:solidFill>
              </a:rPr>
              <a:t>    image: nginx:latest</a:t>
            </a:r>
          </a:p>
          <a:p>
            <a:r>
              <a:rPr lang="en-US" sz="2800">
                <a:solidFill>
                  <a:schemeClr val="bg1">
                    <a:lumMod val="95000"/>
                  </a:schemeClr>
                </a:solidFill>
              </a:rPr>
              <a:t>    ports:</a:t>
            </a:r>
          </a:p>
          <a:p>
            <a:r>
              <a:rPr lang="en-US" sz="2800">
                <a:solidFill>
                  <a:schemeClr val="bg1">
                    <a:lumMod val="95000"/>
                  </a:schemeClr>
                </a:solidFill>
              </a:rPr>
              <a:t>    - containerPort: 80</a:t>
            </a:r>
          </a:p>
          <a:p>
            <a:r>
              <a:rPr lang="en-US" sz="2800">
                <a:solidFill>
                  <a:schemeClr val="bg1">
                    <a:lumMod val="95000"/>
                  </a:schemeClr>
                </a:solidFill>
              </a:rPr>
              <a:t>    livenessProbe:</a:t>
            </a:r>
          </a:p>
          <a:p>
            <a:r>
              <a:rPr lang="en-US" sz="2800">
                <a:solidFill>
                  <a:schemeClr val="bg1">
                    <a:lumMod val="95000"/>
                  </a:schemeClr>
                </a:solidFill>
              </a:rPr>
              <a:t>      httpGet:</a:t>
            </a:r>
          </a:p>
          <a:p>
            <a:r>
              <a:rPr lang="en-US" sz="2800">
                <a:solidFill>
                  <a:schemeClr val="bg1">
                    <a:lumMod val="95000"/>
                  </a:schemeClr>
                </a:solidFill>
              </a:rPr>
              <a:t>        path: /ali       # 👈 custom path</a:t>
            </a:r>
          </a:p>
          <a:p>
            <a:r>
              <a:rPr lang="en-US" sz="2800">
                <a:solidFill>
                  <a:schemeClr val="bg1">
                    <a:lumMod val="95000"/>
                  </a:schemeClr>
                </a:solidFill>
              </a:rPr>
              <a:t>        port: 80</a:t>
            </a:r>
          </a:p>
          <a:p>
            <a:r>
              <a:rPr lang="en-US" sz="2800">
                <a:solidFill>
                  <a:schemeClr val="bg1">
                    <a:lumMod val="95000"/>
                  </a:schemeClr>
                </a:solidFill>
              </a:rPr>
              <a:t>      initialDelaySeconds: 10   # wait before first probe</a:t>
            </a:r>
          </a:p>
          <a:p>
            <a:r>
              <a:rPr lang="en-US" sz="2800">
                <a:solidFill>
                  <a:schemeClr val="bg1">
                    <a:lumMod val="95000"/>
                  </a:schemeClr>
                </a:solidFill>
              </a:rPr>
              <a:t>      periodSeconds: 5          # check every 5 seconds</a:t>
            </a:r>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28595223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39051"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pod resource management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5262979"/>
          </a:xfrm>
          <a:prstGeom prst="rect">
            <a:avLst/>
          </a:prstGeom>
          <a:noFill/>
        </p:spPr>
        <p:txBody>
          <a:bodyPr wrap="square">
            <a:spAutoFit/>
          </a:bodyPr>
          <a:lstStyle/>
          <a:p>
            <a:r>
              <a:rPr lang="en-US" sz="2800" dirty="0">
                <a:solidFill>
                  <a:schemeClr val="bg1">
                    <a:lumMod val="95000"/>
                  </a:schemeClr>
                </a:solidFill>
              </a:rPr>
              <a:t>Each container inside a Pod can declare two main things:</a:t>
            </a:r>
          </a:p>
          <a:p>
            <a:endParaRPr lang="en-US" sz="2800" dirty="0">
              <a:solidFill>
                <a:schemeClr val="bg1">
                  <a:lumMod val="95000"/>
                </a:schemeClr>
              </a:solidFill>
            </a:endParaRPr>
          </a:p>
          <a:p>
            <a:endParaRPr lang="en-US" sz="2800" dirty="0">
              <a:solidFill>
                <a:schemeClr val="bg1">
                  <a:lumMod val="95000"/>
                </a:schemeClr>
              </a:solidFill>
            </a:endParaRPr>
          </a:p>
          <a:p>
            <a:r>
              <a:rPr lang="en-US" sz="2800" dirty="0">
                <a:solidFill>
                  <a:schemeClr val="bg1">
                    <a:lumMod val="95000"/>
                  </a:schemeClr>
                </a:solidFill>
              </a:rPr>
              <a:t>1️⃣ </a:t>
            </a:r>
            <a:r>
              <a:rPr lang="en-US" sz="2800" dirty="0" err="1">
                <a:solidFill>
                  <a:schemeClr val="bg1">
                    <a:lumMod val="95000"/>
                  </a:schemeClr>
                </a:solidFill>
              </a:rPr>
              <a:t>RequestsThe</a:t>
            </a:r>
            <a:r>
              <a:rPr lang="en-US" sz="2800" dirty="0">
                <a:solidFill>
                  <a:schemeClr val="bg1">
                    <a:lumMod val="95000"/>
                  </a:schemeClr>
                </a:solidFill>
              </a:rPr>
              <a:t> minimum resources the container </a:t>
            </a:r>
            <a:r>
              <a:rPr lang="en-US" sz="2800" dirty="0" err="1">
                <a:solidFill>
                  <a:schemeClr val="bg1">
                    <a:lumMod val="95000"/>
                  </a:schemeClr>
                </a:solidFill>
              </a:rPr>
              <a:t>needs.Kubernetes</a:t>
            </a:r>
            <a:r>
              <a:rPr lang="en-US" sz="2800" dirty="0">
                <a:solidFill>
                  <a:schemeClr val="bg1">
                    <a:lumMod val="95000"/>
                  </a:schemeClr>
                </a:solidFill>
              </a:rPr>
              <a:t> uses requests during scheduling to decide which node has enough resources for the </a:t>
            </a:r>
            <a:r>
              <a:rPr lang="en-US" sz="2800" dirty="0" err="1">
                <a:solidFill>
                  <a:schemeClr val="bg1">
                    <a:lumMod val="95000"/>
                  </a:schemeClr>
                </a:solidFill>
              </a:rPr>
              <a:t>Pod.Example</a:t>
            </a:r>
            <a:r>
              <a:rPr lang="en-US" sz="2800" dirty="0">
                <a:solidFill>
                  <a:schemeClr val="bg1">
                    <a:lumMod val="95000"/>
                  </a:schemeClr>
                </a:solidFill>
              </a:rPr>
              <a:t>: </a:t>
            </a:r>
            <a:r>
              <a:rPr lang="en-US" sz="2800" dirty="0" err="1">
                <a:solidFill>
                  <a:schemeClr val="bg1">
                    <a:lumMod val="95000"/>
                  </a:schemeClr>
                </a:solidFill>
              </a:rPr>
              <a:t>cpu</a:t>
            </a:r>
            <a:r>
              <a:rPr lang="en-US" sz="2800" dirty="0">
                <a:solidFill>
                  <a:schemeClr val="bg1">
                    <a:lumMod val="95000"/>
                  </a:schemeClr>
                </a:solidFill>
              </a:rPr>
              <a:t>: 500m = 0.5 of a CPU core, memory: 256Mi = 256 MB </a:t>
            </a:r>
            <a:r>
              <a:rPr lang="en-US" sz="2800" dirty="0" err="1">
                <a:solidFill>
                  <a:schemeClr val="bg1">
                    <a:lumMod val="95000"/>
                  </a:schemeClr>
                </a:solidFill>
              </a:rPr>
              <a:t>RAM.If</a:t>
            </a:r>
            <a:r>
              <a:rPr lang="en-US" sz="2800" dirty="0">
                <a:solidFill>
                  <a:schemeClr val="bg1">
                    <a:lumMod val="95000"/>
                  </a:schemeClr>
                </a:solidFill>
              </a:rPr>
              <a:t> a node doesn’t have enough requested resources, the Pod won’t be scheduled there.</a:t>
            </a: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r>
              <a:rPr lang="en-US" sz="2800" dirty="0">
                <a:solidFill>
                  <a:schemeClr val="bg1">
                    <a:lumMod val="95000"/>
                  </a:schemeClr>
                </a:solidFill>
              </a:rPr>
              <a:t>2️⃣ </a:t>
            </a:r>
            <a:r>
              <a:rPr lang="en-US" sz="2800" dirty="0" err="1">
                <a:solidFill>
                  <a:schemeClr val="bg1">
                    <a:lumMod val="95000"/>
                  </a:schemeClr>
                </a:solidFill>
              </a:rPr>
              <a:t>LimitsThe</a:t>
            </a:r>
            <a:r>
              <a:rPr lang="en-US" sz="2800" dirty="0">
                <a:solidFill>
                  <a:schemeClr val="bg1">
                    <a:lumMod val="95000"/>
                  </a:schemeClr>
                </a:solidFill>
              </a:rPr>
              <a:t> maximum resources the container can </a:t>
            </a:r>
            <a:r>
              <a:rPr lang="en-US" sz="2800" dirty="0" err="1">
                <a:solidFill>
                  <a:schemeClr val="bg1">
                    <a:lumMod val="95000"/>
                  </a:schemeClr>
                </a:solidFill>
              </a:rPr>
              <a:t>use.If</a:t>
            </a:r>
            <a:r>
              <a:rPr lang="en-US" sz="2800" dirty="0">
                <a:solidFill>
                  <a:schemeClr val="bg1">
                    <a:lumMod val="95000"/>
                  </a:schemeClr>
                </a:solidFill>
              </a:rPr>
              <a:t> the container tries to use </a:t>
            </a:r>
            <a:r>
              <a:rPr lang="en-US" sz="2800" dirty="0" err="1">
                <a:solidFill>
                  <a:schemeClr val="bg1">
                    <a:lumMod val="95000"/>
                  </a:schemeClr>
                </a:solidFill>
              </a:rPr>
              <a:t>more:CPU</a:t>
            </a:r>
            <a:r>
              <a:rPr lang="en-US" sz="2800" dirty="0">
                <a:solidFill>
                  <a:schemeClr val="bg1">
                    <a:lumMod val="95000"/>
                  </a:schemeClr>
                </a:solidFill>
              </a:rPr>
              <a:t> → throttled (slowed down, not killed).Memory → </a:t>
            </a:r>
            <a:r>
              <a:rPr lang="en-US" sz="2800" dirty="0" err="1">
                <a:solidFill>
                  <a:schemeClr val="bg1">
                    <a:lumMod val="95000"/>
                  </a:schemeClr>
                </a:solidFill>
              </a:rPr>
              <a:t>OOMKilled</a:t>
            </a:r>
            <a:r>
              <a:rPr lang="en-US" sz="2800" dirty="0">
                <a:solidFill>
                  <a:schemeClr val="bg1">
                    <a:lumMod val="95000"/>
                  </a:schemeClr>
                </a:solidFill>
              </a:rPr>
              <a:t> (terminated due to out-of-memory).</a:t>
            </a: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81431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39051"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pod resource management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6555641"/>
          </a:xfrm>
          <a:prstGeom prst="rect">
            <a:avLst/>
          </a:prstGeom>
          <a:noFill/>
        </p:spPr>
        <p:txBody>
          <a:bodyPr wrap="square">
            <a:spAutoFit/>
          </a:bodyPr>
          <a:lstStyle/>
          <a:p>
            <a:r>
              <a:rPr lang="en-US" sz="2800">
                <a:solidFill>
                  <a:schemeClr val="bg1">
                    <a:lumMod val="95000"/>
                  </a:schemeClr>
                </a:solidFill>
              </a:rPr>
              <a:t>apiVersion: v1</a:t>
            </a:r>
          </a:p>
          <a:p>
            <a:r>
              <a:rPr lang="en-US" sz="2800">
                <a:solidFill>
                  <a:schemeClr val="bg1">
                    <a:lumMod val="95000"/>
                  </a:schemeClr>
                </a:solidFill>
              </a:rPr>
              <a:t>kind: Pod</a:t>
            </a:r>
          </a:p>
          <a:p>
            <a:r>
              <a:rPr lang="en-US" sz="2800">
                <a:solidFill>
                  <a:schemeClr val="bg1">
                    <a:lumMod val="95000"/>
                  </a:schemeClr>
                </a:solidFill>
              </a:rPr>
              <a:t>metadata:</a:t>
            </a:r>
          </a:p>
          <a:p>
            <a:r>
              <a:rPr lang="en-US" sz="2800">
                <a:solidFill>
                  <a:schemeClr val="bg1">
                    <a:lumMod val="95000"/>
                  </a:schemeClr>
                </a:solidFill>
              </a:rPr>
              <a:t>  name: resource-demo</a:t>
            </a:r>
          </a:p>
          <a:p>
            <a:r>
              <a:rPr lang="en-US" sz="2800">
                <a:solidFill>
                  <a:schemeClr val="bg1">
                    <a:lumMod val="95000"/>
                  </a:schemeClr>
                </a:solidFill>
              </a:rPr>
              <a:t>spec:</a:t>
            </a:r>
          </a:p>
          <a:p>
            <a:r>
              <a:rPr lang="en-US" sz="2800">
                <a:solidFill>
                  <a:schemeClr val="bg1">
                    <a:lumMod val="95000"/>
                  </a:schemeClr>
                </a:solidFill>
              </a:rPr>
              <a:t>  containers:</a:t>
            </a:r>
          </a:p>
          <a:p>
            <a:r>
              <a:rPr lang="en-US" sz="2800">
                <a:solidFill>
                  <a:schemeClr val="bg1">
                    <a:lumMod val="95000"/>
                  </a:schemeClr>
                </a:solidFill>
              </a:rPr>
              <a:t>  - name: app</a:t>
            </a:r>
          </a:p>
          <a:p>
            <a:r>
              <a:rPr lang="en-US" sz="2800">
                <a:solidFill>
                  <a:schemeClr val="bg1">
                    <a:lumMod val="95000"/>
                  </a:schemeClr>
                </a:solidFill>
              </a:rPr>
              <a:t>    image: nginx</a:t>
            </a:r>
          </a:p>
          <a:p>
            <a:r>
              <a:rPr lang="en-US" sz="2800">
                <a:solidFill>
                  <a:schemeClr val="bg1">
                    <a:lumMod val="95000"/>
                  </a:schemeClr>
                </a:solidFill>
              </a:rPr>
              <a:t>    resources:</a:t>
            </a:r>
          </a:p>
          <a:p>
            <a:r>
              <a:rPr lang="en-US" sz="2800">
                <a:solidFill>
                  <a:schemeClr val="bg1">
                    <a:lumMod val="95000"/>
                  </a:schemeClr>
                </a:solidFill>
              </a:rPr>
              <a:t>      requests:</a:t>
            </a:r>
          </a:p>
          <a:p>
            <a:r>
              <a:rPr lang="en-US" sz="2800">
                <a:solidFill>
                  <a:schemeClr val="bg1">
                    <a:lumMod val="95000"/>
                  </a:schemeClr>
                </a:solidFill>
              </a:rPr>
              <a:t>        memory: "256Mi"</a:t>
            </a:r>
          </a:p>
          <a:p>
            <a:r>
              <a:rPr lang="en-US" sz="2800">
                <a:solidFill>
                  <a:schemeClr val="bg1">
                    <a:lumMod val="95000"/>
                  </a:schemeClr>
                </a:solidFill>
              </a:rPr>
              <a:t>        cpu: "500m"</a:t>
            </a:r>
          </a:p>
          <a:p>
            <a:r>
              <a:rPr lang="en-US" sz="2800">
                <a:solidFill>
                  <a:schemeClr val="bg1">
                    <a:lumMod val="95000"/>
                  </a:schemeClr>
                </a:solidFill>
              </a:rPr>
              <a:t>      limits:</a:t>
            </a:r>
          </a:p>
          <a:p>
            <a:r>
              <a:rPr lang="en-US" sz="2800">
                <a:solidFill>
                  <a:schemeClr val="bg1">
                    <a:lumMod val="95000"/>
                  </a:schemeClr>
                </a:solidFill>
              </a:rPr>
              <a:t>        memory: "512Mi"</a:t>
            </a:r>
          </a:p>
          <a:p>
            <a:r>
              <a:rPr lang="en-US" sz="2800">
                <a:solidFill>
                  <a:schemeClr val="bg1">
                    <a:lumMod val="95000"/>
                  </a:schemeClr>
                </a:solidFill>
              </a:rPr>
              <a:t>        cpu: "1"</a:t>
            </a:r>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314812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55914" y="1114361"/>
            <a:ext cx="6308725" cy="843821"/>
          </a:xfrm>
          <a:prstGeom prst="rect">
            <a:avLst/>
          </a:prstGeom>
        </p:spPr>
        <p:txBody>
          <a:bodyPr vert="horz" wrap="square" lIns="0" tIns="12700" rIns="0" bIns="0" rtlCol="0">
            <a:spAutoFit/>
          </a:bodyPr>
          <a:lstStyle/>
          <a:p>
            <a:pPr marL="12700">
              <a:lnSpc>
                <a:spcPct val="100000"/>
              </a:lnSpc>
              <a:spcBef>
                <a:spcPts val="100"/>
              </a:spcBef>
            </a:pPr>
            <a:r>
              <a:rPr lang="en-US" sz="5400" dirty="0"/>
              <a:t>what is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424106EB-53B0-41DF-81E9-AE63C279842D}"/>
              </a:ext>
            </a:extLst>
          </p:cNvPr>
          <p:cNvSpPr txBox="1"/>
          <p:nvPr/>
        </p:nvSpPr>
        <p:spPr>
          <a:xfrm>
            <a:off x="1441564" y="2635250"/>
            <a:ext cx="11430000" cy="3970318"/>
          </a:xfrm>
          <a:prstGeom prst="rect">
            <a:avLst/>
          </a:prstGeom>
          <a:noFill/>
        </p:spPr>
        <p:txBody>
          <a:bodyPr wrap="square">
            <a:spAutoFit/>
          </a:bodyPr>
          <a:lstStyle/>
          <a:p>
            <a:pPr algn="l"/>
            <a:r>
              <a:rPr lang="en-US" sz="3600" dirty="0">
                <a:solidFill>
                  <a:schemeClr val="accent2">
                    <a:lumMod val="60000"/>
                    <a:lumOff val="40000"/>
                  </a:schemeClr>
                </a:solidFill>
              </a:rPr>
              <a:t>A Docker image is a collection of all the files that make up and executable software app.</a:t>
            </a:r>
          </a:p>
          <a:p>
            <a:pPr algn="l"/>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This collection includes the all the </a:t>
            </a:r>
            <a:r>
              <a:rPr lang="en-US" sz="3600" dirty="0" err="1">
                <a:solidFill>
                  <a:schemeClr val="accent2">
                    <a:lumMod val="60000"/>
                    <a:lumOff val="40000"/>
                  </a:schemeClr>
                </a:solidFill>
              </a:rPr>
              <a:t>lib,bin,modules</a:t>
            </a:r>
            <a:r>
              <a:rPr lang="en-US" sz="3600" dirty="0">
                <a:solidFill>
                  <a:schemeClr val="accent2">
                    <a:lumMod val="60000"/>
                    <a:lumOff val="40000"/>
                  </a:schemeClr>
                </a:solidFill>
              </a:rPr>
              <a:t> and dependency just need to run the app everywhere.</a:t>
            </a:r>
          </a:p>
          <a:p>
            <a:pPr marL="0" indent="0" algn="l">
              <a:buNone/>
            </a:pPr>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Image is read only</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39051"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Annotation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12588061"/>
          </a:xfrm>
          <a:prstGeom prst="rect">
            <a:avLst/>
          </a:prstGeom>
          <a:noFill/>
        </p:spPr>
        <p:txBody>
          <a:bodyPr wrap="square">
            <a:spAutoFit/>
          </a:bodyPr>
          <a:lstStyle/>
          <a:p>
            <a:r>
              <a:rPr lang="en-US" sz="2800" dirty="0">
                <a:solidFill>
                  <a:schemeClr val="bg1">
                    <a:lumMod val="95000"/>
                  </a:schemeClr>
                </a:solidFill>
              </a:rPr>
              <a:t>What are Annotations in Kubernetes?</a:t>
            </a:r>
          </a:p>
          <a:p>
            <a:endParaRPr lang="en-US" sz="2800" dirty="0">
              <a:solidFill>
                <a:schemeClr val="bg1">
                  <a:lumMod val="95000"/>
                </a:schemeClr>
              </a:solidFill>
            </a:endParaRPr>
          </a:p>
          <a:p>
            <a:r>
              <a:rPr lang="en-US" sz="2800" dirty="0">
                <a:solidFill>
                  <a:schemeClr val="bg1">
                    <a:lumMod val="95000"/>
                  </a:schemeClr>
                </a:solidFill>
              </a:rPr>
              <a:t>Annotations are key-value pairs attached to Kubernetes objects (Pods, Services, Deployments, etc.).Unlike </a:t>
            </a:r>
            <a:r>
              <a:rPr lang="en-US" sz="2800" dirty="0" err="1">
                <a:solidFill>
                  <a:schemeClr val="bg1">
                    <a:lumMod val="95000"/>
                  </a:schemeClr>
                </a:solidFill>
              </a:rPr>
              <a:t>labels:Labels</a:t>
            </a:r>
            <a:r>
              <a:rPr lang="en-US" sz="2800" dirty="0">
                <a:solidFill>
                  <a:schemeClr val="bg1">
                    <a:lumMod val="95000"/>
                  </a:schemeClr>
                </a:solidFill>
              </a:rPr>
              <a:t> are used for selection (selectors, queries, grouping).Annotations are for storing non-identifying metadata (info, config, tooling).They don’t affect how Kubernetes schedules or groups objects.</a:t>
            </a:r>
          </a:p>
          <a:p>
            <a:endParaRPr lang="en-US" sz="2800" dirty="0">
              <a:solidFill>
                <a:schemeClr val="bg1">
                  <a:lumMod val="95000"/>
                </a:schemeClr>
              </a:solidFill>
            </a:endParaRPr>
          </a:p>
          <a:p>
            <a:r>
              <a:rPr lang="en-US" sz="2800" dirty="0" err="1">
                <a:solidFill>
                  <a:schemeClr val="bg1">
                    <a:lumMod val="95000"/>
                  </a:schemeClr>
                </a:solidFill>
              </a:rPr>
              <a:t>apiVersion</a:t>
            </a:r>
            <a:r>
              <a:rPr lang="en-US" sz="2800" dirty="0">
                <a:solidFill>
                  <a:schemeClr val="bg1">
                    <a:lumMod val="95000"/>
                  </a:schemeClr>
                </a:solidFill>
              </a:rPr>
              <a:t>: v1</a:t>
            </a:r>
          </a:p>
          <a:p>
            <a:r>
              <a:rPr lang="en-US" sz="2800" dirty="0">
                <a:solidFill>
                  <a:schemeClr val="bg1">
                    <a:lumMod val="95000"/>
                  </a:schemeClr>
                </a:solidFill>
              </a:rPr>
              <a:t>kind: Pod</a:t>
            </a:r>
          </a:p>
          <a:p>
            <a:r>
              <a:rPr lang="en-US" sz="2800" dirty="0">
                <a:solidFill>
                  <a:schemeClr val="bg1">
                    <a:lumMod val="95000"/>
                  </a:schemeClr>
                </a:solidFill>
              </a:rPr>
              <a:t>metadata:</a:t>
            </a:r>
          </a:p>
          <a:p>
            <a:r>
              <a:rPr lang="en-US" sz="2800" dirty="0">
                <a:solidFill>
                  <a:schemeClr val="bg1">
                    <a:lumMod val="95000"/>
                  </a:schemeClr>
                </a:solidFill>
              </a:rPr>
              <a:t>  name: nginx-annotated</a:t>
            </a:r>
          </a:p>
          <a:p>
            <a:r>
              <a:rPr lang="en-US" sz="2800" dirty="0">
                <a:solidFill>
                  <a:schemeClr val="bg1">
                    <a:lumMod val="95000"/>
                  </a:schemeClr>
                </a:solidFill>
              </a:rPr>
              <a:t>  annotations:</a:t>
            </a:r>
          </a:p>
          <a:p>
            <a:r>
              <a:rPr lang="en-US" sz="2800" dirty="0">
                <a:solidFill>
                  <a:schemeClr val="bg1">
                    <a:lumMod val="95000"/>
                  </a:schemeClr>
                </a:solidFill>
              </a:rPr>
              <a:t>    description: "This pod runs nginx"</a:t>
            </a:r>
          </a:p>
          <a:p>
            <a:r>
              <a:rPr lang="en-US" sz="2800" dirty="0">
                <a:solidFill>
                  <a:schemeClr val="bg1">
                    <a:lumMod val="95000"/>
                  </a:schemeClr>
                </a:solidFill>
              </a:rPr>
              <a:t>    owner: "</a:t>
            </a:r>
            <a:r>
              <a:rPr lang="en-US" sz="2800" dirty="0" err="1">
                <a:solidFill>
                  <a:schemeClr val="bg1">
                    <a:lumMod val="95000"/>
                  </a:schemeClr>
                </a:solidFill>
              </a:rPr>
              <a:t>iman</a:t>
            </a:r>
            <a:r>
              <a:rPr lang="en-US" sz="2800" dirty="0">
                <a:solidFill>
                  <a:schemeClr val="bg1">
                    <a:lumMod val="95000"/>
                  </a:schemeClr>
                </a:solidFill>
              </a:rPr>
              <a:t>"</a:t>
            </a:r>
          </a:p>
          <a:p>
            <a:r>
              <a:rPr lang="en-US" sz="2800" dirty="0">
                <a:solidFill>
                  <a:schemeClr val="bg1">
                    <a:lumMod val="95000"/>
                  </a:schemeClr>
                </a:solidFill>
              </a:rPr>
              <a:t>    backup/schedule: "daily"</a:t>
            </a:r>
          </a:p>
          <a:p>
            <a:r>
              <a:rPr lang="en-US" sz="2800" dirty="0">
                <a:solidFill>
                  <a:schemeClr val="bg1">
                    <a:lumMod val="95000"/>
                  </a:schemeClr>
                </a:solidFill>
              </a:rPr>
              <a:t>spec:</a:t>
            </a:r>
          </a:p>
          <a:p>
            <a:r>
              <a:rPr lang="en-US" sz="2800" dirty="0">
                <a:solidFill>
                  <a:schemeClr val="bg1">
                    <a:lumMod val="95000"/>
                  </a:schemeClr>
                </a:solidFill>
              </a:rPr>
              <a:t>  containers:</a:t>
            </a:r>
          </a:p>
          <a:p>
            <a:r>
              <a:rPr lang="en-US" sz="2800" dirty="0">
                <a:solidFill>
                  <a:schemeClr val="bg1">
                    <a:lumMod val="95000"/>
                  </a:schemeClr>
                </a:solidFill>
              </a:rPr>
              <a:t>  - name: nginx</a:t>
            </a:r>
          </a:p>
          <a:p>
            <a:r>
              <a:rPr lang="en-US" sz="2800" dirty="0">
                <a:solidFill>
                  <a:schemeClr val="bg1">
                    <a:lumMod val="95000"/>
                  </a:schemeClr>
                </a:solidFill>
              </a:rPr>
              <a:t>    image: </a:t>
            </a:r>
            <a:r>
              <a:rPr lang="en-US" sz="2800" dirty="0" err="1">
                <a:solidFill>
                  <a:schemeClr val="bg1">
                    <a:lumMod val="95000"/>
                  </a:schemeClr>
                </a:solidFill>
              </a:rPr>
              <a:t>nginx:latest</a:t>
            </a:r>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407436164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39051"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Node affinity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11726287"/>
          </a:xfrm>
          <a:prstGeom prst="rect">
            <a:avLst/>
          </a:prstGeom>
          <a:noFill/>
        </p:spPr>
        <p:txBody>
          <a:bodyPr wrap="square">
            <a:spAutoFit/>
          </a:bodyPr>
          <a:lstStyle/>
          <a:p>
            <a:r>
              <a:rPr lang="en-US" sz="2800" dirty="0">
                <a:solidFill>
                  <a:schemeClr val="bg1">
                    <a:lumMod val="95000"/>
                  </a:schemeClr>
                </a:solidFill>
              </a:rPr>
              <a:t>What is Node Affinity?</a:t>
            </a:r>
          </a:p>
          <a:p>
            <a:endParaRPr lang="en-US" sz="2800" dirty="0">
              <a:solidFill>
                <a:schemeClr val="bg1">
                  <a:lumMod val="95000"/>
                </a:schemeClr>
              </a:solidFill>
            </a:endParaRPr>
          </a:p>
          <a:p>
            <a:r>
              <a:rPr lang="en-US" sz="2800" dirty="0">
                <a:solidFill>
                  <a:schemeClr val="bg1">
                    <a:lumMod val="95000"/>
                  </a:schemeClr>
                </a:solidFill>
              </a:rPr>
              <a:t>Node Affinity:</a:t>
            </a:r>
          </a:p>
          <a:p>
            <a:r>
              <a:rPr lang="en-US" sz="2800" dirty="0">
                <a:solidFill>
                  <a:schemeClr val="bg1">
                    <a:lumMod val="95000"/>
                  </a:schemeClr>
                </a:solidFill>
              </a:rPr>
              <a:t> a way to control which nodes your Pod can be scheduled on, based on labels applied to </a:t>
            </a:r>
            <a:r>
              <a:rPr lang="en-US" sz="2800" dirty="0" err="1">
                <a:solidFill>
                  <a:schemeClr val="bg1">
                    <a:lumMod val="95000"/>
                  </a:schemeClr>
                </a:solidFill>
              </a:rPr>
              <a:t>nodes.It’s</a:t>
            </a:r>
            <a:r>
              <a:rPr lang="en-US" sz="2800" dirty="0">
                <a:solidFill>
                  <a:schemeClr val="bg1">
                    <a:lumMod val="95000"/>
                  </a:schemeClr>
                </a:solidFill>
              </a:rPr>
              <a:t> like </a:t>
            </a:r>
            <a:r>
              <a:rPr lang="en-US" sz="2800" dirty="0" err="1">
                <a:solidFill>
                  <a:schemeClr val="bg1">
                    <a:lumMod val="95000"/>
                  </a:schemeClr>
                </a:solidFill>
              </a:rPr>
              <a:t>nodeSelector</a:t>
            </a:r>
            <a:r>
              <a:rPr lang="en-US" sz="2800" dirty="0">
                <a:solidFill>
                  <a:schemeClr val="bg1">
                    <a:lumMod val="95000"/>
                  </a:schemeClr>
                </a:solidFill>
              </a:rPr>
              <a:t> but more powerful and </a:t>
            </a:r>
            <a:r>
              <a:rPr lang="en-US" sz="2800" dirty="0" err="1">
                <a:solidFill>
                  <a:schemeClr val="bg1">
                    <a:lumMod val="95000"/>
                  </a:schemeClr>
                </a:solidFill>
              </a:rPr>
              <a:t>flexible:Supports</a:t>
            </a:r>
            <a:r>
              <a:rPr lang="en-US" sz="2800" dirty="0">
                <a:solidFill>
                  <a:schemeClr val="bg1">
                    <a:lumMod val="95000"/>
                  </a:schemeClr>
                </a:solidFill>
              </a:rPr>
              <a:t> required (must match) and preferred (soft rule).</a:t>
            </a:r>
          </a:p>
          <a:p>
            <a:r>
              <a:rPr lang="en-US" sz="2800" dirty="0">
                <a:solidFill>
                  <a:schemeClr val="bg1">
                    <a:lumMod val="95000"/>
                  </a:schemeClr>
                </a:solidFill>
              </a:rPr>
              <a:t>Supports operators (In, </a:t>
            </a:r>
            <a:r>
              <a:rPr lang="en-US" sz="2800" dirty="0" err="1">
                <a:solidFill>
                  <a:schemeClr val="bg1">
                    <a:lumMod val="95000"/>
                  </a:schemeClr>
                </a:solidFill>
              </a:rPr>
              <a:t>NotIn</a:t>
            </a:r>
            <a:r>
              <a:rPr lang="en-US" sz="2800" dirty="0">
                <a:solidFill>
                  <a:schemeClr val="bg1">
                    <a:lumMod val="95000"/>
                  </a:schemeClr>
                </a:solidFill>
              </a:rPr>
              <a:t>, Exists, etc.).</a:t>
            </a:r>
          </a:p>
          <a:p>
            <a:endParaRPr lang="nl-NL" sz="2800" dirty="0">
              <a:solidFill>
                <a:schemeClr val="bg1">
                  <a:lumMod val="95000"/>
                </a:schemeClr>
              </a:solidFill>
            </a:endParaRPr>
          </a:p>
          <a:p>
            <a:endParaRPr lang="nl-NL" sz="2800" dirty="0">
              <a:solidFill>
                <a:schemeClr val="bg1">
                  <a:lumMod val="95000"/>
                </a:schemeClr>
              </a:solidFill>
            </a:endParaRPr>
          </a:p>
          <a:p>
            <a:r>
              <a:rPr lang="en-US" sz="2800" dirty="0">
                <a:solidFill>
                  <a:schemeClr val="bg1">
                    <a:lumMod val="95000"/>
                  </a:schemeClr>
                </a:solidFill>
              </a:rPr>
              <a:t>Types of Node Affinity</a:t>
            </a:r>
          </a:p>
          <a:p>
            <a:r>
              <a:rPr lang="en-US" sz="2800" dirty="0">
                <a:solidFill>
                  <a:schemeClr val="bg1">
                    <a:lumMod val="95000"/>
                  </a:schemeClr>
                </a:solidFill>
              </a:rPr>
              <a:t>1-requiredDuringSchedulingIgnoredDuringExecution</a:t>
            </a:r>
          </a:p>
          <a:p>
            <a:r>
              <a:rPr lang="en-US" sz="2800" dirty="0">
                <a:solidFill>
                  <a:schemeClr val="bg1">
                    <a:lumMod val="95000"/>
                  </a:schemeClr>
                </a:solidFill>
              </a:rPr>
              <a:t>Hard rule: Pod must run only on nodes that </a:t>
            </a:r>
            <a:r>
              <a:rPr lang="en-US" sz="2800" dirty="0" err="1">
                <a:solidFill>
                  <a:schemeClr val="bg1">
                    <a:lumMod val="95000"/>
                  </a:schemeClr>
                </a:solidFill>
              </a:rPr>
              <a:t>match.If</a:t>
            </a:r>
            <a:r>
              <a:rPr lang="en-US" sz="2800" dirty="0">
                <a:solidFill>
                  <a:schemeClr val="bg1">
                    <a:lumMod val="95000"/>
                  </a:schemeClr>
                </a:solidFill>
              </a:rPr>
              <a:t> no node matches → Pod stays Pending.</a:t>
            </a:r>
          </a:p>
          <a:p>
            <a:endParaRPr lang="en-US" sz="2800" dirty="0">
              <a:solidFill>
                <a:schemeClr val="bg1">
                  <a:lumMod val="95000"/>
                </a:schemeClr>
              </a:solidFill>
            </a:endParaRPr>
          </a:p>
          <a:p>
            <a:r>
              <a:rPr lang="en-US" sz="2800" dirty="0">
                <a:solidFill>
                  <a:schemeClr val="bg1">
                    <a:lumMod val="95000"/>
                  </a:schemeClr>
                </a:solidFill>
              </a:rPr>
              <a:t>2-preferredDuringSchedulingIgnoredDuringExecution</a:t>
            </a:r>
          </a:p>
          <a:p>
            <a:r>
              <a:rPr lang="en-US" sz="2800" dirty="0">
                <a:solidFill>
                  <a:schemeClr val="bg1">
                    <a:lumMod val="95000"/>
                  </a:schemeClr>
                </a:solidFill>
              </a:rPr>
              <a:t>Soft rule: Scheduler tries to place Pod on preferred nodes, but if not possible → it runs elsewhere.</a:t>
            </a:r>
          </a:p>
          <a:p>
            <a:endParaRPr lang="en-US" sz="2800" dirty="0">
              <a:solidFill>
                <a:schemeClr val="bg1">
                  <a:lumMod val="95000"/>
                </a:schemeClr>
              </a:solidFill>
            </a:endParaRPr>
          </a:p>
          <a:p>
            <a:r>
              <a:rPr lang="en-US" sz="2800" dirty="0">
                <a:solidFill>
                  <a:schemeClr val="bg1">
                    <a:lumMod val="95000"/>
                  </a:schemeClr>
                </a:solidFill>
              </a:rPr>
              <a:t>⚠️ Both are </a:t>
            </a:r>
            <a:r>
              <a:rPr lang="en-US" sz="2800" dirty="0" err="1">
                <a:solidFill>
                  <a:schemeClr val="bg1">
                    <a:lumMod val="95000"/>
                  </a:schemeClr>
                </a:solidFill>
              </a:rPr>
              <a:t>IgnoredDuringExecution</a:t>
            </a:r>
            <a:r>
              <a:rPr lang="en-US" sz="2800" dirty="0">
                <a:solidFill>
                  <a:schemeClr val="bg1">
                    <a:lumMod val="95000"/>
                  </a:schemeClr>
                </a:solidFill>
              </a:rPr>
              <a:t> → means if labels change after Pod is running, Pod is not evicted</a:t>
            </a:r>
            <a:endParaRPr lang="nl-NL" sz="2800" dirty="0">
              <a:solidFill>
                <a:schemeClr val="bg1">
                  <a:lumMod val="95000"/>
                </a:schemeClr>
              </a:solidFill>
            </a:endParaRPr>
          </a:p>
          <a:p>
            <a:endParaRPr lang="nl-NL" sz="2800" dirty="0">
              <a:solidFill>
                <a:schemeClr val="bg1">
                  <a:lumMod val="95000"/>
                </a:schemeClr>
              </a:solidFill>
            </a:endParaRPr>
          </a:p>
          <a:p>
            <a:endParaRPr lang="nl-NL" sz="2800" dirty="0">
              <a:solidFill>
                <a:schemeClr val="bg1">
                  <a:lumMod val="95000"/>
                </a:schemeClr>
              </a:solidFill>
            </a:endParaRPr>
          </a:p>
          <a:p>
            <a:endParaRPr lang="nl-NL" sz="2800" dirty="0">
              <a:solidFill>
                <a:schemeClr val="bg1">
                  <a:lumMod val="95000"/>
                </a:schemeClr>
              </a:solidFill>
            </a:endParaRPr>
          </a:p>
          <a:p>
            <a:endParaRPr lang="nl-NL" sz="2800" dirty="0">
              <a:solidFill>
                <a:schemeClr val="bg1">
                  <a:lumMod val="95000"/>
                </a:schemeClr>
              </a:solidFill>
            </a:endParaRPr>
          </a:p>
          <a:p>
            <a:endParaRPr lang="nl-NL" sz="2800" dirty="0">
              <a:solidFill>
                <a:schemeClr val="bg1">
                  <a:lumMod val="95000"/>
                </a:schemeClr>
              </a:solidFill>
            </a:endParaRPr>
          </a:p>
          <a:p>
            <a:endParaRPr lang="nl-NL" sz="2800" dirty="0">
              <a:solidFill>
                <a:schemeClr val="bg1">
                  <a:lumMod val="95000"/>
                </a:schemeClr>
              </a:solidFill>
            </a:endParaRPr>
          </a:p>
          <a:p>
            <a:endParaRPr lang="nl-NL" sz="2800" dirty="0">
              <a:solidFill>
                <a:schemeClr val="bg1">
                  <a:lumMod val="95000"/>
                </a:schemeClr>
              </a:solidFill>
            </a:endParaRPr>
          </a:p>
          <a:p>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24388502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39051"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Node affinity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11726287"/>
          </a:xfrm>
          <a:prstGeom prst="rect">
            <a:avLst/>
          </a:prstGeom>
          <a:noFill/>
        </p:spPr>
        <p:txBody>
          <a:bodyPr wrap="square">
            <a:spAutoFit/>
          </a:bodyPr>
          <a:lstStyle/>
          <a:p>
            <a:r>
              <a:rPr lang="nl-NL" sz="2800" dirty="0">
                <a:solidFill>
                  <a:schemeClr val="bg1">
                    <a:lumMod val="95000"/>
                  </a:schemeClr>
                </a:solidFill>
              </a:rPr>
              <a:t>kubectl label node worker1 disktype=ssd</a:t>
            </a:r>
          </a:p>
          <a:p>
            <a:endParaRPr lang="nl-NL" sz="2800" dirty="0">
              <a:solidFill>
                <a:schemeClr val="bg1">
                  <a:lumMod val="95000"/>
                </a:schemeClr>
              </a:solidFill>
            </a:endParaRPr>
          </a:p>
          <a:p>
            <a:r>
              <a:rPr lang="nl-NL" sz="2800" dirty="0">
                <a:solidFill>
                  <a:schemeClr val="bg1">
                    <a:lumMod val="95000"/>
                  </a:schemeClr>
                </a:solidFill>
              </a:rPr>
              <a:t>apiVersion: v1</a:t>
            </a:r>
          </a:p>
          <a:p>
            <a:r>
              <a:rPr lang="nl-NL" sz="2800" dirty="0">
                <a:solidFill>
                  <a:schemeClr val="bg1">
                    <a:lumMod val="95000"/>
                  </a:schemeClr>
                </a:solidFill>
              </a:rPr>
              <a:t>kind: Pod</a:t>
            </a:r>
          </a:p>
          <a:p>
            <a:r>
              <a:rPr lang="nl-NL" sz="2800" dirty="0">
                <a:solidFill>
                  <a:schemeClr val="bg1">
                    <a:lumMod val="95000"/>
                  </a:schemeClr>
                </a:solidFill>
              </a:rPr>
              <a:t>metadata:</a:t>
            </a:r>
          </a:p>
          <a:p>
            <a:r>
              <a:rPr lang="nl-NL" sz="2800" dirty="0">
                <a:solidFill>
                  <a:schemeClr val="bg1">
                    <a:lumMod val="95000"/>
                  </a:schemeClr>
                </a:solidFill>
              </a:rPr>
              <a:t>  name: nginx-hard-affinity</a:t>
            </a:r>
          </a:p>
          <a:p>
            <a:r>
              <a:rPr lang="nl-NL" sz="2800" dirty="0">
                <a:solidFill>
                  <a:schemeClr val="bg1">
                    <a:lumMod val="95000"/>
                  </a:schemeClr>
                </a:solidFill>
              </a:rPr>
              <a:t>spec:</a:t>
            </a:r>
          </a:p>
          <a:p>
            <a:r>
              <a:rPr lang="nl-NL" sz="2800" dirty="0">
                <a:solidFill>
                  <a:schemeClr val="bg1">
                    <a:lumMod val="95000"/>
                  </a:schemeClr>
                </a:solidFill>
              </a:rPr>
              <a:t>  affinity:</a:t>
            </a:r>
          </a:p>
          <a:p>
            <a:r>
              <a:rPr lang="nl-NL" sz="2800" dirty="0">
                <a:solidFill>
                  <a:schemeClr val="bg1">
                    <a:lumMod val="95000"/>
                  </a:schemeClr>
                </a:solidFill>
              </a:rPr>
              <a:t>    nodeAffinity:</a:t>
            </a:r>
          </a:p>
          <a:p>
            <a:r>
              <a:rPr lang="nl-NL" sz="2800" dirty="0">
                <a:solidFill>
                  <a:schemeClr val="bg1">
                    <a:lumMod val="95000"/>
                  </a:schemeClr>
                </a:solidFill>
              </a:rPr>
              <a:t>      requiredDuringSchedulingIgnoredDuringExecution:</a:t>
            </a:r>
          </a:p>
          <a:p>
            <a:r>
              <a:rPr lang="nl-NL" sz="2800" dirty="0">
                <a:solidFill>
                  <a:schemeClr val="bg1">
                    <a:lumMod val="95000"/>
                  </a:schemeClr>
                </a:solidFill>
              </a:rPr>
              <a:t>        nodeSelectorTerms:</a:t>
            </a:r>
          </a:p>
          <a:p>
            <a:r>
              <a:rPr lang="nl-NL" sz="2800" dirty="0">
                <a:solidFill>
                  <a:schemeClr val="bg1">
                    <a:lumMod val="95000"/>
                  </a:schemeClr>
                </a:solidFill>
              </a:rPr>
              <a:t>        - matchExpressions:</a:t>
            </a:r>
          </a:p>
          <a:p>
            <a:r>
              <a:rPr lang="nl-NL" sz="2800" dirty="0">
                <a:solidFill>
                  <a:schemeClr val="bg1">
                    <a:lumMod val="95000"/>
                  </a:schemeClr>
                </a:solidFill>
              </a:rPr>
              <a:t>          - key: disktype</a:t>
            </a:r>
          </a:p>
          <a:p>
            <a:r>
              <a:rPr lang="nl-NL" sz="2800" dirty="0">
                <a:solidFill>
                  <a:schemeClr val="bg1">
                    <a:lumMod val="95000"/>
                  </a:schemeClr>
                </a:solidFill>
              </a:rPr>
              <a:t>            operator: In</a:t>
            </a:r>
          </a:p>
          <a:p>
            <a:r>
              <a:rPr lang="nl-NL" sz="2800" dirty="0">
                <a:solidFill>
                  <a:schemeClr val="bg1">
                    <a:lumMod val="95000"/>
                  </a:schemeClr>
                </a:solidFill>
              </a:rPr>
              <a:t>            values:</a:t>
            </a:r>
          </a:p>
          <a:p>
            <a:r>
              <a:rPr lang="nl-NL" sz="2800" dirty="0">
                <a:solidFill>
                  <a:schemeClr val="bg1">
                    <a:lumMod val="95000"/>
                  </a:schemeClr>
                </a:solidFill>
              </a:rPr>
              <a:t>            - ssd</a:t>
            </a:r>
          </a:p>
          <a:p>
            <a:r>
              <a:rPr lang="nl-NL" sz="2800" dirty="0">
                <a:solidFill>
                  <a:schemeClr val="bg1">
                    <a:lumMod val="95000"/>
                  </a:schemeClr>
                </a:solidFill>
              </a:rPr>
              <a:t>  containers:</a:t>
            </a:r>
          </a:p>
          <a:p>
            <a:r>
              <a:rPr lang="nl-NL" sz="2800" dirty="0">
                <a:solidFill>
                  <a:schemeClr val="bg1">
                    <a:lumMod val="95000"/>
                  </a:schemeClr>
                </a:solidFill>
              </a:rPr>
              <a:t>  - name: nginx</a:t>
            </a:r>
          </a:p>
          <a:p>
            <a:r>
              <a:rPr lang="nl-NL" sz="2800" dirty="0">
                <a:solidFill>
                  <a:schemeClr val="bg1">
                    <a:lumMod val="95000"/>
                  </a:schemeClr>
                </a:solidFill>
              </a:rPr>
              <a:t>    image: nginx</a:t>
            </a:r>
          </a:p>
          <a:p>
            <a:endParaRPr lang="nl-NL" sz="2800" dirty="0">
              <a:solidFill>
                <a:schemeClr val="bg1">
                  <a:lumMod val="95000"/>
                </a:schemeClr>
              </a:solidFill>
            </a:endParaRPr>
          </a:p>
          <a:p>
            <a:endParaRPr lang="nl-NL" sz="2800" dirty="0">
              <a:solidFill>
                <a:schemeClr val="bg1">
                  <a:lumMod val="95000"/>
                </a:schemeClr>
              </a:solidFill>
            </a:endParaRPr>
          </a:p>
          <a:p>
            <a:endParaRPr lang="nl-NL" sz="2800" dirty="0">
              <a:solidFill>
                <a:schemeClr val="bg1">
                  <a:lumMod val="95000"/>
                </a:schemeClr>
              </a:solidFill>
            </a:endParaRPr>
          </a:p>
          <a:p>
            <a:endParaRPr lang="nl-NL" sz="2800" dirty="0">
              <a:solidFill>
                <a:schemeClr val="bg1">
                  <a:lumMod val="95000"/>
                </a:schemeClr>
              </a:solidFill>
            </a:endParaRPr>
          </a:p>
          <a:p>
            <a:endParaRPr lang="nl-NL" sz="2800" dirty="0">
              <a:solidFill>
                <a:schemeClr val="bg1">
                  <a:lumMod val="95000"/>
                </a:schemeClr>
              </a:solidFill>
            </a:endParaRPr>
          </a:p>
          <a:p>
            <a:endParaRPr lang="nl-NL" sz="2800" dirty="0">
              <a:solidFill>
                <a:schemeClr val="bg1">
                  <a:lumMod val="95000"/>
                </a:schemeClr>
              </a:solidFill>
            </a:endParaRPr>
          </a:p>
          <a:p>
            <a:endParaRPr lang="nl-NL" sz="2800" dirty="0">
              <a:solidFill>
                <a:schemeClr val="bg1">
                  <a:lumMod val="95000"/>
                </a:schemeClr>
              </a:solidFill>
            </a:endParaRPr>
          </a:p>
          <a:p>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11822617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39051"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Node affinity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263650"/>
            <a:ext cx="15278100" cy="7848302"/>
          </a:xfrm>
          <a:prstGeom prst="rect">
            <a:avLst/>
          </a:prstGeom>
          <a:noFill/>
        </p:spPr>
        <p:txBody>
          <a:bodyPr wrap="square">
            <a:spAutoFit/>
          </a:bodyPr>
          <a:lstStyle/>
          <a:p>
            <a:r>
              <a:rPr lang="nl-NL" sz="2800">
                <a:solidFill>
                  <a:schemeClr val="bg1">
                    <a:lumMod val="95000"/>
                  </a:schemeClr>
                </a:solidFill>
              </a:rPr>
              <a:t>apiVersion: v1</a:t>
            </a:r>
          </a:p>
          <a:p>
            <a:r>
              <a:rPr lang="nl-NL" sz="2800">
                <a:solidFill>
                  <a:schemeClr val="bg1">
                    <a:lumMod val="95000"/>
                  </a:schemeClr>
                </a:solidFill>
              </a:rPr>
              <a:t>kind: Pod</a:t>
            </a:r>
          </a:p>
          <a:p>
            <a:r>
              <a:rPr lang="nl-NL" sz="2800">
                <a:solidFill>
                  <a:schemeClr val="bg1">
                    <a:lumMod val="95000"/>
                  </a:schemeClr>
                </a:solidFill>
              </a:rPr>
              <a:t>metadata:</a:t>
            </a:r>
          </a:p>
          <a:p>
            <a:r>
              <a:rPr lang="nl-NL" sz="2800">
                <a:solidFill>
                  <a:schemeClr val="bg1">
                    <a:lumMod val="95000"/>
                  </a:schemeClr>
                </a:solidFill>
              </a:rPr>
              <a:t>  name: nginx-soft-affinity</a:t>
            </a:r>
          </a:p>
          <a:p>
            <a:r>
              <a:rPr lang="nl-NL" sz="2800">
                <a:solidFill>
                  <a:schemeClr val="bg1">
                    <a:lumMod val="95000"/>
                  </a:schemeClr>
                </a:solidFill>
              </a:rPr>
              <a:t>spec:</a:t>
            </a:r>
          </a:p>
          <a:p>
            <a:r>
              <a:rPr lang="nl-NL" sz="2800">
                <a:solidFill>
                  <a:schemeClr val="bg1">
                    <a:lumMod val="95000"/>
                  </a:schemeClr>
                </a:solidFill>
              </a:rPr>
              <a:t>  affinity:</a:t>
            </a:r>
          </a:p>
          <a:p>
            <a:r>
              <a:rPr lang="nl-NL" sz="2800">
                <a:solidFill>
                  <a:schemeClr val="bg1">
                    <a:lumMod val="95000"/>
                  </a:schemeClr>
                </a:solidFill>
              </a:rPr>
              <a:t>    nodeAffinity:</a:t>
            </a:r>
          </a:p>
          <a:p>
            <a:r>
              <a:rPr lang="nl-NL" sz="2800">
                <a:solidFill>
                  <a:schemeClr val="bg1">
                    <a:lumMod val="95000"/>
                  </a:schemeClr>
                </a:solidFill>
              </a:rPr>
              <a:t>      preferredDuringSchedulingIgnoredDuringExecution:</a:t>
            </a:r>
          </a:p>
          <a:p>
            <a:r>
              <a:rPr lang="nl-NL" sz="2800">
                <a:solidFill>
                  <a:schemeClr val="bg1">
                    <a:lumMod val="95000"/>
                  </a:schemeClr>
                </a:solidFill>
              </a:rPr>
              <a:t>      - weight: 1</a:t>
            </a:r>
          </a:p>
          <a:p>
            <a:r>
              <a:rPr lang="nl-NL" sz="2800">
                <a:solidFill>
                  <a:schemeClr val="bg1">
                    <a:lumMod val="95000"/>
                  </a:schemeClr>
                </a:solidFill>
              </a:rPr>
              <a:t>        preference:</a:t>
            </a:r>
          </a:p>
          <a:p>
            <a:r>
              <a:rPr lang="nl-NL" sz="2800">
                <a:solidFill>
                  <a:schemeClr val="bg1">
                    <a:lumMod val="95000"/>
                  </a:schemeClr>
                </a:solidFill>
              </a:rPr>
              <a:t>          matchExpressions:</a:t>
            </a:r>
          </a:p>
          <a:p>
            <a:r>
              <a:rPr lang="nl-NL" sz="2800">
                <a:solidFill>
                  <a:schemeClr val="bg1">
                    <a:lumMod val="95000"/>
                  </a:schemeClr>
                </a:solidFill>
              </a:rPr>
              <a:t>          - key: zone</a:t>
            </a:r>
          </a:p>
          <a:p>
            <a:r>
              <a:rPr lang="nl-NL" sz="2800">
                <a:solidFill>
                  <a:schemeClr val="bg1">
                    <a:lumMod val="95000"/>
                  </a:schemeClr>
                </a:solidFill>
              </a:rPr>
              <a:t>            operator: In</a:t>
            </a:r>
          </a:p>
          <a:p>
            <a:r>
              <a:rPr lang="nl-NL" sz="2800">
                <a:solidFill>
                  <a:schemeClr val="bg1">
                    <a:lumMod val="95000"/>
                  </a:schemeClr>
                </a:solidFill>
              </a:rPr>
              <a:t>            values:</a:t>
            </a:r>
          </a:p>
          <a:p>
            <a:r>
              <a:rPr lang="nl-NL" sz="2800">
                <a:solidFill>
                  <a:schemeClr val="bg1">
                    <a:lumMod val="95000"/>
                  </a:schemeClr>
                </a:solidFill>
              </a:rPr>
              <a:t>            - east</a:t>
            </a:r>
          </a:p>
          <a:p>
            <a:r>
              <a:rPr lang="nl-NL" sz="2800">
                <a:solidFill>
                  <a:schemeClr val="bg1">
                    <a:lumMod val="95000"/>
                  </a:schemeClr>
                </a:solidFill>
              </a:rPr>
              <a:t>  containers:</a:t>
            </a:r>
          </a:p>
          <a:p>
            <a:r>
              <a:rPr lang="nl-NL" sz="2800">
                <a:solidFill>
                  <a:schemeClr val="bg1">
                    <a:lumMod val="95000"/>
                  </a:schemeClr>
                </a:solidFill>
              </a:rPr>
              <a:t>  - name: nginx</a:t>
            </a:r>
          </a:p>
          <a:p>
            <a:r>
              <a:rPr lang="nl-NL" sz="2800">
                <a:solidFill>
                  <a:schemeClr val="bg1">
                    <a:lumMod val="95000"/>
                  </a:schemeClr>
                </a:solidFill>
              </a:rPr>
              <a:t>    image: nginx</a:t>
            </a:r>
            <a:endParaRPr lang="nl-NL"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4698262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39051"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Deployment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263650"/>
            <a:ext cx="15278100" cy="8710077"/>
          </a:xfrm>
          <a:prstGeom prst="rect">
            <a:avLst/>
          </a:prstGeom>
          <a:noFill/>
        </p:spPr>
        <p:txBody>
          <a:bodyPr wrap="square">
            <a:spAutoFit/>
          </a:bodyPr>
          <a:lstStyle/>
          <a:p>
            <a:r>
              <a:rPr lang="en-US" sz="2800" dirty="0" err="1">
                <a:solidFill>
                  <a:schemeClr val="bg1">
                    <a:lumMod val="95000"/>
                  </a:schemeClr>
                </a:solidFill>
              </a:rPr>
              <a:t>apiVersion</a:t>
            </a:r>
            <a:r>
              <a:rPr lang="en-US" sz="2800" dirty="0">
                <a:solidFill>
                  <a:schemeClr val="bg1">
                    <a:lumMod val="95000"/>
                  </a:schemeClr>
                </a:solidFill>
              </a:rPr>
              <a:t>: apps/v1              # Use the stable API version for Deployment resources</a:t>
            </a:r>
          </a:p>
          <a:p>
            <a:r>
              <a:rPr lang="en-US" sz="2800" dirty="0">
                <a:solidFill>
                  <a:schemeClr val="bg1">
                    <a:lumMod val="95000"/>
                  </a:schemeClr>
                </a:solidFill>
              </a:rPr>
              <a:t>kind: Deployment                 # This resource is a Deployment (manages </a:t>
            </a:r>
            <a:r>
              <a:rPr lang="en-US" sz="2800" dirty="0" err="1">
                <a:solidFill>
                  <a:schemeClr val="bg1">
                    <a:lumMod val="95000"/>
                  </a:schemeClr>
                </a:solidFill>
              </a:rPr>
              <a:t>ReplicaSets</a:t>
            </a:r>
            <a:r>
              <a:rPr lang="en-US" sz="2800" dirty="0">
                <a:solidFill>
                  <a:schemeClr val="bg1">
                    <a:lumMod val="95000"/>
                  </a:schemeClr>
                </a:solidFill>
              </a:rPr>
              <a:t> and Pods)</a:t>
            </a:r>
          </a:p>
          <a:p>
            <a:r>
              <a:rPr lang="en-US" sz="2800" dirty="0">
                <a:solidFill>
                  <a:schemeClr val="bg1">
                    <a:lumMod val="95000"/>
                  </a:schemeClr>
                </a:solidFill>
              </a:rPr>
              <a:t>metadata:</a:t>
            </a:r>
          </a:p>
          <a:p>
            <a:r>
              <a:rPr lang="en-US" sz="2800" dirty="0">
                <a:solidFill>
                  <a:schemeClr val="bg1">
                    <a:lumMod val="95000"/>
                  </a:schemeClr>
                </a:solidFill>
              </a:rPr>
              <a:t>  name: </a:t>
            </a:r>
            <a:r>
              <a:rPr lang="en-US" sz="2800" dirty="0" err="1">
                <a:solidFill>
                  <a:schemeClr val="bg1">
                    <a:lumMod val="95000"/>
                  </a:schemeClr>
                </a:solidFill>
              </a:rPr>
              <a:t>myapp</a:t>
            </a:r>
            <a:r>
              <a:rPr lang="en-US" sz="2800" dirty="0">
                <a:solidFill>
                  <a:schemeClr val="bg1">
                    <a:lumMod val="95000"/>
                  </a:schemeClr>
                </a:solidFill>
              </a:rPr>
              <a:t>-deployment         # Name of the Deployment object</a:t>
            </a:r>
          </a:p>
          <a:p>
            <a:r>
              <a:rPr lang="en-US" sz="2800" dirty="0">
                <a:solidFill>
                  <a:schemeClr val="bg1">
                    <a:lumMod val="95000"/>
                  </a:schemeClr>
                </a:solidFill>
              </a:rPr>
              <a:t>spec:</a:t>
            </a:r>
          </a:p>
          <a:p>
            <a:r>
              <a:rPr lang="en-US" sz="2800" dirty="0">
                <a:solidFill>
                  <a:schemeClr val="bg1">
                    <a:lumMod val="95000"/>
                  </a:schemeClr>
                </a:solidFill>
              </a:rPr>
              <a:t>  replicas: 3                    # Run 3 copies (replicas) of the pod for high availability</a:t>
            </a:r>
          </a:p>
          <a:p>
            <a:r>
              <a:rPr lang="en-US" sz="2800" dirty="0">
                <a:solidFill>
                  <a:schemeClr val="bg1">
                    <a:lumMod val="95000"/>
                  </a:schemeClr>
                </a:solidFill>
              </a:rPr>
              <a:t>  selector:</a:t>
            </a:r>
          </a:p>
          <a:p>
            <a:r>
              <a:rPr lang="en-US" sz="2800" dirty="0">
                <a:solidFill>
                  <a:schemeClr val="bg1">
                    <a:lumMod val="95000"/>
                  </a:schemeClr>
                </a:solidFill>
              </a:rPr>
              <a:t>    </a:t>
            </a:r>
            <a:r>
              <a:rPr lang="en-US" sz="2800" dirty="0" err="1">
                <a:solidFill>
                  <a:schemeClr val="bg1">
                    <a:lumMod val="95000"/>
                  </a:schemeClr>
                </a:solidFill>
              </a:rPr>
              <a:t>matchLabels</a:t>
            </a:r>
            <a:r>
              <a:rPr lang="en-US" sz="2800" dirty="0">
                <a:solidFill>
                  <a:schemeClr val="bg1">
                    <a:lumMod val="95000"/>
                  </a:schemeClr>
                </a:solidFill>
              </a:rPr>
              <a:t>:</a:t>
            </a:r>
          </a:p>
          <a:p>
            <a:r>
              <a:rPr lang="en-US" sz="2800" dirty="0">
                <a:solidFill>
                  <a:schemeClr val="bg1">
                    <a:lumMod val="95000"/>
                  </a:schemeClr>
                </a:solidFill>
              </a:rPr>
              <a:t>      app: </a:t>
            </a:r>
            <a:r>
              <a:rPr lang="en-US" sz="2800" dirty="0" err="1">
                <a:solidFill>
                  <a:schemeClr val="bg1">
                    <a:lumMod val="95000"/>
                  </a:schemeClr>
                </a:solidFill>
              </a:rPr>
              <a:t>myapp</a:t>
            </a:r>
            <a:r>
              <a:rPr lang="en-US" sz="2800" dirty="0">
                <a:solidFill>
                  <a:schemeClr val="bg1">
                    <a:lumMod val="95000"/>
                  </a:schemeClr>
                </a:solidFill>
              </a:rPr>
              <a:t>                # Select pods with label 'app: </a:t>
            </a:r>
            <a:r>
              <a:rPr lang="en-US" sz="2800" dirty="0" err="1">
                <a:solidFill>
                  <a:schemeClr val="bg1">
                    <a:lumMod val="95000"/>
                  </a:schemeClr>
                </a:solidFill>
              </a:rPr>
              <a:t>myapp</a:t>
            </a:r>
            <a:r>
              <a:rPr lang="en-US" sz="2800" dirty="0">
                <a:solidFill>
                  <a:schemeClr val="bg1">
                    <a:lumMod val="95000"/>
                  </a:schemeClr>
                </a:solidFill>
              </a:rPr>
              <a:t>' — these belong to this Deployment</a:t>
            </a:r>
          </a:p>
          <a:p>
            <a:r>
              <a:rPr lang="en-US" sz="2800" dirty="0">
                <a:solidFill>
                  <a:schemeClr val="bg1">
                    <a:lumMod val="95000"/>
                  </a:schemeClr>
                </a:solidFill>
              </a:rPr>
              <a:t>  template:                     # Pod template: defines the pods the Deployment will create</a:t>
            </a:r>
          </a:p>
          <a:p>
            <a:r>
              <a:rPr lang="en-US" sz="2800" dirty="0">
                <a:solidFill>
                  <a:schemeClr val="bg1">
                    <a:lumMod val="95000"/>
                  </a:schemeClr>
                </a:solidFill>
              </a:rPr>
              <a:t>    metadata:</a:t>
            </a:r>
          </a:p>
          <a:p>
            <a:r>
              <a:rPr lang="en-US" sz="2800" dirty="0">
                <a:solidFill>
                  <a:schemeClr val="bg1">
                    <a:lumMod val="95000"/>
                  </a:schemeClr>
                </a:solidFill>
              </a:rPr>
              <a:t>      labels:</a:t>
            </a:r>
          </a:p>
          <a:p>
            <a:r>
              <a:rPr lang="en-US" sz="2800" dirty="0">
                <a:solidFill>
                  <a:schemeClr val="bg1">
                    <a:lumMod val="95000"/>
                  </a:schemeClr>
                </a:solidFill>
              </a:rPr>
              <a:t>        app: </a:t>
            </a:r>
            <a:r>
              <a:rPr lang="en-US" sz="2800" dirty="0" err="1">
                <a:solidFill>
                  <a:schemeClr val="bg1">
                    <a:lumMod val="95000"/>
                  </a:schemeClr>
                </a:solidFill>
              </a:rPr>
              <a:t>myapp</a:t>
            </a:r>
            <a:r>
              <a:rPr lang="en-US" sz="2800" dirty="0">
                <a:solidFill>
                  <a:schemeClr val="bg1">
                    <a:lumMod val="95000"/>
                  </a:schemeClr>
                </a:solidFill>
              </a:rPr>
              <a:t>              # Assign label 'app: </a:t>
            </a:r>
            <a:r>
              <a:rPr lang="en-US" sz="2800" dirty="0" err="1">
                <a:solidFill>
                  <a:schemeClr val="bg1">
                    <a:lumMod val="95000"/>
                  </a:schemeClr>
                </a:solidFill>
              </a:rPr>
              <a:t>myapp</a:t>
            </a:r>
            <a:r>
              <a:rPr lang="en-US" sz="2800" dirty="0">
                <a:solidFill>
                  <a:schemeClr val="bg1">
                    <a:lumMod val="95000"/>
                  </a:schemeClr>
                </a:solidFill>
              </a:rPr>
              <a:t>' to each pod for selection and grouping</a:t>
            </a:r>
          </a:p>
          <a:p>
            <a:r>
              <a:rPr lang="en-US" sz="2800" dirty="0">
                <a:solidFill>
                  <a:schemeClr val="bg1">
                    <a:lumMod val="95000"/>
                  </a:schemeClr>
                </a:solidFill>
              </a:rPr>
              <a:t>    spec:</a:t>
            </a:r>
          </a:p>
          <a:p>
            <a:r>
              <a:rPr lang="en-US" sz="2800" dirty="0">
                <a:solidFill>
                  <a:schemeClr val="bg1">
                    <a:lumMod val="95000"/>
                  </a:schemeClr>
                </a:solidFill>
              </a:rPr>
              <a:t>      containers:               # List of containers to run inside each pod</a:t>
            </a:r>
          </a:p>
          <a:p>
            <a:r>
              <a:rPr lang="en-US" sz="2800" dirty="0">
                <a:solidFill>
                  <a:schemeClr val="bg1">
                    <a:lumMod val="95000"/>
                  </a:schemeClr>
                </a:solidFill>
              </a:rPr>
              <a:t>      - name: </a:t>
            </a:r>
            <a:r>
              <a:rPr lang="en-US" sz="2800" dirty="0" err="1">
                <a:solidFill>
                  <a:schemeClr val="bg1">
                    <a:lumMod val="95000"/>
                  </a:schemeClr>
                </a:solidFill>
              </a:rPr>
              <a:t>myapp</a:t>
            </a:r>
            <a:r>
              <a:rPr lang="en-US" sz="2800" dirty="0">
                <a:solidFill>
                  <a:schemeClr val="bg1">
                    <a:lumMod val="95000"/>
                  </a:schemeClr>
                </a:solidFill>
              </a:rPr>
              <a:t>             # Name of the container (useful if there are multiple containers)</a:t>
            </a:r>
          </a:p>
          <a:p>
            <a:r>
              <a:rPr lang="en-US" sz="2800" dirty="0">
                <a:solidFill>
                  <a:schemeClr val="bg1">
                    <a:lumMod val="95000"/>
                  </a:schemeClr>
                </a:solidFill>
              </a:rPr>
              <a:t>        image: </a:t>
            </a:r>
            <a:r>
              <a:rPr lang="en-US" sz="2800" dirty="0" err="1">
                <a:solidFill>
                  <a:schemeClr val="bg1">
                    <a:lumMod val="95000"/>
                  </a:schemeClr>
                </a:solidFill>
              </a:rPr>
              <a:t>yourdockerhubusername</a:t>
            </a:r>
            <a:r>
              <a:rPr lang="en-US" sz="2800" dirty="0">
                <a:solidFill>
                  <a:schemeClr val="bg1">
                    <a:lumMod val="95000"/>
                  </a:schemeClr>
                </a:solidFill>
              </a:rPr>
              <a:t>/</a:t>
            </a:r>
            <a:r>
              <a:rPr lang="en-US" sz="2800" dirty="0" err="1">
                <a:solidFill>
                  <a:schemeClr val="bg1">
                    <a:lumMod val="95000"/>
                  </a:schemeClr>
                </a:solidFill>
              </a:rPr>
              <a:t>yourapp:latest</a:t>
            </a:r>
            <a:r>
              <a:rPr lang="en-US" sz="2800" dirty="0">
                <a:solidFill>
                  <a:schemeClr val="bg1">
                    <a:lumMod val="95000"/>
                  </a:schemeClr>
                </a:solidFill>
              </a:rPr>
              <a:t>  # Docker image to run inside container</a:t>
            </a:r>
          </a:p>
          <a:p>
            <a:r>
              <a:rPr lang="en-US" sz="2800" dirty="0">
                <a:solidFill>
                  <a:schemeClr val="bg1">
                    <a:lumMod val="95000"/>
                  </a:schemeClr>
                </a:solidFill>
              </a:rPr>
              <a:t>        ports:</a:t>
            </a:r>
          </a:p>
          <a:p>
            <a:r>
              <a:rPr lang="en-US" sz="2800" dirty="0">
                <a:solidFill>
                  <a:schemeClr val="bg1">
                    <a:lumMod val="95000"/>
                  </a:schemeClr>
                </a:solidFill>
              </a:rPr>
              <a:t>        - </a:t>
            </a:r>
            <a:r>
              <a:rPr lang="en-US" sz="2800" dirty="0" err="1">
                <a:solidFill>
                  <a:schemeClr val="bg1">
                    <a:lumMod val="95000"/>
                  </a:schemeClr>
                </a:solidFill>
              </a:rPr>
              <a:t>containerPort</a:t>
            </a:r>
            <a:r>
              <a:rPr lang="en-US" sz="2800" dirty="0">
                <a:solidFill>
                  <a:schemeClr val="bg1">
                    <a:lumMod val="95000"/>
                  </a:schemeClr>
                </a:solidFill>
              </a:rPr>
              <a:t>: 3000   # Port exposed by the container (app listens here)</a:t>
            </a: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27447722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39051"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Deployment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263650"/>
            <a:ext cx="15278100" cy="4832092"/>
          </a:xfrm>
          <a:prstGeom prst="rect">
            <a:avLst/>
          </a:prstGeom>
          <a:noFill/>
        </p:spPr>
        <p:txBody>
          <a:bodyPr wrap="square">
            <a:spAutoFit/>
          </a:bodyPr>
          <a:lstStyle/>
          <a:p>
            <a:r>
              <a:rPr lang="en-US" sz="2800" dirty="0" err="1">
                <a:solidFill>
                  <a:schemeClr val="bg1">
                    <a:lumMod val="95000"/>
                  </a:schemeClr>
                </a:solidFill>
              </a:rPr>
              <a:t>matchLables</a:t>
            </a:r>
            <a:r>
              <a:rPr lang="en-US" sz="2800" dirty="0">
                <a:solidFill>
                  <a:schemeClr val="bg1">
                    <a:lumMod val="95000"/>
                  </a:schemeClr>
                </a:solidFill>
              </a:rPr>
              <a:t> vs </a:t>
            </a:r>
            <a:r>
              <a:rPr lang="en-US" sz="2800" dirty="0" err="1">
                <a:solidFill>
                  <a:schemeClr val="bg1">
                    <a:lumMod val="95000"/>
                  </a:schemeClr>
                </a:solidFill>
              </a:rPr>
              <a:t>lables</a:t>
            </a:r>
            <a:r>
              <a:rPr lang="en-US" sz="2800" dirty="0">
                <a:solidFill>
                  <a:schemeClr val="bg1">
                    <a:lumMod val="95000"/>
                  </a:schemeClr>
                </a:solidFill>
              </a:rPr>
              <a:t>?</a:t>
            </a:r>
          </a:p>
          <a:p>
            <a:endParaRPr lang="en-US" sz="2800" dirty="0">
              <a:solidFill>
                <a:schemeClr val="bg1">
                  <a:lumMod val="95000"/>
                </a:schemeClr>
              </a:solidFill>
            </a:endParaRPr>
          </a:p>
          <a:p>
            <a:endParaRPr lang="en-US" sz="2800" dirty="0">
              <a:solidFill>
                <a:schemeClr val="bg1">
                  <a:lumMod val="95000"/>
                </a:schemeClr>
              </a:solidFill>
            </a:endParaRPr>
          </a:p>
          <a:p>
            <a:r>
              <a:rPr lang="en-US" sz="2800" dirty="0">
                <a:solidFill>
                  <a:schemeClr val="bg1">
                    <a:lumMod val="95000"/>
                  </a:schemeClr>
                </a:solidFill>
              </a:rPr>
              <a:t>The Deployment creates Pods using the template, which gives them the app: </a:t>
            </a:r>
            <a:r>
              <a:rPr lang="en-US" sz="2800" dirty="0" err="1">
                <a:solidFill>
                  <a:schemeClr val="bg1">
                    <a:lumMod val="95000"/>
                  </a:schemeClr>
                </a:solidFill>
              </a:rPr>
              <a:t>myapp</a:t>
            </a:r>
            <a:r>
              <a:rPr lang="en-US" sz="2800" dirty="0">
                <a:solidFill>
                  <a:schemeClr val="bg1">
                    <a:lumMod val="95000"/>
                  </a:schemeClr>
                </a:solidFill>
              </a:rPr>
              <a:t> </a:t>
            </a:r>
            <a:r>
              <a:rPr lang="en-US" sz="2800" dirty="0" err="1">
                <a:solidFill>
                  <a:schemeClr val="bg1">
                    <a:lumMod val="95000"/>
                  </a:schemeClr>
                </a:solidFill>
              </a:rPr>
              <a:t>label.The</a:t>
            </a:r>
            <a:r>
              <a:rPr lang="en-US" sz="2800" dirty="0">
                <a:solidFill>
                  <a:schemeClr val="bg1">
                    <a:lumMod val="95000"/>
                  </a:schemeClr>
                </a:solidFill>
              </a:rPr>
              <a:t> Deployment uses the selector to find all Pods with the label app: </a:t>
            </a:r>
            <a:r>
              <a:rPr lang="en-US" sz="2800" dirty="0" err="1">
                <a:solidFill>
                  <a:schemeClr val="bg1">
                    <a:lumMod val="95000"/>
                  </a:schemeClr>
                </a:solidFill>
              </a:rPr>
              <a:t>myapp.This</a:t>
            </a:r>
            <a:r>
              <a:rPr lang="en-US" sz="2800" dirty="0">
                <a:solidFill>
                  <a:schemeClr val="bg1">
                    <a:lumMod val="95000"/>
                  </a:schemeClr>
                </a:solidFill>
              </a:rPr>
              <a:t> way, the Deployment knows which Pods belong to it and can manage scaling, rolling updates, </a:t>
            </a:r>
            <a:r>
              <a:rPr lang="en-US" sz="2800" dirty="0" err="1">
                <a:solidFill>
                  <a:schemeClr val="bg1">
                    <a:lumMod val="95000"/>
                  </a:schemeClr>
                </a:solidFill>
              </a:rPr>
              <a:t>etc</a:t>
            </a:r>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r>
              <a:rPr lang="en-US" sz="2800" dirty="0" err="1">
                <a:solidFill>
                  <a:schemeClr val="bg1">
                    <a:lumMod val="95000"/>
                  </a:schemeClr>
                </a:solidFill>
              </a:rPr>
              <a:t>matchLabels</a:t>
            </a:r>
            <a:r>
              <a:rPr lang="en-US" sz="2800" dirty="0">
                <a:solidFill>
                  <a:schemeClr val="bg1">
                    <a:lumMod val="95000"/>
                  </a:schemeClr>
                </a:solidFill>
              </a:rPr>
              <a:t> means: "Which Pods should I manage/control?“</a:t>
            </a:r>
          </a:p>
          <a:p>
            <a:endParaRPr lang="en-US" sz="2800" dirty="0">
              <a:solidFill>
                <a:schemeClr val="bg1">
                  <a:lumMod val="95000"/>
                </a:schemeClr>
              </a:solidFill>
            </a:endParaRPr>
          </a:p>
          <a:p>
            <a:r>
              <a:rPr lang="en-US" sz="2800" dirty="0">
                <a:solidFill>
                  <a:schemeClr val="bg1">
                    <a:lumMod val="95000"/>
                  </a:schemeClr>
                </a:solidFill>
              </a:rPr>
              <a:t>labels means: "When I create a Pod, these are the labels I put on it."</a:t>
            </a: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393192020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39051"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Deployment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263650"/>
            <a:ext cx="15278100" cy="4832092"/>
          </a:xfrm>
          <a:prstGeom prst="rect">
            <a:avLst/>
          </a:prstGeom>
          <a:noFill/>
        </p:spPr>
        <p:txBody>
          <a:bodyPr wrap="square">
            <a:spAutoFit/>
          </a:bodyPr>
          <a:lstStyle/>
          <a:p>
            <a:r>
              <a:rPr lang="en-US" sz="2800" dirty="0" err="1">
                <a:solidFill>
                  <a:schemeClr val="bg1">
                    <a:lumMod val="95000"/>
                  </a:schemeClr>
                </a:solidFill>
              </a:rPr>
              <a:t>matchLables</a:t>
            </a:r>
            <a:r>
              <a:rPr lang="en-US" sz="2800" dirty="0">
                <a:solidFill>
                  <a:schemeClr val="bg1">
                    <a:lumMod val="95000"/>
                  </a:schemeClr>
                </a:solidFill>
              </a:rPr>
              <a:t> vs </a:t>
            </a:r>
            <a:r>
              <a:rPr lang="en-US" sz="2800" dirty="0" err="1">
                <a:solidFill>
                  <a:schemeClr val="bg1">
                    <a:lumMod val="95000"/>
                  </a:schemeClr>
                </a:solidFill>
              </a:rPr>
              <a:t>lables</a:t>
            </a:r>
            <a:r>
              <a:rPr lang="en-US" sz="2800" dirty="0">
                <a:solidFill>
                  <a:schemeClr val="bg1">
                    <a:lumMod val="95000"/>
                  </a:schemeClr>
                </a:solidFill>
              </a:rPr>
              <a:t>?</a:t>
            </a:r>
          </a:p>
          <a:p>
            <a:endParaRPr lang="en-US" sz="2800" dirty="0">
              <a:solidFill>
                <a:schemeClr val="bg1">
                  <a:lumMod val="95000"/>
                </a:schemeClr>
              </a:solidFill>
            </a:endParaRPr>
          </a:p>
          <a:p>
            <a:endParaRPr lang="en-US" sz="2800" dirty="0">
              <a:solidFill>
                <a:schemeClr val="bg1">
                  <a:lumMod val="95000"/>
                </a:schemeClr>
              </a:solidFill>
            </a:endParaRPr>
          </a:p>
          <a:p>
            <a:r>
              <a:rPr lang="en-US" sz="2800" dirty="0">
                <a:solidFill>
                  <a:schemeClr val="bg1">
                    <a:lumMod val="95000"/>
                  </a:schemeClr>
                </a:solidFill>
              </a:rPr>
              <a:t>The Deployment creates Pods using the template, which gives them the app: </a:t>
            </a:r>
            <a:r>
              <a:rPr lang="en-US" sz="2800" dirty="0" err="1">
                <a:solidFill>
                  <a:schemeClr val="bg1">
                    <a:lumMod val="95000"/>
                  </a:schemeClr>
                </a:solidFill>
              </a:rPr>
              <a:t>myapp</a:t>
            </a:r>
            <a:r>
              <a:rPr lang="en-US" sz="2800" dirty="0">
                <a:solidFill>
                  <a:schemeClr val="bg1">
                    <a:lumMod val="95000"/>
                  </a:schemeClr>
                </a:solidFill>
              </a:rPr>
              <a:t> </a:t>
            </a:r>
            <a:r>
              <a:rPr lang="en-US" sz="2800" dirty="0" err="1">
                <a:solidFill>
                  <a:schemeClr val="bg1">
                    <a:lumMod val="95000"/>
                  </a:schemeClr>
                </a:solidFill>
              </a:rPr>
              <a:t>label.The</a:t>
            </a:r>
            <a:r>
              <a:rPr lang="en-US" sz="2800" dirty="0">
                <a:solidFill>
                  <a:schemeClr val="bg1">
                    <a:lumMod val="95000"/>
                  </a:schemeClr>
                </a:solidFill>
              </a:rPr>
              <a:t> Deployment uses the selector to find all Pods with the label app: </a:t>
            </a:r>
            <a:r>
              <a:rPr lang="en-US" sz="2800" dirty="0" err="1">
                <a:solidFill>
                  <a:schemeClr val="bg1">
                    <a:lumMod val="95000"/>
                  </a:schemeClr>
                </a:solidFill>
              </a:rPr>
              <a:t>myapp.This</a:t>
            </a:r>
            <a:r>
              <a:rPr lang="en-US" sz="2800" dirty="0">
                <a:solidFill>
                  <a:schemeClr val="bg1">
                    <a:lumMod val="95000"/>
                  </a:schemeClr>
                </a:solidFill>
              </a:rPr>
              <a:t> way, the Deployment knows which Pods belong to it and can manage scaling, rolling updates, </a:t>
            </a:r>
            <a:r>
              <a:rPr lang="en-US" sz="2800" dirty="0" err="1">
                <a:solidFill>
                  <a:schemeClr val="bg1">
                    <a:lumMod val="95000"/>
                  </a:schemeClr>
                </a:solidFill>
              </a:rPr>
              <a:t>etc</a:t>
            </a:r>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r>
              <a:rPr lang="en-US" sz="2800" dirty="0" err="1">
                <a:solidFill>
                  <a:schemeClr val="bg1">
                    <a:lumMod val="95000"/>
                  </a:schemeClr>
                </a:solidFill>
              </a:rPr>
              <a:t>matchLabels</a:t>
            </a:r>
            <a:r>
              <a:rPr lang="en-US" sz="2800" dirty="0">
                <a:solidFill>
                  <a:schemeClr val="bg1">
                    <a:lumMod val="95000"/>
                  </a:schemeClr>
                </a:solidFill>
              </a:rPr>
              <a:t> means: "Which Pods should I manage/control?“</a:t>
            </a:r>
          </a:p>
          <a:p>
            <a:endParaRPr lang="en-US" sz="2800" dirty="0">
              <a:solidFill>
                <a:schemeClr val="bg1">
                  <a:lumMod val="95000"/>
                </a:schemeClr>
              </a:solidFill>
            </a:endParaRPr>
          </a:p>
          <a:p>
            <a:r>
              <a:rPr lang="en-US" sz="2800" dirty="0">
                <a:solidFill>
                  <a:schemeClr val="bg1">
                    <a:lumMod val="95000"/>
                  </a:schemeClr>
                </a:solidFill>
              </a:rPr>
              <a:t>labels means: "When I create a Pod, these are the labels I put on it."</a:t>
            </a: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10016442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err="1">
                <a:solidFill>
                  <a:schemeClr val="accent1"/>
                </a:solidFill>
              </a:rPr>
              <a:t>DaemonSet</a:t>
            </a:r>
            <a:endParaRPr lang="en-US" sz="3200" i="1" dirty="0">
              <a:solidFill>
                <a:schemeClr val="accent1"/>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6555641"/>
          </a:xfrm>
          <a:prstGeom prst="rect">
            <a:avLst/>
          </a:prstGeom>
          <a:noFill/>
        </p:spPr>
        <p:txBody>
          <a:bodyPr wrap="square">
            <a:spAutoFit/>
          </a:bodyPr>
          <a:lstStyle/>
          <a:p>
            <a:r>
              <a:rPr lang="en-US" sz="2800" dirty="0">
                <a:solidFill>
                  <a:schemeClr val="bg1">
                    <a:lumMod val="95000"/>
                  </a:schemeClr>
                </a:solidFill>
              </a:rPr>
              <a:t>In Kubernetes, a </a:t>
            </a:r>
            <a:r>
              <a:rPr lang="en-US" sz="2800" b="1" dirty="0" err="1">
                <a:solidFill>
                  <a:schemeClr val="bg1">
                    <a:lumMod val="95000"/>
                  </a:schemeClr>
                </a:solidFill>
              </a:rPr>
              <a:t>DaemonSet</a:t>
            </a:r>
            <a:r>
              <a:rPr lang="en-US" sz="2800" dirty="0">
                <a:solidFill>
                  <a:schemeClr val="bg1">
                    <a:lumMod val="95000"/>
                  </a:schemeClr>
                </a:solidFill>
              </a:rPr>
              <a:t> is a type of workload controller that ensures a copy of a Pod runs </a:t>
            </a:r>
            <a:r>
              <a:rPr lang="en-US" sz="2800" b="1" dirty="0">
                <a:solidFill>
                  <a:schemeClr val="bg1">
                    <a:lumMod val="95000"/>
                  </a:schemeClr>
                </a:solidFill>
              </a:rPr>
              <a:t>on every (or some) node in the cluster</a:t>
            </a:r>
            <a:r>
              <a:rPr lang="en-US" sz="2800" dirty="0">
                <a:solidFill>
                  <a:schemeClr val="bg1">
                    <a:lumMod val="95000"/>
                  </a:schemeClr>
                </a:solidFill>
              </a:rPr>
              <a:t>.</a:t>
            </a:r>
          </a:p>
          <a:p>
            <a:endParaRPr lang="en-US" sz="2800" dirty="0">
              <a:solidFill>
                <a:schemeClr val="bg1">
                  <a:lumMod val="95000"/>
                </a:schemeClr>
              </a:solidFill>
            </a:endParaRPr>
          </a:p>
          <a:p>
            <a:endParaRPr lang="en-US" sz="2800" dirty="0">
              <a:solidFill>
                <a:schemeClr val="bg1">
                  <a:lumMod val="95000"/>
                </a:schemeClr>
              </a:solidFill>
            </a:endParaRPr>
          </a:p>
          <a:p>
            <a:r>
              <a:rPr lang="en-US" sz="2800" dirty="0">
                <a:solidFill>
                  <a:schemeClr val="bg2"/>
                </a:solidFill>
              </a:rPr>
              <a:t>Key Points about </a:t>
            </a:r>
            <a:r>
              <a:rPr lang="en-US" sz="2800" dirty="0" err="1">
                <a:solidFill>
                  <a:schemeClr val="bg2"/>
                </a:solidFill>
              </a:rPr>
              <a:t>DaemonSet</a:t>
            </a:r>
            <a:r>
              <a:rPr lang="en-US" sz="2800" dirty="0">
                <a:solidFill>
                  <a:schemeClr val="bg2"/>
                </a:solidFill>
              </a:rPr>
              <a:t>:</a:t>
            </a:r>
          </a:p>
          <a:p>
            <a:endParaRPr lang="en-US" sz="2800" dirty="0">
              <a:solidFill>
                <a:schemeClr val="bg2"/>
              </a:solidFill>
            </a:endParaRPr>
          </a:p>
          <a:p>
            <a:r>
              <a:rPr lang="en-US" sz="2800" dirty="0">
                <a:solidFill>
                  <a:schemeClr val="bg2"/>
                </a:solidFill>
              </a:rPr>
              <a:t>Purpose: Deploy Pods that need to run on all nodes (or a selected group of nodes).</a:t>
            </a:r>
          </a:p>
          <a:p>
            <a:endParaRPr lang="en-US" sz="2800" dirty="0">
              <a:solidFill>
                <a:schemeClr val="bg2"/>
              </a:solidFill>
            </a:endParaRPr>
          </a:p>
          <a:p>
            <a:r>
              <a:rPr lang="en-US" sz="2800" dirty="0" err="1">
                <a:solidFill>
                  <a:schemeClr val="bg2"/>
                </a:solidFill>
              </a:rPr>
              <a:t>Examples:Logging</a:t>
            </a:r>
            <a:r>
              <a:rPr lang="en-US" sz="2800" dirty="0">
                <a:solidFill>
                  <a:schemeClr val="bg2"/>
                </a:solidFill>
              </a:rPr>
              <a:t> agents (e.g., </a:t>
            </a:r>
            <a:r>
              <a:rPr lang="en-US" sz="2800" dirty="0" err="1">
                <a:solidFill>
                  <a:schemeClr val="bg2"/>
                </a:solidFill>
              </a:rPr>
              <a:t>Fluentd</a:t>
            </a:r>
            <a:r>
              <a:rPr lang="en-US" sz="2800" dirty="0">
                <a:solidFill>
                  <a:schemeClr val="bg2"/>
                </a:solidFill>
              </a:rPr>
              <a:t>, </a:t>
            </a:r>
            <a:r>
              <a:rPr lang="en-US" sz="2800" dirty="0" err="1">
                <a:solidFill>
                  <a:schemeClr val="bg2"/>
                </a:solidFill>
              </a:rPr>
              <a:t>Filebeat</a:t>
            </a:r>
            <a:r>
              <a:rPr lang="en-US" sz="2800" dirty="0">
                <a:solidFill>
                  <a:schemeClr val="bg2"/>
                </a:solidFill>
              </a:rPr>
              <a:t>).Monitoring agents (e.g., Prometheus Node Exporter, Datadog Agent).</a:t>
            </a:r>
          </a:p>
          <a:p>
            <a:r>
              <a:rPr lang="en-US" sz="2800" dirty="0">
                <a:solidFill>
                  <a:schemeClr val="bg2"/>
                </a:solidFill>
              </a:rPr>
              <a:t>Networking components (e.g., CNI plugins like Calico or Cilium).</a:t>
            </a:r>
          </a:p>
          <a:p>
            <a:endParaRPr lang="en-US" sz="2800" dirty="0">
              <a:solidFill>
                <a:schemeClr val="bg2"/>
              </a:solidFill>
            </a:endParaRPr>
          </a:p>
          <a:p>
            <a:r>
              <a:rPr lang="en-US" sz="2800" dirty="0" err="1">
                <a:solidFill>
                  <a:schemeClr val="bg2"/>
                </a:solidFill>
              </a:rPr>
              <a:t>Behavior:When</a:t>
            </a:r>
            <a:r>
              <a:rPr lang="en-US" sz="2800" dirty="0">
                <a:solidFill>
                  <a:schemeClr val="bg2"/>
                </a:solidFill>
              </a:rPr>
              <a:t> a new node is added → </a:t>
            </a:r>
            <a:r>
              <a:rPr lang="en-US" sz="2800" dirty="0" err="1">
                <a:solidFill>
                  <a:schemeClr val="bg2"/>
                </a:solidFill>
              </a:rPr>
              <a:t>DaemonSet</a:t>
            </a:r>
            <a:r>
              <a:rPr lang="en-US" sz="2800" dirty="0">
                <a:solidFill>
                  <a:schemeClr val="bg2"/>
                </a:solidFill>
              </a:rPr>
              <a:t> automatically starts a Pod on it.</a:t>
            </a:r>
          </a:p>
          <a:p>
            <a:r>
              <a:rPr lang="en-US" sz="2800" dirty="0">
                <a:solidFill>
                  <a:schemeClr val="bg2"/>
                </a:solidFill>
              </a:rPr>
              <a:t>When a node is removed → The </a:t>
            </a:r>
            <a:r>
              <a:rPr lang="en-US" sz="2800" dirty="0" err="1">
                <a:solidFill>
                  <a:schemeClr val="bg2"/>
                </a:solidFill>
              </a:rPr>
              <a:t>DaemonSet</a:t>
            </a:r>
            <a:r>
              <a:rPr lang="en-US" sz="2800" dirty="0">
                <a:solidFill>
                  <a:schemeClr val="bg2"/>
                </a:solidFill>
              </a:rPr>
              <a:t> Pod is also removed.</a:t>
            </a:r>
          </a:p>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25827848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err="1">
                <a:solidFill>
                  <a:schemeClr val="accent1"/>
                </a:solidFill>
              </a:rPr>
              <a:t>DaemonSet</a:t>
            </a:r>
            <a:endParaRPr lang="en-US" sz="3200" i="1" dirty="0">
              <a:solidFill>
                <a:schemeClr val="accent1"/>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7848302"/>
          </a:xfrm>
          <a:prstGeom prst="rect">
            <a:avLst/>
          </a:prstGeom>
          <a:noFill/>
        </p:spPr>
        <p:txBody>
          <a:bodyPr wrap="square">
            <a:spAutoFit/>
          </a:bodyPr>
          <a:lstStyle/>
          <a:p>
            <a:r>
              <a:rPr lang="en-US" sz="2800" dirty="0" err="1">
                <a:solidFill>
                  <a:schemeClr val="bg1">
                    <a:lumMod val="95000"/>
                  </a:schemeClr>
                </a:solidFill>
              </a:rPr>
              <a:t>apiVersion</a:t>
            </a:r>
            <a:r>
              <a:rPr lang="en-US" sz="2800" dirty="0">
                <a:solidFill>
                  <a:schemeClr val="bg1">
                    <a:lumMod val="95000"/>
                  </a:schemeClr>
                </a:solidFill>
              </a:rPr>
              <a:t>: apps/v1             # Use the stable API version for </a:t>
            </a:r>
            <a:r>
              <a:rPr lang="en-US" sz="2800" dirty="0" err="1">
                <a:solidFill>
                  <a:schemeClr val="bg1">
                    <a:lumMod val="95000"/>
                  </a:schemeClr>
                </a:solidFill>
              </a:rPr>
              <a:t>DaemonSet</a:t>
            </a:r>
            <a:r>
              <a:rPr lang="en-US" sz="2800" dirty="0">
                <a:solidFill>
                  <a:schemeClr val="bg1">
                    <a:lumMod val="95000"/>
                  </a:schemeClr>
                </a:solidFill>
              </a:rPr>
              <a:t> resources</a:t>
            </a:r>
          </a:p>
          <a:p>
            <a:r>
              <a:rPr lang="en-US" sz="2800" dirty="0">
                <a:solidFill>
                  <a:schemeClr val="bg1">
                    <a:lumMod val="95000"/>
                  </a:schemeClr>
                </a:solidFill>
              </a:rPr>
              <a:t>kind: </a:t>
            </a:r>
            <a:r>
              <a:rPr lang="en-US" sz="2800" dirty="0" err="1">
                <a:solidFill>
                  <a:schemeClr val="bg1">
                    <a:lumMod val="95000"/>
                  </a:schemeClr>
                </a:solidFill>
              </a:rPr>
              <a:t>DaemonSet</a:t>
            </a:r>
            <a:r>
              <a:rPr lang="en-US" sz="2800" dirty="0">
                <a:solidFill>
                  <a:schemeClr val="bg1">
                    <a:lumMod val="95000"/>
                  </a:schemeClr>
                </a:solidFill>
              </a:rPr>
              <a:t>                # This resource is a </a:t>
            </a:r>
            <a:r>
              <a:rPr lang="en-US" sz="2800" dirty="0" err="1">
                <a:solidFill>
                  <a:schemeClr val="bg1">
                    <a:lumMod val="95000"/>
                  </a:schemeClr>
                </a:solidFill>
              </a:rPr>
              <a:t>DaemonSet</a:t>
            </a:r>
            <a:r>
              <a:rPr lang="en-US" sz="2800" dirty="0">
                <a:solidFill>
                  <a:schemeClr val="bg1">
                    <a:lumMod val="95000"/>
                  </a:schemeClr>
                </a:solidFill>
              </a:rPr>
              <a:t> (runs one pod on each node)</a:t>
            </a:r>
          </a:p>
          <a:p>
            <a:r>
              <a:rPr lang="en-US" sz="2800" dirty="0">
                <a:solidFill>
                  <a:schemeClr val="bg1">
                    <a:lumMod val="95000"/>
                  </a:schemeClr>
                </a:solidFill>
              </a:rPr>
              <a:t>metadata:</a:t>
            </a:r>
          </a:p>
          <a:p>
            <a:r>
              <a:rPr lang="en-US" sz="2800" dirty="0">
                <a:solidFill>
                  <a:schemeClr val="bg1">
                    <a:lumMod val="95000"/>
                  </a:schemeClr>
                </a:solidFill>
              </a:rPr>
              <a:t>  name: my-</a:t>
            </a:r>
            <a:r>
              <a:rPr lang="en-US" sz="2800" dirty="0" err="1">
                <a:solidFill>
                  <a:schemeClr val="bg1">
                    <a:lumMod val="95000"/>
                  </a:schemeClr>
                </a:solidFill>
              </a:rPr>
              <a:t>daemonset</a:t>
            </a:r>
            <a:r>
              <a:rPr lang="en-US" sz="2800" dirty="0">
                <a:solidFill>
                  <a:schemeClr val="bg1">
                    <a:lumMod val="95000"/>
                  </a:schemeClr>
                </a:solidFill>
              </a:rPr>
              <a:t>           # Name of the </a:t>
            </a:r>
            <a:r>
              <a:rPr lang="en-US" sz="2800" dirty="0" err="1">
                <a:solidFill>
                  <a:schemeClr val="bg1">
                    <a:lumMod val="95000"/>
                  </a:schemeClr>
                </a:solidFill>
              </a:rPr>
              <a:t>DaemonSet</a:t>
            </a:r>
            <a:r>
              <a:rPr lang="en-US" sz="2800" dirty="0">
                <a:solidFill>
                  <a:schemeClr val="bg1">
                    <a:lumMod val="95000"/>
                  </a:schemeClr>
                </a:solidFill>
              </a:rPr>
              <a:t> object</a:t>
            </a:r>
          </a:p>
          <a:p>
            <a:r>
              <a:rPr lang="en-US" sz="2800" dirty="0">
                <a:solidFill>
                  <a:schemeClr val="bg1">
                    <a:lumMod val="95000"/>
                  </a:schemeClr>
                </a:solidFill>
              </a:rPr>
              <a:t>spec:</a:t>
            </a:r>
          </a:p>
          <a:p>
            <a:r>
              <a:rPr lang="en-US" sz="2800" dirty="0">
                <a:solidFill>
                  <a:schemeClr val="bg1">
                    <a:lumMod val="95000"/>
                  </a:schemeClr>
                </a:solidFill>
              </a:rPr>
              <a:t>  selector:</a:t>
            </a:r>
          </a:p>
          <a:p>
            <a:r>
              <a:rPr lang="en-US" sz="2800" dirty="0">
                <a:solidFill>
                  <a:schemeClr val="bg1">
                    <a:lumMod val="95000"/>
                  </a:schemeClr>
                </a:solidFill>
              </a:rPr>
              <a:t>    </a:t>
            </a:r>
            <a:r>
              <a:rPr lang="en-US" sz="2800" dirty="0" err="1">
                <a:solidFill>
                  <a:schemeClr val="bg1">
                    <a:lumMod val="95000"/>
                  </a:schemeClr>
                </a:solidFill>
              </a:rPr>
              <a:t>matchLabels</a:t>
            </a:r>
            <a:r>
              <a:rPr lang="en-US" sz="2800" dirty="0">
                <a:solidFill>
                  <a:schemeClr val="bg1">
                    <a:lumMod val="95000"/>
                  </a:schemeClr>
                </a:solidFill>
              </a:rPr>
              <a:t>:</a:t>
            </a:r>
          </a:p>
          <a:p>
            <a:r>
              <a:rPr lang="en-US" sz="2800" dirty="0">
                <a:solidFill>
                  <a:schemeClr val="bg1">
                    <a:lumMod val="95000"/>
                  </a:schemeClr>
                </a:solidFill>
              </a:rPr>
              <a:t>      name: my-daemon-pod      # Selector to match pods managed by this </a:t>
            </a:r>
            <a:r>
              <a:rPr lang="en-US" sz="2800" dirty="0" err="1">
                <a:solidFill>
                  <a:schemeClr val="bg1">
                    <a:lumMod val="95000"/>
                  </a:schemeClr>
                </a:solidFill>
              </a:rPr>
              <a:t>DaemonSet</a:t>
            </a:r>
            <a:endParaRPr lang="en-US" sz="2800" dirty="0">
              <a:solidFill>
                <a:schemeClr val="bg1">
                  <a:lumMod val="95000"/>
                </a:schemeClr>
              </a:solidFill>
            </a:endParaRPr>
          </a:p>
          <a:p>
            <a:r>
              <a:rPr lang="en-US" sz="2800" dirty="0">
                <a:solidFill>
                  <a:schemeClr val="bg1">
                    <a:lumMod val="95000"/>
                  </a:schemeClr>
                </a:solidFill>
              </a:rPr>
              <a:t>  template:</a:t>
            </a:r>
          </a:p>
          <a:p>
            <a:r>
              <a:rPr lang="en-US" sz="2800" dirty="0">
                <a:solidFill>
                  <a:schemeClr val="bg1">
                    <a:lumMod val="95000"/>
                  </a:schemeClr>
                </a:solidFill>
              </a:rPr>
              <a:t>    metadata:</a:t>
            </a:r>
          </a:p>
          <a:p>
            <a:r>
              <a:rPr lang="en-US" sz="2800" dirty="0">
                <a:solidFill>
                  <a:schemeClr val="bg1">
                    <a:lumMod val="95000"/>
                  </a:schemeClr>
                </a:solidFill>
              </a:rPr>
              <a:t>      labels:</a:t>
            </a:r>
          </a:p>
          <a:p>
            <a:r>
              <a:rPr lang="en-US" sz="2800" dirty="0">
                <a:solidFill>
                  <a:schemeClr val="bg1">
                    <a:lumMod val="95000"/>
                  </a:schemeClr>
                </a:solidFill>
              </a:rPr>
              <a:t>        name: my-daemon-pod    # Labels assigned to pods created by this </a:t>
            </a:r>
            <a:r>
              <a:rPr lang="en-US" sz="2800" dirty="0" err="1">
                <a:solidFill>
                  <a:schemeClr val="bg1">
                    <a:lumMod val="95000"/>
                  </a:schemeClr>
                </a:solidFill>
              </a:rPr>
              <a:t>DaemonSet</a:t>
            </a:r>
            <a:endParaRPr lang="en-US" sz="2800" dirty="0">
              <a:solidFill>
                <a:schemeClr val="bg1">
                  <a:lumMod val="95000"/>
                </a:schemeClr>
              </a:solidFill>
            </a:endParaRPr>
          </a:p>
          <a:p>
            <a:r>
              <a:rPr lang="en-US" sz="2800" dirty="0">
                <a:solidFill>
                  <a:schemeClr val="bg1">
                    <a:lumMod val="95000"/>
                  </a:schemeClr>
                </a:solidFill>
              </a:rPr>
              <a:t>    spec:</a:t>
            </a:r>
          </a:p>
          <a:p>
            <a:r>
              <a:rPr lang="en-US" sz="2800" dirty="0">
                <a:solidFill>
                  <a:schemeClr val="bg1">
                    <a:lumMod val="95000"/>
                  </a:schemeClr>
                </a:solidFill>
              </a:rPr>
              <a:t>      containers:</a:t>
            </a:r>
          </a:p>
          <a:p>
            <a:r>
              <a:rPr lang="en-US" sz="2800" dirty="0">
                <a:solidFill>
                  <a:schemeClr val="bg1">
                    <a:lumMod val="95000"/>
                  </a:schemeClr>
                </a:solidFill>
              </a:rPr>
              <a:t>      - name: daemon-container # Name of the container inside the pod</a:t>
            </a:r>
          </a:p>
          <a:p>
            <a:r>
              <a:rPr lang="en-US" sz="2800" dirty="0">
                <a:solidFill>
                  <a:schemeClr val="bg1">
                    <a:lumMod val="95000"/>
                  </a:schemeClr>
                </a:solidFill>
              </a:rPr>
              <a:t>        image: </a:t>
            </a:r>
            <a:r>
              <a:rPr lang="en-US" sz="2800" dirty="0" err="1">
                <a:solidFill>
                  <a:schemeClr val="bg1">
                    <a:lumMod val="95000"/>
                  </a:schemeClr>
                </a:solidFill>
              </a:rPr>
              <a:t>busybox</a:t>
            </a:r>
            <a:r>
              <a:rPr lang="en-US" sz="2800" dirty="0">
                <a:solidFill>
                  <a:schemeClr val="bg1">
                    <a:lumMod val="95000"/>
                  </a:schemeClr>
                </a:solidFill>
              </a:rPr>
              <a:t>          # Container image (example: lightweight Linux image)</a:t>
            </a:r>
          </a:p>
          <a:p>
            <a:r>
              <a:rPr lang="en-US" sz="2800" dirty="0">
                <a:solidFill>
                  <a:schemeClr val="bg1">
                    <a:lumMod val="95000"/>
                  </a:schemeClr>
                </a:solidFill>
              </a:rPr>
              <a:t>        command: ["sleep", "3600"]  # Command to keep the container running (sleep for 1 hour)</a:t>
            </a:r>
          </a:p>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39317730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Service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5262979"/>
          </a:xfrm>
          <a:prstGeom prst="rect">
            <a:avLst/>
          </a:prstGeom>
          <a:noFill/>
        </p:spPr>
        <p:txBody>
          <a:bodyPr wrap="square">
            <a:spAutoFit/>
          </a:bodyPr>
          <a:lstStyle/>
          <a:p>
            <a:r>
              <a:rPr lang="en-US" sz="2800" dirty="0" err="1">
                <a:solidFill>
                  <a:schemeClr val="bg1">
                    <a:lumMod val="95000"/>
                  </a:schemeClr>
                </a:solidFill>
              </a:rPr>
              <a:t>apiVersion</a:t>
            </a:r>
            <a:r>
              <a:rPr lang="en-US" sz="2800" dirty="0">
                <a:solidFill>
                  <a:schemeClr val="bg1">
                    <a:lumMod val="95000"/>
                  </a:schemeClr>
                </a:solidFill>
              </a:rPr>
              <a:t>: v1                   # API version for Service resources</a:t>
            </a:r>
          </a:p>
          <a:p>
            <a:r>
              <a:rPr lang="en-US" sz="2800" dirty="0">
                <a:solidFill>
                  <a:schemeClr val="bg1">
                    <a:lumMod val="95000"/>
                  </a:schemeClr>
                </a:solidFill>
              </a:rPr>
              <a:t>kind: Service                   # This resource is a Service (exposes pods internally or externally)</a:t>
            </a:r>
          </a:p>
          <a:p>
            <a:r>
              <a:rPr lang="en-US" sz="2800" dirty="0">
                <a:solidFill>
                  <a:schemeClr val="bg1">
                    <a:lumMod val="95000"/>
                  </a:schemeClr>
                </a:solidFill>
              </a:rPr>
              <a:t>metadata:</a:t>
            </a:r>
          </a:p>
          <a:p>
            <a:r>
              <a:rPr lang="en-US" sz="2800" dirty="0">
                <a:solidFill>
                  <a:schemeClr val="bg1">
                    <a:lumMod val="95000"/>
                  </a:schemeClr>
                </a:solidFill>
              </a:rPr>
              <a:t>  name: </a:t>
            </a:r>
            <a:r>
              <a:rPr lang="en-US" sz="2800" dirty="0" err="1">
                <a:solidFill>
                  <a:schemeClr val="bg1">
                    <a:lumMod val="95000"/>
                  </a:schemeClr>
                </a:solidFill>
              </a:rPr>
              <a:t>myapp</a:t>
            </a:r>
            <a:r>
              <a:rPr lang="en-US" sz="2800" dirty="0">
                <a:solidFill>
                  <a:schemeClr val="bg1">
                    <a:lumMod val="95000"/>
                  </a:schemeClr>
                </a:solidFill>
              </a:rPr>
              <a:t>-service           # Name of the Service object</a:t>
            </a:r>
          </a:p>
          <a:p>
            <a:r>
              <a:rPr lang="en-US" sz="2800" dirty="0">
                <a:solidFill>
                  <a:schemeClr val="bg1">
                    <a:lumMod val="95000"/>
                  </a:schemeClr>
                </a:solidFill>
              </a:rPr>
              <a:t>spec:</a:t>
            </a:r>
          </a:p>
          <a:p>
            <a:r>
              <a:rPr lang="en-US" sz="2800" dirty="0">
                <a:solidFill>
                  <a:schemeClr val="bg1">
                    <a:lumMod val="95000"/>
                  </a:schemeClr>
                </a:solidFill>
              </a:rPr>
              <a:t>  selector:</a:t>
            </a:r>
          </a:p>
          <a:p>
            <a:r>
              <a:rPr lang="en-US" sz="2800" dirty="0">
                <a:solidFill>
                  <a:schemeClr val="bg1">
                    <a:lumMod val="95000"/>
                  </a:schemeClr>
                </a:solidFill>
              </a:rPr>
              <a:t>    app: </a:t>
            </a:r>
            <a:r>
              <a:rPr lang="en-US" sz="2800" dirty="0" err="1">
                <a:solidFill>
                  <a:schemeClr val="bg1">
                    <a:lumMod val="95000"/>
                  </a:schemeClr>
                </a:solidFill>
              </a:rPr>
              <a:t>myapp</a:t>
            </a:r>
            <a:r>
              <a:rPr lang="en-US" sz="2800" dirty="0">
                <a:solidFill>
                  <a:schemeClr val="bg1">
                    <a:lumMod val="95000"/>
                  </a:schemeClr>
                </a:solidFill>
              </a:rPr>
              <a:t>                 # Select pods with label 'app: </a:t>
            </a:r>
            <a:r>
              <a:rPr lang="en-US" sz="2800" dirty="0" err="1">
                <a:solidFill>
                  <a:schemeClr val="bg1">
                    <a:lumMod val="95000"/>
                  </a:schemeClr>
                </a:solidFill>
              </a:rPr>
              <a:t>myapp</a:t>
            </a:r>
            <a:r>
              <a:rPr lang="en-US" sz="2800" dirty="0">
                <a:solidFill>
                  <a:schemeClr val="bg1">
                    <a:lumMod val="95000"/>
                  </a:schemeClr>
                </a:solidFill>
              </a:rPr>
              <a:t>' to send traffic to</a:t>
            </a:r>
          </a:p>
          <a:p>
            <a:r>
              <a:rPr lang="en-US" sz="2800" dirty="0">
                <a:solidFill>
                  <a:schemeClr val="bg1">
                    <a:lumMod val="95000"/>
                  </a:schemeClr>
                </a:solidFill>
              </a:rPr>
              <a:t>  ports:</a:t>
            </a:r>
          </a:p>
          <a:p>
            <a:r>
              <a:rPr lang="en-US" sz="2800" dirty="0">
                <a:solidFill>
                  <a:schemeClr val="bg1">
                    <a:lumMod val="95000"/>
                  </a:schemeClr>
                </a:solidFill>
              </a:rPr>
              <a:t>    - protocol: TCP            # Protocol used by the Service (usually TCP)</a:t>
            </a:r>
          </a:p>
          <a:p>
            <a:r>
              <a:rPr lang="en-US" sz="2800" dirty="0">
                <a:solidFill>
                  <a:schemeClr val="bg1">
                    <a:lumMod val="95000"/>
                  </a:schemeClr>
                </a:solidFill>
              </a:rPr>
              <a:t>      port: 80                 # Port exposed by the Service inside the cluster</a:t>
            </a:r>
          </a:p>
          <a:p>
            <a:r>
              <a:rPr lang="en-US" sz="2800" dirty="0">
                <a:solidFill>
                  <a:schemeClr val="bg1">
                    <a:lumMod val="95000"/>
                  </a:schemeClr>
                </a:solidFill>
              </a:rPr>
              <a:t>      </a:t>
            </a:r>
            <a:r>
              <a:rPr lang="en-US" sz="2800" dirty="0" err="1">
                <a:solidFill>
                  <a:schemeClr val="bg1">
                    <a:lumMod val="95000"/>
                  </a:schemeClr>
                </a:solidFill>
              </a:rPr>
              <a:t>targetPort</a:t>
            </a:r>
            <a:r>
              <a:rPr lang="en-US" sz="2800" dirty="0">
                <a:solidFill>
                  <a:schemeClr val="bg1">
                    <a:lumMod val="95000"/>
                  </a:schemeClr>
                </a:solidFill>
              </a:rPr>
              <a:t>: 3000         # Port on the pods that the Service forwards traffic to</a:t>
            </a:r>
          </a:p>
          <a:p>
            <a:r>
              <a:rPr lang="en-US" sz="2800" dirty="0">
                <a:solidFill>
                  <a:schemeClr val="bg1">
                    <a:lumMod val="95000"/>
                  </a:schemeClr>
                </a:solidFill>
              </a:rPr>
              <a:t>  type: </a:t>
            </a:r>
            <a:r>
              <a:rPr lang="en-US" sz="2800" dirty="0" err="1">
                <a:solidFill>
                  <a:schemeClr val="bg1">
                    <a:lumMod val="95000"/>
                  </a:schemeClr>
                </a:solidFill>
              </a:rPr>
              <a:t>ClusterIP</a:t>
            </a:r>
            <a:r>
              <a:rPr lang="en-US" sz="2800" dirty="0">
                <a:solidFill>
                  <a:schemeClr val="bg1">
                    <a:lumMod val="95000"/>
                  </a:schemeClr>
                </a:solidFill>
              </a:rPr>
              <a:t> or </a:t>
            </a:r>
            <a:r>
              <a:rPr lang="en-US" sz="2800" dirty="0" err="1">
                <a:solidFill>
                  <a:schemeClr val="bg1">
                    <a:lumMod val="95000"/>
                  </a:schemeClr>
                </a:solidFill>
              </a:rPr>
              <a:t>NodePort</a:t>
            </a:r>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739860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2722"/>
            <a:ext cx="18288000" cy="10286978"/>
          </a:xfrm>
          <a:prstGeom prst="rect">
            <a:avLst/>
          </a:prstGeom>
        </p:spPr>
      </p:pic>
      <p:sp>
        <p:nvSpPr>
          <p:cNvPr id="3" name="object 3"/>
          <p:cNvSpPr txBox="1">
            <a:spLocks noGrp="1"/>
          </p:cNvSpPr>
          <p:nvPr>
            <p:ph type="title"/>
          </p:nvPr>
        </p:nvSpPr>
        <p:spPr>
          <a:xfrm>
            <a:off x="996950" y="1156703"/>
            <a:ext cx="9328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Image </a:t>
            </a:r>
            <a:r>
              <a:rPr lang="en-US" sz="5400" dirty="0" err="1"/>
              <a:t>architechure</a:t>
            </a:r>
            <a:endParaRPr sz="4800" dirty="0"/>
          </a:p>
        </p:txBody>
      </p:sp>
      <p:sp>
        <p:nvSpPr>
          <p:cNvPr id="4" name="object 4"/>
          <p:cNvSpPr txBox="1"/>
          <p:nvPr/>
        </p:nvSpPr>
        <p:spPr>
          <a:xfrm>
            <a:off x="996950" y="2482850"/>
            <a:ext cx="12649200" cy="3889526"/>
          </a:xfrm>
          <a:prstGeom prst="rect">
            <a:avLst/>
          </a:prstGeom>
        </p:spPr>
        <p:txBody>
          <a:bodyPr vert="horz" wrap="square" lIns="0" tIns="11430" rIns="0" bIns="0" rtlCol="0">
            <a:spAutoFit/>
          </a:bodyPr>
          <a:lstStyle/>
          <a:p>
            <a:r>
              <a:rPr lang="en-US" sz="3600" dirty="0">
                <a:solidFill>
                  <a:schemeClr val="accent2">
                    <a:lumMod val="60000"/>
                    <a:lumOff val="40000"/>
                  </a:schemeClr>
                </a:solidFill>
              </a:rPr>
              <a:t>Layer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1-Layers  consist of  parent child relation just first layer 2-don’t have parent said base image</a:t>
            </a:r>
          </a:p>
          <a:p>
            <a:r>
              <a:rPr lang="en-US" sz="3600" dirty="0">
                <a:solidFill>
                  <a:schemeClr val="accent2">
                    <a:lumMod val="60000"/>
                    <a:lumOff val="40000"/>
                  </a:schemeClr>
                </a:solidFill>
              </a:rPr>
              <a:t>3-Docker image use shared kernel of docker host</a:t>
            </a:r>
          </a:p>
          <a:p>
            <a:r>
              <a:rPr lang="en-US" sz="3600" dirty="0">
                <a:solidFill>
                  <a:schemeClr val="accent2">
                    <a:lumMod val="60000"/>
                    <a:lumOff val="40000"/>
                  </a:schemeClr>
                </a:solidFill>
              </a:rPr>
              <a:t>4-Layers are Reusable and Shared</a:t>
            </a:r>
          </a:p>
          <a:p>
            <a:r>
              <a:rPr lang="en-US" sz="3600" dirty="0">
                <a:solidFill>
                  <a:schemeClr val="accent2">
                    <a:lumMod val="60000"/>
                    <a:lumOff val="40000"/>
                  </a:schemeClr>
                </a:solidFill>
              </a:rPr>
              <a:t>5-Rebuilding the image will be faster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39039400-B840-44F9-BCCD-AC39733EE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3184" y="5612702"/>
            <a:ext cx="6430241" cy="3204678"/>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endpoint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2677656"/>
          </a:xfrm>
          <a:prstGeom prst="rect">
            <a:avLst/>
          </a:prstGeom>
          <a:noFill/>
        </p:spPr>
        <p:txBody>
          <a:bodyPr wrap="square">
            <a:spAutoFit/>
          </a:bodyPr>
          <a:lstStyle/>
          <a:p>
            <a:r>
              <a:rPr lang="en-US" sz="2800" dirty="0">
                <a:solidFill>
                  <a:schemeClr val="bg2"/>
                </a:solidFill>
              </a:rPr>
              <a:t>An Endpoints resource in Kubernetes is a list of IP addresses (and ports) that correspond to the pods backing a Service.</a:t>
            </a:r>
          </a:p>
          <a:p>
            <a:endParaRPr lang="en-US" sz="2800" dirty="0">
              <a:solidFill>
                <a:schemeClr val="bg2"/>
              </a:solidFill>
            </a:endParaRPr>
          </a:p>
          <a:p>
            <a:endParaRPr lang="en-US" sz="2800" dirty="0">
              <a:solidFill>
                <a:schemeClr val="bg2"/>
              </a:solidFill>
            </a:endParaRPr>
          </a:p>
          <a:p>
            <a:endParaRPr lang="en-US" sz="2800" dirty="0">
              <a:solidFill>
                <a:schemeClr val="bg2"/>
              </a:solidFill>
            </a:endParaRPr>
          </a:p>
          <a:p>
            <a:r>
              <a:rPr lang="en-US" sz="2800" dirty="0" err="1">
                <a:solidFill>
                  <a:schemeClr val="bg2"/>
                </a:solidFill>
              </a:rPr>
              <a:t>Kubectl</a:t>
            </a:r>
            <a:r>
              <a:rPr lang="en-US" sz="2800" dirty="0">
                <a:solidFill>
                  <a:schemeClr val="bg2"/>
                </a:solidFill>
              </a:rPr>
              <a:t> get ep</a:t>
            </a: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40168588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Service Account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10002738"/>
          </a:xfrm>
          <a:prstGeom prst="rect">
            <a:avLst/>
          </a:prstGeom>
          <a:noFill/>
        </p:spPr>
        <p:txBody>
          <a:bodyPr wrap="square">
            <a:spAutoFit/>
          </a:bodyPr>
          <a:lstStyle/>
          <a:p>
            <a:r>
              <a:rPr lang="en-US" sz="2800" dirty="0">
                <a:solidFill>
                  <a:schemeClr val="bg2"/>
                </a:solidFill>
              </a:rPr>
              <a:t>What is a Service Account?</a:t>
            </a:r>
          </a:p>
          <a:p>
            <a:endParaRPr lang="en-US" sz="2800" dirty="0">
              <a:solidFill>
                <a:schemeClr val="bg2"/>
              </a:solidFill>
            </a:endParaRPr>
          </a:p>
          <a:p>
            <a:r>
              <a:rPr lang="en-US" sz="2800" dirty="0">
                <a:solidFill>
                  <a:schemeClr val="bg2"/>
                </a:solidFill>
              </a:rPr>
              <a:t>A Service Account is an identity for processes that run inside Kubernetes </a:t>
            </a:r>
            <a:r>
              <a:rPr lang="en-US" sz="2800" dirty="0" err="1">
                <a:solidFill>
                  <a:schemeClr val="bg2"/>
                </a:solidFill>
              </a:rPr>
              <a:t>pods.Unlike</a:t>
            </a:r>
            <a:r>
              <a:rPr lang="en-US" sz="2800" dirty="0">
                <a:solidFill>
                  <a:schemeClr val="bg2"/>
                </a:solidFill>
              </a:rPr>
              <a:t> a user account (which is for people), a service account is used by applications and services running inside pods to interact with the Kubernetes </a:t>
            </a:r>
            <a:r>
              <a:rPr lang="en-US" sz="2800" dirty="0" err="1">
                <a:solidFill>
                  <a:schemeClr val="bg2"/>
                </a:solidFill>
              </a:rPr>
              <a:t>API.It</a:t>
            </a:r>
            <a:r>
              <a:rPr lang="en-US" sz="2800" dirty="0">
                <a:solidFill>
                  <a:schemeClr val="bg2"/>
                </a:solidFill>
              </a:rPr>
              <a:t> provides authentication and authorization so your application can securely communicate with the Kubernetes cluster.</a:t>
            </a:r>
          </a:p>
          <a:p>
            <a:endParaRPr lang="en-US" sz="2800" dirty="0">
              <a:solidFill>
                <a:schemeClr val="bg2"/>
              </a:solidFill>
            </a:endParaRPr>
          </a:p>
          <a:p>
            <a:endParaRPr lang="en-US" sz="2800" dirty="0">
              <a:solidFill>
                <a:schemeClr val="bg2"/>
              </a:solidFill>
            </a:endParaRPr>
          </a:p>
          <a:p>
            <a:r>
              <a:rPr lang="en-US" sz="2800" dirty="0">
                <a:solidFill>
                  <a:schemeClr val="bg2"/>
                </a:solidFill>
              </a:rPr>
              <a:t>Why do you need a Service Account?</a:t>
            </a:r>
          </a:p>
          <a:p>
            <a:endParaRPr lang="en-US" sz="2800" dirty="0">
              <a:solidFill>
                <a:schemeClr val="bg2"/>
              </a:solidFill>
            </a:endParaRPr>
          </a:p>
          <a:p>
            <a:r>
              <a:rPr lang="en-US" sz="2800" dirty="0">
                <a:solidFill>
                  <a:schemeClr val="bg2"/>
                </a:solidFill>
              </a:rPr>
              <a:t>To give your pods permissions to perform actions in the cluster, like reading secrets, listing pods, or creating resources.</a:t>
            </a:r>
          </a:p>
          <a:p>
            <a:endParaRPr lang="en-US" sz="2800" dirty="0">
              <a:solidFill>
                <a:schemeClr val="bg2"/>
              </a:solidFill>
            </a:endParaRPr>
          </a:p>
          <a:p>
            <a:r>
              <a:rPr lang="en-US" sz="2800" dirty="0">
                <a:solidFill>
                  <a:schemeClr val="bg2"/>
                </a:solidFill>
              </a:rPr>
              <a:t>Pods use service accounts to get access tokens that let them call the Kubernetes API safely.</a:t>
            </a:r>
          </a:p>
          <a:p>
            <a:endParaRPr lang="en-US" sz="2800" dirty="0">
              <a:solidFill>
                <a:schemeClr val="bg2"/>
              </a:solidFill>
            </a:endParaRPr>
          </a:p>
          <a:p>
            <a:r>
              <a:rPr lang="en-US" sz="2800" dirty="0">
                <a:solidFill>
                  <a:schemeClr val="bg2"/>
                </a:solidFill>
              </a:rPr>
              <a:t>If you don’t specify a service account, pods use the default service account in their namespace.</a:t>
            </a:r>
          </a:p>
          <a:p>
            <a:endParaRPr lang="en-US" sz="2800" dirty="0">
              <a:solidFill>
                <a:schemeClr val="bg2"/>
              </a:solidFill>
            </a:endParaRPr>
          </a:p>
          <a:p>
            <a:endParaRPr lang="en-US" sz="2800" dirty="0">
              <a:solidFill>
                <a:schemeClr val="bg2"/>
              </a:solidFill>
            </a:endParaRPr>
          </a:p>
          <a:p>
            <a:endParaRPr lang="en-US" sz="2800" dirty="0">
              <a:solidFill>
                <a:schemeClr val="bg2"/>
              </a:solidFill>
            </a:endParaRPr>
          </a:p>
          <a:p>
            <a:endParaRPr lang="en-US" sz="2800" dirty="0">
              <a:solidFill>
                <a:schemeClr val="bg2"/>
              </a:solidFill>
            </a:endParaRPr>
          </a:p>
          <a:p>
            <a:endParaRPr lang="en-US" sz="2800" dirty="0">
              <a:solidFill>
                <a:schemeClr val="bg2"/>
              </a:solidFill>
            </a:endParaRPr>
          </a:p>
          <a:p>
            <a:endParaRPr lang="en-US" sz="2800" dirty="0">
              <a:solidFill>
                <a:schemeClr val="bg2"/>
              </a:solidFill>
            </a:endParaRPr>
          </a:p>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20327791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RBAC</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6124754"/>
          </a:xfrm>
          <a:prstGeom prst="rect">
            <a:avLst/>
          </a:prstGeom>
          <a:noFill/>
        </p:spPr>
        <p:txBody>
          <a:bodyPr wrap="square">
            <a:spAutoFit/>
          </a:bodyPr>
          <a:lstStyle/>
          <a:p>
            <a:r>
              <a:rPr lang="en-US" sz="2800" dirty="0">
                <a:solidFill>
                  <a:schemeClr val="bg2"/>
                </a:solidFill>
              </a:rPr>
              <a:t>What is RBAC?</a:t>
            </a:r>
          </a:p>
          <a:p>
            <a:endParaRPr lang="en-US" sz="2800" dirty="0">
              <a:solidFill>
                <a:schemeClr val="bg2"/>
              </a:solidFill>
            </a:endParaRPr>
          </a:p>
          <a:p>
            <a:r>
              <a:rPr lang="en-US" sz="2800" dirty="0">
                <a:solidFill>
                  <a:schemeClr val="bg2"/>
                </a:solidFill>
              </a:rPr>
              <a:t>RBAC stands for Role-Based Access </a:t>
            </a:r>
            <a:r>
              <a:rPr lang="en-US" sz="2800" dirty="0" err="1">
                <a:solidFill>
                  <a:schemeClr val="bg2"/>
                </a:solidFill>
              </a:rPr>
              <a:t>Control.It’s</a:t>
            </a:r>
            <a:r>
              <a:rPr lang="en-US" sz="2800" dirty="0">
                <a:solidFill>
                  <a:schemeClr val="bg2"/>
                </a:solidFill>
              </a:rPr>
              <a:t> a system Kubernetes uses to control who can do what inside the cluster.</a:t>
            </a:r>
          </a:p>
          <a:p>
            <a:endParaRPr lang="en-US" sz="2800" dirty="0">
              <a:solidFill>
                <a:schemeClr val="bg2"/>
              </a:solidFill>
            </a:endParaRPr>
          </a:p>
          <a:p>
            <a:r>
              <a:rPr lang="en-US" sz="2800" dirty="0">
                <a:solidFill>
                  <a:schemeClr val="bg2"/>
                </a:solidFill>
              </a:rPr>
              <a:t>How does RBAC work in Kubernetes?</a:t>
            </a:r>
          </a:p>
          <a:p>
            <a:endParaRPr lang="en-US" sz="2800" dirty="0">
              <a:solidFill>
                <a:schemeClr val="bg2"/>
              </a:solidFill>
            </a:endParaRPr>
          </a:p>
          <a:p>
            <a:r>
              <a:rPr lang="en-US" sz="2800" dirty="0">
                <a:solidFill>
                  <a:schemeClr val="bg2"/>
                </a:solidFill>
              </a:rPr>
              <a:t>It controls permissions by defining Roles (what actions are allowed) and </a:t>
            </a:r>
            <a:r>
              <a:rPr lang="en-US" sz="2800" dirty="0" err="1">
                <a:solidFill>
                  <a:schemeClr val="bg2"/>
                </a:solidFill>
              </a:rPr>
              <a:t>RoleBindings</a:t>
            </a:r>
            <a:r>
              <a:rPr lang="en-US" sz="2800" dirty="0">
                <a:solidFill>
                  <a:schemeClr val="bg2"/>
                </a:solidFill>
              </a:rPr>
              <a:t> (who gets those permissions).</a:t>
            </a:r>
          </a:p>
          <a:p>
            <a:r>
              <a:rPr lang="en-US" sz="2800" dirty="0">
                <a:solidFill>
                  <a:schemeClr val="bg2"/>
                </a:solidFill>
              </a:rPr>
              <a:t>RBAC lets you assign specific permissions to users, groups, or service accounts based on their roles.</a:t>
            </a:r>
          </a:p>
          <a:p>
            <a:r>
              <a:rPr lang="en-US" sz="2800" dirty="0">
                <a:solidFill>
                  <a:schemeClr val="bg2"/>
                </a:solidFill>
              </a:rPr>
              <a:t>This makes your cluster more secure by limiting access only to what’s necessary.</a:t>
            </a:r>
          </a:p>
          <a:p>
            <a:endParaRPr lang="en-US" sz="2800" dirty="0">
              <a:solidFill>
                <a:schemeClr val="bg2"/>
              </a:solidFill>
            </a:endParaRPr>
          </a:p>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424316555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RBAC</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6124754"/>
          </a:xfrm>
          <a:prstGeom prst="rect">
            <a:avLst/>
          </a:prstGeom>
          <a:noFill/>
        </p:spPr>
        <p:txBody>
          <a:bodyPr wrap="square">
            <a:spAutoFit/>
          </a:bodyPr>
          <a:lstStyle/>
          <a:p>
            <a:r>
              <a:rPr lang="en-US" sz="2800" dirty="0">
                <a:solidFill>
                  <a:schemeClr val="bg2"/>
                </a:solidFill>
              </a:rPr>
              <a:t>What is RBAC?</a:t>
            </a:r>
          </a:p>
          <a:p>
            <a:endParaRPr lang="en-US" sz="2800" dirty="0">
              <a:solidFill>
                <a:schemeClr val="bg2"/>
              </a:solidFill>
            </a:endParaRPr>
          </a:p>
          <a:p>
            <a:r>
              <a:rPr lang="en-US" sz="2800" dirty="0">
                <a:solidFill>
                  <a:schemeClr val="bg2"/>
                </a:solidFill>
              </a:rPr>
              <a:t>RBAC stands for Role-Based Access </a:t>
            </a:r>
            <a:r>
              <a:rPr lang="en-US" sz="2800" dirty="0" err="1">
                <a:solidFill>
                  <a:schemeClr val="bg2"/>
                </a:solidFill>
              </a:rPr>
              <a:t>Control.It’s</a:t>
            </a:r>
            <a:r>
              <a:rPr lang="en-US" sz="2800" dirty="0">
                <a:solidFill>
                  <a:schemeClr val="bg2"/>
                </a:solidFill>
              </a:rPr>
              <a:t> a system Kubernetes uses to control who can do what inside the cluster.</a:t>
            </a:r>
          </a:p>
          <a:p>
            <a:endParaRPr lang="en-US" sz="2800" dirty="0">
              <a:solidFill>
                <a:schemeClr val="bg2"/>
              </a:solidFill>
            </a:endParaRPr>
          </a:p>
          <a:p>
            <a:r>
              <a:rPr lang="en-US" sz="2800" dirty="0">
                <a:solidFill>
                  <a:schemeClr val="bg2"/>
                </a:solidFill>
              </a:rPr>
              <a:t>How does RBAC work in Kubernetes?</a:t>
            </a:r>
          </a:p>
          <a:p>
            <a:endParaRPr lang="en-US" sz="2800" dirty="0">
              <a:solidFill>
                <a:schemeClr val="bg2"/>
              </a:solidFill>
            </a:endParaRPr>
          </a:p>
          <a:p>
            <a:r>
              <a:rPr lang="en-US" sz="2800" dirty="0">
                <a:solidFill>
                  <a:schemeClr val="bg2"/>
                </a:solidFill>
              </a:rPr>
              <a:t>It controls permissions by defining Roles (what actions are allowed) and </a:t>
            </a:r>
            <a:r>
              <a:rPr lang="en-US" sz="2800" dirty="0" err="1">
                <a:solidFill>
                  <a:schemeClr val="bg2"/>
                </a:solidFill>
              </a:rPr>
              <a:t>RoleBindings</a:t>
            </a:r>
            <a:r>
              <a:rPr lang="en-US" sz="2800" dirty="0">
                <a:solidFill>
                  <a:schemeClr val="bg2"/>
                </a:solidFill>
              </a:rPr>
              <a:t> (who gets those permissions).</a:t>
            </a:r>
          </a:p>
          <a:p>
            <a:r>
              <a:rPr lang="en-US" sz="2800" dirty="0">
                <a:solidFill>
                  <a:schemeClr val="bg2"/>
                </a:solidFill>
              </a:rPr>
              <a:t>RBAC lets you assign specific permissions to users, groups, or service accounts based on their roles.</a:t>
            </a:r>
          </a:p>
          <a:p>
            <a:r>
              <a:rPr lang="en-US" sz="2800" dirty="0">
                <a:solidFill>
                  <a:schemeClr val="bg2"/>
                </a:solidFill>
              </a:rPr>
              <a:t>This makes your cluster more secure by limiting access only to what’s necessary.</a:t>
            </a:r>
          </a:p>
          <a:p>
            <a:endParaRPr lang="en-US" sz="2800" dirty="0">
              <a:solidFill>
                <a:schemeClr val="bg2"/>
              </a:solidFill>
            </a:endParaRPr>
          </a:p>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135135072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RBAC</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3108543"/>
          </a:xfrm>
          <a:prstGeom prst="rect">
            <a:avLst/>
          </a:prstGeom>
          <a:noFill/>
        </p:spPr>
        <p:txBody>
          <a:bodyPr wrap="square">
            <a:spAutoFit/>
          </a:bodyPr>
          <a:lstStyle/>
          <a:p>
            <a:r>
              <a:rPr lang="en-US" sz="2800" dirty="0">
                <a:solidFill>
                  <a:schemeClr val="bg2"/>
                </a:solidFill>
              </a:rPr>
              <a:t>Why use RBAC?</a:t>
            </a:r>
          </a:p>
          <a:p>
            <a:endParaRPr lang="en-US" sz="2800" dirty="0">
              <a:solidFill>
                <a:schemeClr val="bg2"/>
              </a:solidFill>
            </a:endParaRPr>
          </a:p>
          <a:p>
            <a:r>
              <a:rPr lang="en-US" sz="2800" dirty="0">
                <a:solidFill>
                  <a:schemeClr val="bg2"/>
                </a:solidFill>
              </a:rPr>
              <a:t>To follow the principle of least privilege: </a:t>
            </a:r>
          </a:p>
          <a:p>
            <a:endParaRPr lang="en-US" sz="2800" dirty="0">
              <a:solidFill>
                <a:schemeClr val="bg2"/>
              </a:solidFill>
            </a:endParaRPr>
          </a:p>
          <a:p>
            <a:r>
              <a:rPr lang="en-US" sz="2800" dirty="0">
                <a:solidFill>
                  <a:schemeClr val="bg2"/>
                </a:solidFill>
              </a:rPr>
              <a:t>give only necessary permissions.</a:t>
            </a:r>
          </a:p>
          <a:p>
            <a:r>
              <a:rPr lang="en-US" sz="2800" dirty="0">
                <a:solidFill>
                  <a:schemeClr val="bg2"/>
                </a:solidFill>
              </a:rPr>
              <a:t>To secure your cluster by preventing unauthorized access.</a:t>
            </a:r>
          </a:p>
          <a:p>
            <a:r>
              <a:rPr lang="en-US" sz="2800" dirty="0">
                <a:solidFill>
                  <a:schemeClr val="bg2"/>
                </a:solidFill>
              </a:rPr>
              <a:t>To manage permissions easily by grouping and assigning roles.</a:t>
            </a: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11881055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Role Binding</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6124754"/>
          </a:xfrm>
          <a:prstGeom prst="rect">
            <a:avLst/>
          </a:prstGeom>
          <a:noFill/>
        </p:spPr>
        <p:txBody>
          <a:bodyPr wrap="square">
            <a:spAutoFit/>
          </a:bodyPr>
          <a:lstStyle/>
          <a:p>
            <a:r>
              <a:rPr lang="en-US" sz="2800" dirty="0">
                <a:solidFill>
                  <a:schemeClr val="bg2"/>
                </a:solidFill>
              </a:rPr>
              <a:t>What is a </a:t>
            </a:r>
            <a:r>
              <a:rPr lang="en-US" sz="2800" dirty="0" err="1">
                <a:solidFill>
                  <a:schemeClr val="bg2"/>
                </a:solidFill>
              </a:rPr>
              <a:t>RoleBinding</a:t>
            </a:r>
            <a:r>
              <a:rPr lang="en-US" sz="2800" dirty="0">
                <a:solidFill>
                  <a:schemeClr val="bg2"/>
                </a:solidFill>
              </a:rPr>
              <a:t> in Kubernetes?</a:t>
            </a:r>
          </a:p>
          <a:p>
            <a:endParaRPr lang="en-US" sz="2800" dirty="0">
              <a:solidFill>
                <a:schemeClr val="bg2"/>
              </a:solidFill>
            </a:endParaRPr>
          </a:p>
          <a:p>
            <a:r>
              <a:rPr lang="en-US" sz="2800" dirty="0">
                <a:solidFill>
                  <a:schemeClr val="bg2"/>
                </a:solidFill>
              </a:rPr>
              <a:t>A </a:t>
            </a:r>
            <a:r>
              <a:rPr lang="en-US" sz="2800" dirty="0" err="1">
                <a:solidFill>
                  <a:schemeClr val="bg2"/>
                </a:solidFill>
              </a:rPr>
              <a:t>RoleBinding</a:t>
            </a:r>
            <a:r>
              <a:rPr lang="en-US" sz="2800" dirty="0">
                <a:solidFill>
                  <a:schemeClr val="bg2"/>
                </a:solidFill>
              </a:rPr>
              <a:t> is a Kubernetes object that assigns permissions defined in a Role to a user, group, or </a:t>
            </a:r>
            <a:r>
              <a:rPr lang="en-US" sz="2800" dirty="0" err="1">
                <a:solidFill>
                  <a:schemeClr val="bg2"/>
                </a:solidFill>
              </a:rPr>
              <a:t>ServiceAccount</a:t>
            </a:r>
            <a:r>
              <a:rPr lang="en-US" sz="2800" dirty="0">
                <a:solidFill>
                  <a:schemeClr val="bg2"/>
                </a:solidFill>
              </a:rPr>
              <a:t> within a specific namespace.</a:t>
            </a:r>
          </a:p>
          <a:p>
            <a:endParaRPr lang="en-US" sz="2800" dirty="0">
              <a:solidFill>
                <a:schemeClr val="bg2"/>
              </a:solidFill>
            </a:endParaRPr>
          </a:p>
          <a:p>
            <a:endParaRPr lang="en-US" sz="2800" dirty="0">
              <a:solidFill>
                <a:schemeClr val="bg2"/>
              </a:solidFill>
            </a:endParaRPr>
          </a:p>
          <a:p>
            <a:r>
              <a:rPr lang="en-US" sz="2800" dirty="0">
                <a:solidFill>
                  <a:schemeClr val="bg2"/>
                </a:solidFill>
              </a:rPr>
              <a:t>| Resource        | Purpose                                               |</a:t>
            </a:r>
          </a:p>
          <a:p>
            <a:r>
              <a:rPr lang="en-US" sz="2800" dirty="0">
                <a:solidFill>
                  <a:schemeClr val="bg2"/>
                </a:solidFill>
              </a:rPr>
              <a:t>| --------------- | ----------------------------------------------------- |</a:t>
            </a:r>
          </a:p>
          <a:p>
            <a:r>
              <a:rPr lang="en-US" sz="2800" dirty="0">
                <a:solidFill>
                  <a:schemeClr val="bg2"/>
                </a:solidFill>
              </a:rPr>
              <a:t>| **Role**        | Defines permissions (verbs on resources)              |</a:t>
            </a:r>
          </a:p>
          <a:p>
            <a:r>
              <a:rPr lang="en-US" sz="2800" dirty="0">
                <a:solidFill>
                  <a:schemeClr val="bg2"/>
                </a:solidFill>
              </a:rPr>
              <a:t>| **</a:t>
            </a:r>
            <a:r>
              <a:rPr lang="en-US" sz="2800" dirty="0" err="1">
                <a:solidFill>
                  <a:schemeClr val="bg2"/>
                </a:solidFill>
              </a:rPr>
              <a:t>RoleBinding</a:t>
            </a:r>
            <a:r>
              <a:rPr lang="en-US" sz="2800" dirty="0">
                <a:solidFill>
                  <a:schemeClr val="bg2"/>
                </a:solidFill>
              </a:rPr>
              <a:t>** | Assigns those permissions to users/groups/</a:t>
            </a:r>
            <a:r>
              <a:rPr lang="en-US" sz="2800" dirty="0" err="1">
                <a:solidFill>
                  <a:schemeClr val="bg2"/>
                </a:solidFill>
              </a:rPr>
              <a:t>SvcAccounts</a:t>
            </a:r>
            <a:r>
              <a:rPr lang="en-US" sz="2800" dirty="0">
                <a:solidFill>
                  <a:schemeClr val="bg2"/>
                </a:solidFill>
              </a:rPr>
              <a:t> |</a:t>
            </a:r>
          </a:p>
          <a:p>
            <a:endParaRPr lang="en-US" sz="2800" dirty="0">
              <a:solidFill>
                <a:schemeClr val="bg2"/>
              </a:solidFill>
            </a:endParaRPr>
          </a:p>
          <a:p>
            <a:endParaRPr lang="en-US" sz="2800" dirty="0">
              <a:solidFill>
                <a:schemeClr val="bg2"/>
              </a:solidFill>
            </a:endParaRPr>
          </a:p>
          <a:p>
            <a:endParaRPr lang="en-US" sz="2800" dirty="0">
              <a:solidFill>
                <a:schemeClr val="bg2"/>
              </a:solidFill>
            </a:endParaRPr>
          </a:p>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424522112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Sample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50362" y="1116522"/>
            <a:ext cx="15278100" cy="9448740"/>
          </a:xfrm>
          <a:prstGeom prst="rect">
            <a:avLst/>
          </a:prstGeom>
          <a:noFill/>
        </p:spPr>
        <p:txBody>
          <a:bodyPr wrap="square">
            <a:spAutoFit/>
          </a:bodyPr>
          <a:lstStyle/>
          <a:p>
            <a:r>
              <a:rPr lang="en-US" sz="1600" dirty="0">
                <a:solidFill>
                  <a:schemeClr val="bg2"/>
                </a:solidFill>
              </a:rPr>
              <a:t># </a:t>
            </a:r>
            <a:r>
              <a:rPr lang="en-US" sz="1600" dirty="0" err="1">
                <a:solidFill>
                  <a:schemeClr val="bg2"/>
                </a:solidFill>
              </a:rPr>
              <a:t>ServiceAccount</a:t>
            </a:r>
            <a:r>
              <a:rPr lang="en-US" sz="1600" dirty="0">
                <a:solidFill>
                  <a:schemeClr val="bg2"/>
                </a:solidFill>
              </a:rPr>
              <a:t> definition</a:t>
            </a:r>
          </a:p>
          <a:p>
            <a:r>
              <a:rPr lang="en-US" sz="1600" dirty="0" err="1">
                <a:solidFill>
                  <a:schemeClr val="bg2"/>
                </a:solidFill>
              </a:rPr>
              <a:t>apiVersion</a:t>
            </a:r>
            <a:r>
              <a:rPr lang="en-US" sz="1600" dirty="0">
                <a:solidFill>
                  <a:schemeClr val="bg2"/>
                </a:solidFill>
              </a:rPr>
              <a:t>: v1</a:t>
            </a:r>
          </a:p>
          <a:p>
            <a:r>
              <a:rPr lang="en-US" sz="1600" dirty="0">
                <a:solidFill>
                  <a:schemeClr val="bg2"/>
                </a:solidFill>
              </a:rPr>
              <a:t>kind: </a:t>
            </a:r>
            <a:r>
              <a:rPr lang="en-US" sz="1600" dirty="0" err="1">
                <a:solidFill>
                  <a:schemeClr val="bg2"/>
                </a:solidFill>
              </a:rPr>
              <a:t>ServiceAccount</a:t>
            </a:r>
            <a:endParaRPr lang="en-US" sz="1600" dirty="0">
              <a:solidFill>
                <a:schemeClr val="bg2"/>
              </a:solidFill>
            </a:endParaRPr>
          </a:p>
          <a:p>
            <a:r>
              <a:rPr lang="en-US" sz="1600" dirty="0">
                <a:solidFill>
                  <a:schemeClr val="bg2"/>
                </a:solidFill>
              </a:rPr>
              <a:t>metadata:</a:t>
            </a:r>
          </a:p>
          <a:p>
            <a:r>
              <a:rPr lang="en-US" sz="1600" dirty="0">
                <a:solidFill>
                  <a:schemeClr val="bg2"/>
                </a:solidFill>
              </a:rPr>
              <a:t>  name: example-</a:t>
            </a:r>
            <a:r>
              <a:rPr lang="en-US" sz="1600" dirty="0" err="1">
                <a:solidFill>
                  <a:schemeClr val="bg2"/>
                </a:solidFill>
              </a:rPr>
              <a:t>sa</a:t>
            </a:r>
            <a:endParaRPr lang="en-US" sz="1600" dirty="0">
              <a:solidFill>
                <a:schemeClr val="bg2"/>
              </a:solidFill>
            </a:endParaRPr>
          </a:p>
          <a:p>
            <a:r>
              <a:rPr lang="en-US" sz="1600" dirty="0">
                <a:solidFill>
                  <a:schemeClr val="bg2"/>
                </a:solidFill>
              </a:rPr>
              <a:t>  namespace: default</a:t>
            </a:r>
          </a:p>
          <a:p>
            <a:endParaRPr lang="en-US" sz="1600" dirty="0">
              <a:solidFill>
                <a:schemeClr val="bg2"/>
              </a:solidFill>
            </a:endParaRPr>
          </a:p>
          <a:p>
            <a:r>
              <a:rPr lang="en-US" sz="1600" dirty="0">
                <a:solidFill>
                  <a:schemeClr val="bg2"/>
                </a:solidFill>
              </a:rPr>
              <a:t>---</a:t>
            </a:r>
          </a:p>
          <a:p>
            <a:r>
              <a:rPr lang="en-US" sz="1600" dirty="0">
                <a:solidFill>
                  <a:schemeClr val="bg2"/>
                </a:solidFill>
              </a:rPr>
              <a:t># Role definition: allows read access to pods</a:t>
            </a:r>
          </a:p>
          <a:p>
            <a:r>
              <a:rPr lang="en-US" sz="1600" dirty="0" err="1">
                <a:solidFill>
                  <a:schemeClr val="bg2"/>
                </a:solidFill>
              </a:rPr>
              <a:t>apiVersion</a:t>
            </a:r>
            <a:r>
              <a:rPr lang="en-US" sz="1600" dirty="0">
                <a:solidFill>
                  <a:schemeClr val="bg2"/>
                </a:solidFill>
              </a:rPr>
              <a:t>: rbac.authorization.k8s.io/v1</a:t>
            </a:r>
          </a:p>
          <a:p>
            <a:r>
              <a:rPr lang="en-US" sz="1600" dirty="0">
                <a:solidFill>
                  <a:schemeClr val="bg2"/>
                </a:solidFill>
              </a:rPr>
              <a:t>kind: Role</a:t>
            </a:r>
          </a:p>
          <a:p>
            <a:r>
              <a:rPr lang="en-US" sz="1600" dirty="0">
                <a:solidFill>
                  <a:schemeClr val="bg2"/>
                </a:solidFill>
              </a:rPr>
              <a:t>metadata:</a:t>
            </a:r>
          </a:p>
          <a:p>
            <a:r>
              <a:rPr lang="en-US" sz="1600" dirty="0">
                <a:solidFill>
                  <a:schemeClr val="bg2"/>
                </a:solidFill>
              </a:rPr>
              <a:t>  namespace: default</a:t>
            </a:r>
          </a:p>
          <a:p>
            <a:r>
              <a:rPr lang="en-US" sz="1600" dirty="0">
                <a:solidFill>
                  <a:schemeClr val="bg2"/>
                </a:solidFill>
              </a:rPr>
              <a:t>  name: pod-reader</a:t>
            </a:r>
          </a:p>
          <a:p>
            <a:r>
              <a:rPr lang="en-US" sz="1600" dirty="0">
                <a:solidFill>
                  <a:schemeClr val="bg2"/>
                </a:solidFill>
              </a:rPr>
              <a:t>rules:</a:t>
            </a:r>
          </a:p>
          <a:p>
            <a:r>
              <a:rPr lang="en-US" sz="1600" dirty="0">
                <a:solidFill>
                  <a:schemeClr val="bg2"/>
                </a:solidFill>
              </a:rPr>
              <a:t>- </a:t>
            </a:r>
            <a:r>
              <a:rPr lang="en-US" sz="1600" dirty="0" err="1">
                <a:solidFill>
                  <a:schemeClr val="bg2"/>
                </a:solidFill>
              </a:rPr>
              <a:t>apiGroups</a:t>
            </a:r>
            <a:r>
              <a:rPr lang="en-US" sz="1600" dirty="0">
                <a:solidFill>
                  <a:schemeClr val="bg2"/>
                </a:solidFill>
              </a:rPr>
              <a:t>: [""]</a:t>
            </a:r>
          </a:p>
          <a:p>
            <a:r>
              <a:rPr lang="en-US" sz="1600" dirty="0">
                <a:solidFill>
                  <a:schemeClr val="bg2"/>
                </a:solidFill>
              </a:rPr>
              <a:t>  resources: ["pods"]</a:t>
            </a:r>
          </a:p>
          <a:p>
            <a:r>
              <a:rPr lang="en-US" sz="1600" dirty="0">
                <a:solidFill>
                  <a:schemeClr val="bg2"/>
                </a:solidFill>
              </a:rPr>
              <a:t>  verbs: ["get", "list", "watch"]</a:t>
            </a:r>
          </a:p>
          <a:p>
            <a:endParaRPr lang="en-US" sz="1600" dirty="0">
              <a:solidFill>
                <a:schemeClr val="bg2"/>
              </a:solidFill>
            </a:endParaRPr>
          </a:p>
          <a:p>
            <a:r>
              <a:rPr lang="en-US" sz="1600" dirty="0">
                <a:solidFill>
                  <a:schemeClr val="bg2"/>
                </a:solidFill>
              </a:rPr>
              <a:t>---</a:t>
            </a:r>
          </a:p>
          <a:p>
            <a:r>
              <a:rPr lang="en-US" sz="1600" dirty="0">
                <a:solidFill>
                  <a:schemeClr val="bg2"/>
                </a:solidFill>
              </a:rPr>
              <a:t># </a:t>
            </a:r>
            <a:r>
              <a:rPr lang="en-US" sz="1600" dirty="0" err="1">
                <a:solidFill>
                  <a:schemeClr val="bg2"/>
                </a:solidFill>
              </a:rPr>
              <a:t>RoleBinding</a:t>
            </a:r>
            <a:r>
              <a:rPr lang="en-US" sz="1600" dirty="0">
                <a:solidFill>
                  <a:schemeClr val="bg2"/>
                </a:solidFill>
              </a:rPr>
              <a:t>: bind pod-reader Role to example-</a:t>
            </a:r>
            <a:r>
              <a:rPr lang="en-US" sz="1600" dirty="0" err="1">
                <a:solidFill>
                  <a:schemeClr val="bg2"/>
                </a:solidFill>
              </a:rPr>
              <a:t>sa</a:t>
            </a:r>
            <a:r>
              <a:rPr lang="en-US" sz="1600" dirty="0">
                <a:solidFill>
                  <a:schemeClr val="bg2"/>
                </a:solidFill>
              </a:rPr>
              <a:t> </a:t>
            </a:r>
            <a:r>
              <a:rPr lang="en-US" sz="1600" dirty="0" err="1">
                <a:solidFill>
                  <a:schemeClr val="bg2"/>
                </a:solidFill>
              </a:rPr>
              <a:t>ServiceAccount</a:t>
            </a:r>
            <a:endParaRPr lang="en-US" sz="1600" dirty="0">
              <a:solidFill>
                <a:schemeClr val="bg2"/>
              </a:solidFill>
            </a:endParaRPr>
          </a:p>
          <a:p>
            <a:r>
              <a:rPr lang="en-US" sz="1600" dirty="0" err="1">
                <a:solidFill>
                  <a:schemeClr val="bg2"/>
                </a:solidFill>
              </a:rPr>
              <a:t>apiVersion</a:t>
            </a:r>
            <a:r>
              <a:rPr lang="en-US" sz="1600" dirty="0">
                <a:solidFill>
                  <a:schemeClr val="bg2"/>
                </a:solidFill>
              </a:rPr>
              <a:t>: rbac.authorization.k8s.io/v1</a:t>
            </a:r>
          </a:p>
          <a:p>
            <a:r>
              <a:rPr lang="en-US" sz="1600" dirty="0">
                <a:solidFill>
                  <a:schemeClr val="bg2"/>
                </a:solidFill>
              </a:rPr>
              <a:t>kind: </a:t>
            </a:r>
            <a:r>
              <a:rPr lang="en-US" sz="1600" dirty="0" err="1">
                <a:solidFill>
                  <a:schemeClr val="bg2"/>
                </a:solidFill>
              </a:rPr>
              <a:t>RoleBinding</a:t>
            </a:r>
            <a:endParaRPr lang="en-US" sz="1600" dirty="0">
              <a:solidFill>
                <a:schemeClr val="bg2"/>
              </a:solidFill>
            </a:endParaRPr>
          </a:p>
          <a:p>
            <a:r>
              <a:rPr lang="en-US" sz="1600" dirty="0">
                <a:solidFill>
                  <a:schemeClr val="bg2"/>
                </a:solidFill>
              </a:rPr>
              <a:t>metadata:</a:t>
            </a:r>
          </a:p>
          <a:p>
            <a:r>
              <a:rPr lang="en-US" sz="1600" dirty="0">
                <a:solidFill>
                  <a:schemeClr val="bg2"/>
                </a:solidFill>
              </a:rPr>
              <a:t>  name: read-pods-binding</a:t>
            </a:r>
          </a:p>
          <a:p>
            <a:r>
              <a:rPr lang="en-US" sz="1600" dirty="0">
                <a:solidFill>
                  <a:schemeClr val="bg2"/>
                </a:solidFill>
              </a:rPr>
              <a:t>  namespace: default</a:t>
            </a:r>
          </a:p>
          <a:p>
            <a:r>
              <a:rPr lang="en-US" sz="1600" dirty="0">
                <a:solidFill>
                  <a:schemeClr val="bg2"/>
                </a:solidFill>
              </a:rPr>
              <a:t>subjects:</a:t>
            </a:r>
          </a:p>
          <a:p>
            <a:r>
              <a:rPr lang="en-US" sz="1600" dirty="0">
                <a:solidFill>
                  <a:schemeClr val="bg2"/>
                </a:solidFill>
              </a:rPr>
              <a:t>- kind: </a:t>
            </a:r>
            <a:r>
              <a:rPr lang="en-US" sz="1600" dirty="0" err="1">
                <a:solidFill>
                  <a:schemeClr val="bg2"/>
                </a:solidFill>
              </a:rPr>
              <a:t>ServiceAccount</a:t>
            </a:r>
            <a:endParaRPr lang="en-US" sz="1600" dirty="0">
              <a:solidFill>
                <a:schemeClr val="bg2"/>
              </a:solidFill>
            </a:endParaRPr>
          </a:p>
          <a:p>
            <a:r>
              <a:rPr lang="en-US" sz="1600" dirty="0">
                <a:solidFill>
                  <a:schemeClr val="bg2"/>
                </a:solidFill>
              </a:rPr>
              <a:t>  name: example-</a:t>
            </a:r>
            <a:r>
              <a:rPr lang="en-US" sz="1600" dirty="0" err="1">
                <a:solidFill>
                  <a:schemeClr val="bg2"/>
                </a:solidFill>
              </a:rPr>
              <a:t>sa</a:t>
            </a:r>
            <a:endParaRPr lang="en-US" sz="1600" dirty="0">
              <a:solidFill>
                <a:schemeClr val="bg2"/>
              </a:solidFill>
            </a:endParaRPr>
          </a:p>
          <a:p>
            <a:r>
              <a:rPr lang="en-US" sz="1600" dirty="0">
                <a:solidFill>
                  <a:schemeClr val="bg2"/>
                </a:solidFill>
              </a:rPr>
              <a:t>  namespace: default</a:t>
            </a:r>
          </a:p>
          <a:p>
            <a:r>
              <a:rPr lang="en-US" sz="1600" dirty="0" err="1">
                <a:solidFill>
                  <a:schemeClr val="bg2"/>
                </a:solidFill>
              </a:rPr>
              <a:t>roleRef</a:t>
            </a:r>
            <a:r>
              <a:rPr lang="en-US" sz="1600" dirty="0">
                <a:solidFill>
                  <a:schemeClr val="bg2"/>
                </a:solidFill>
              </a:rPr>
              <a:t>:</a:t>
            </a:r>
          </a:p>
          <a:p>
            <a:r>
              <a:rPr lang="en-US" sz="1600" dirty="0">
                <a:solidFill>
                  <a:schemeClr val="bg2"/>
                </a:solidFill>
              </a:rPr>
              <a:t>  kind: Role</a:t>
            </a:r>
          </a:p>
          <a:p>
            <a:r>
              <a:rPr lang="en-US" sz="1600" dirty="0">
                <a:solidFill>
                  <a:schemeClr val="bg2"/>
                </a:solidFill>
              </a:rPr>
              <a:t>  name: pod-reader</a:t>
            </a:r>
          </a:p>
          <a:p>
            <a:r>
              <a:rPr lang="en-US" sz="1600" dirty="0">
                <a:solidFill>
                  <a:schemeClr val="bg2"/>
                </a:solidFill>
              </a:rPr>
              <a:t>  </a:t>
            </a:r>
            <a:r>
              <a:rPr lang="en-US" sz="1600" dirty="0" err="1">
                <a:solidFill>
                  <a:schemeClr val="bg2"/>
                </a:solidFill>
              </a:rPr>
              <a:t>apiGroup</a:t>
            </a:r>
            <a:r>
              <a:rPr lang="en-US" sz="1600" dirty="0">
                <a:solidFill>
                  <a:schemeClr val="bg2"/>
                </a:solidFill>
              </a:rPr>
              <a:t>: rbac.authorization.k8s.io</a:t>
            </a:r>
          </a:p>
          <a:p>
            <a:endParaRPr lang="en-US" sz="1600" dirty="0">
              <a:solidFill>
                <a:schemeClr val="bg2"/>
              </a:solidFill>
            </a:endParaRPr>
          </a:p>
          <a:p>
            <a:endParaRPr lang="en-US" sz="1600" dirty="0">
              <a:solidFill>
                <a:schemeClr val="bg2"/>
              </a:solidFill>
            </a:endParaRPr>
          </a:p>
          <a:p>
            <a:endParaRPr lang="en-US" sz="1600" dirty="0">
              <a:solidFill>
                <a:schemeClr val="bg2"/>
              </a:solidFill>
            </a:endParaRPr>
          </a:p>
          <a:p>
            <a:endParaRPr lang="en-US" sz="16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428065513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Service account with </a:t>
            </a:r>
            <a:r>
              <a:rPr lang="en-US" sz="3200" i="1" dirty="0" err="1">
                <a:solidFill>
                  <a:schemeClr val="accent1"/>
                </a:solidFill>
              </a:rPr>
              <a:t>rolebinding</a:t>
            </a:r>
            <a:r>
              <a:rPr lang="en-US" sz="3200" i="1" dirty="0">
                <a:solidFill>
                  <a:schemeClr val="accent1"/>
                </a:solidFill>
              </a:rPr>
              <a:t>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50362" y="1116522"/>
            <a:ext cx="15278100" cy="2677656"/>
          </a:xfrm>
          <a:prstGeom prst="rect">
            <a:avLst/>
          </a:prstGeom>
          <a:noFill/>
        </p:spPr>
        <p:txBody>
          <a:bodyPr wrap="square">
            <a:spAutoFit/>
          </a:bodyPr>
          <a:lstStyle/>
          <a:p>
            <a:r>
              <a:rPr lang="en-US" sz="2800" dirty="0">
                <a:solidFill>
                  <a:schemeClr val="bg2"/>
                </a:solidFill>
              </a:rPr>
              <a:t>Why both need?</a:t>
            </a:r>
          </a:p>
          <a:p>
            <a:endParaRPr lang="en-US" sz="2800" dirty="0">
              <a:solidFill>
                <a:schemeClr val="bg2"/>
              </a:solidFill>
            </a:endParaRPr>
          </a:p>
          <a:p>
            <a:r>
              <a:rPr lang="en-US" sz="2800" dirty="0" err="1">
                <a:solidFill>
                  <a:schemeClr val="accent1">
                    <a:lumMod val="20000"/>
                    <a:lumOff val="80000"/>
                  </a:schemeClr>
                </a:solidFill>
              </a:rPr>
              <a:t>ServiceAccount</a:t>
            </a:r>
            <a:r>
              <a:rPr lang="en-US" sz="2800" dirty="0">
                <a:solidFill>
                  <a:schemeClr val="accent1">
                    <a:lumMod val="20000"/>
                    <a:lumOff val="80000"/>
                  </a:schemeClr>
                </a:solidFill>
              </a:rPr>
              <a:t> is who you are.</a:t>
            </a:r>
          </a:p>
          <a:p>
            <a:r>
              <a:rPr lang="en-US" sz="2800" dirty="0" err="1">
                <a:solidFill>
                  <a:schemeClr val="accent1">
                    <a:lumMod val="20000"/>
                    <a:lumOff val="80000"/>
                  </a:schemeClr>
                </a:solidFill>
              </a:rPr>
              <a:t>RoleBinding</a:t>
            </a:r>
            <a:r>
              <a:rPr lang="en-US" sz="2800" dirty="0">
                <a:solidFill>
                  <a:schemeClr val="accent1">
                    <a:lumMod val="20000"/>
                    <a:lumOff val="80000"/>
                  </a:schemeClr>
                </a:solidFill>
              </a:rPr>
              <a:t> is what you’re allowed to do.</a:t>
            </a:r>
          </a:p>
          <a:p>
            <a:r>
              <a:rPr lang="en-US" sz="2800" dirty="0">
                <a:solidFill>
                  <a:schemeClr val="accent1">
                    <a:lumMod val="20000"/>
                    <a:lumOff val="80000"/>
                  </a:schemeClr>
                </a:solidFill>
              </a:rPr>
              <a:t>Without </a:t>
            </a:r>
            <a:r>
              <a:rPr lang="en-US" sz="2800" dirty="0" err="1">
                <a:solidFill>
                  <a:schemeClr val="accent1">
                    <a:lumMod val="20000"/>
                    <a:lumOff val="80000"/>
                  </a:schemeClr>
                </a:solidFill>
              </a:rPr>
              <a:t>RoleBinding</a:t>
            </a:r>
            <a:r>
              <a:rPr lang="en-US" sz="2800" dirty="0">
                <a:solidFill>
                  <a:schemeClr val="accent1">
                    <a:lumMod val="20000"/>
                    <a:lumOff val="80000"/>
                  </a:schemeClr>
                </a:solidFill>
              </a:rPr>
              <a:t>, the </a:t>
            </a:r>
            <a:r>
              <a:rPr lang="en-US" sz="2800" dirty="0" err="1">
                <a:solidFill>
                  <a:schemeClr val="accent1">
                    <a:lumMod val="20000"/>
                    <a:lumOff val="80000"/>
                  </a:schemeClr>
                </a:solidFill>
              </a:rPr>
              <a:t>ServiceAccount</a:t>
            </a:r>
            <a:r>
              <a:rPr lang="en-US" sz="2800" dirty="0">
                <a:solidFill>
                  <a:schemeClr val="accent1">
                    <a:lumMod val="20000"/>
                    <a:lumOff val="80000"/>
                  </a:schemeClr>
                </a:solidFill>
              </a:rPr>
              <a:t> has no permissions.</a:t>
            </a:r>
          </a:p>
          <a:p>
            <a:r>
              <a:rPr lang="en-US" sz="2800" dirty="0">
                <a:solidFill>
                  <a:schemeClr val="accent1">
                    <a:lumMod val="20000"/>
                    <a:lumOff val="80000"/>
                  </a:schemeClr>
                </a:solidFill>
              </a:rPr>
              <a:t>Without </a:t>
            </a:r>
            <a:r>
              <a:rPr lang="en-US" sz="2800" dirty="0" err="1">
                <a:solidFill>
                  <a:schemeClr val="accent1">
                    <a:lumMod val="20000"/>
                    <a:lumOff val="80000"/>
                  </a:schemeClr>
                </a:solidFill>
              </a:rPr>
              <a:t>ServiceAccount</a:t>
            </a:r>
            <a:r>
              <a:rPr lang="en-US" sz="2800" dirty="0">
                <a:solidFill>
                  <a:schemeClr val="accent1">
                    <a:lumMod val="20000"/>
                    <a:lumOff val="80000"/>
                  </a:schemeClr>
                </a:solidFill>
              </a:rPr>
              <a:t>, no identity to assign permissions to.</a:t>
            </a: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133766437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Secret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1339850"/>
            <a:ext cx="15278100" cy="6124754"/>
          </a:xfrm>
          <a:prstGeom prst="rect">
            <a:avLst/>
          </a:prstGeom>
          <a:noFill/>
        </p:spPr>
        <p:txBody>
          <a:bodyPr wrap="square">
            <a:spAutoFit/>
          </a:bodyPr>
          <a:lstStyle/>
          <a:p>
            <a:r>
              <a:rPr lang="en-US" sz="2800" dirty="0">
                <a:solidFill>
                  <a:schemeClr val="bg2"/>
                </a:solidFill>
              </a:rPr>
              <a:t>What is a Secret in Kubernetes?</a:t>
            </a:r>
          </a:p>
          <a:p>
            <a:endParaRPr lang="en-US" sz="2800" dirty="0">
              <a:solidFill>
                <a:schemeClr val="bg2"/>
              </a:solidFill>
            </a:endParaRPr>
          </a:p>
          <a:p>
            <a:r>
              <a:rPr lang="en-US" sz="2800" dirty="0">
                <a:solidFill>
                  <a:schemeClr val="bg2"/>
                </a:solidFill>
              </a:rPr>
              <a:t>In Kubernetes, a Secret is an object used to store sensitive data like passwords, OAuth tokens, SSH keys, and other types of confidential information. Secrets are encoded in base64 format to prevent them from being exposed in plain text but can still be decoded by Kubernetes when needed.</a:t>
            </a:r>
          </a:p>
          <a:p>
            <a:endParaRPr lang="en-US" sz="2800" dirty="0">
              <a:solidFill>
                <a:schemeClr val="bg2"/>
              </a:solidFill>
            </a:endParaRPr>
          </a:p>
          <a:p>
            <a:r>
              <a:rPr lang="en-US" sz="2800" dirty="0">
                <a:solidFill>
                  <a:schemeClr val="accent1">
                    <a:lumMod val="20000"/>
                    <a:lumOff val="80000"/>
                  </a:schemeClr>
                </a:solidFill>
              </a:rPr>
              <a:t>Use Cases for Secrets:</a:t>
            </a:r>
          </a:p>
          <a:p>
            <a:r>
              <a:rPr lang="en-US" sz="2800" dirty="0">
                <a:solidFill>
                  <a:schemeClr val="accent1">
                    <a:lumMod val="20000"/>
                    <a:lumOff val="80000"/>
                  </a:schemeClr>
                </a:solidFill>
              </a:rPr>
              <a:t>Database credentials: Store usernames and passwords securely.</a:t>
            </a:r>
          </a:p>
          <a:p>
            <a:r>
              <a:rPr lang="en-US" sz="2800" dirty="0">
                <a:solidFill>
                  <a:schemeClr val="accent1">
                    <a:lumMod val="20000"/>
                    <a:lumOff val="80000"/>
                  </a:schemeClr>
                </a:solidFill>
              </a:rPr>
              <a:t>API keys: Store external API keys for your app.</a:t>
            </a:r>
          </a:p>
          <a:p>
            <a:r>
              <a:rPr lang="en-US" sz="2800" dirty="0">
                <a:solidFill>
                  <a:schemeClr val="accent1">
                    <a:lumMod val="20000"/>
                    <a:lumOff val="80000"/>
                  </a:schemeClr>
                </a:solidFill>
              </a:rPr>
              <a:t>TLS certificates: Store TLS private keys and certificates.</a:t>
            </a:r>
          </a:p>
          <a:p>
            <a:r>
              <a:rPr lang="en-US" sz="2800" dirty="0">
                <a:solidFill>
                  <a:schemeClr val="accent1">
                    <a:lumMod val="20000"/>
                    <a:lumOff val="80000"/>
                  </a:schemeClr>
                </a:solidFill>
              </a:rPr>
              <a:t>SSH keys: Store SSH keys for connecting to remote servers</a:t>
            </a:r>
          </a:p>
          <a:p>
            <a:endParaRPr lang="en-US" sz="2800" dirty="0">
              <a:solidFill>
                <a:schemeClr val="accent1">
                  <a:lumMod val="20000"/>
                  <a:lumOff val="80000"/>
                </a:schemeClr>
              </a:solidFill>
            </a:endParaRPr>
          </a:p>
          <a:p>
            <a:endParaRPr lang="en-US" sz="2800" dirty="0">
              <a:solidFill>
                <a:schemeClr val="accent1">
                  <a:lumMod val="20000"/>
                  <a:lumOff val="80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180616584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Secret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1339850"/>
            <a:ext cx="15278100" cy="523220"/>
          </a:xfrm>
          <a:prstGeom prst="rect">
            <a:avLst/>
          </a:prstGeom>
          <a:noFill/>
        </p:spPr>
        <p:txBody>
          <a:bodyPr wrap="square">
            <a:spAutoFit/>
          </a:bodyPr>
          <a:lstStyle/>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graphicFrame>
        <p:nvGraphicFramePr>
          <p:cNvPr id="6" name="Table 5">
            <a:extLst>
              <a:ext uri="{FF2B5EF4-FFF2-40B4-BE49-F238E27FC236}">
                <a16:creationId xmlns:a16="http://schemas.microsoft.com/office/drawing/2014/main" id="{65644998-95E7-66FB-EE28-32126A6683F0}"/>
              </a:ext>
            </a:extLst>
          </p:cNvPr>
          <p:cNvGraphicFramePr>
            <a:graphicFrameLocks noGrp="1"/>
          </p:cNvGraphicFramePr>
          <p:nvPr>
            <p:extLst>
              <p:ext uri="{D42A27DB-BD31-4B8C-83A1-F6EECF244321}">
                <p14:modId xmlns:p14="http://schemas.microsoft.com/office/powerpoint/2010/main" val="935140842"/>
              </p:ext>
            </p:extLst>
          </p:nvPr>
        </p:nvGraphicFramePr>
        <p:xfrm>
          <a:off x="757655" y="2101533"/>
          <a:ext cx="16471900" cy="6644406"/>
        </p:xfrm>
        <a:graphic>
          <a:graphicData uri="http://schemas.openxmlformats.org/drawingml/2006/table">
            <a:tbl>
              <a:tblPr/>
              <a:tblGrid>
                <a:gridCol w="8235950">
                  <a:extLst>
                    <a:ext uri="{9D8B030D-6E8A-4147-A177-3AD203B41FA5}">
                      <a16:colId xmlns:a16="http://schemas.microsoft.com/office/drawing/2014/main" val="3630781057"/>
                    </a:ext>
                  </a:extLst>
                </a:gridCol>
                <a:gridCol w="8235950">
                  <a:extLst>
                    <a:ext uri="{9D8B030D-6E8A-4147-A177-3AD203B41FA5}">
                      <a16:colId xmlns:a16="http://schemas.microsoft.com/office/drawing/2014/main" val="1518695012"/>
                    </a:ext>
                  </a:extLst>
                </a:gridCol>
              </a:tblGrid>
              <a:tr h="1107401">
                <a:tc>
                  <a:txBody>
                    <a:bodyPr/>
                    <a:lstStyle/>
                    <a:p>
                      <a:r>
                        <a:rPr lang="en-US" sz="2400" b="1"/>
                        <a:t>Type</a:t>
                      </a:r>
                    </a:p>
                  </a:txBody>
                  <a:tcPr anchor="ctr">
                    <a:lnL>
                      <a:noFill/>
                    </a:lnL>
                    <a:lnR>
                      <a:noFill/>
                    </a:lnR>
                    <a:lnT>
                      <a:noFill/>
                    </a:lnT>
                    <a:lnB>
                      <a:noFill/>
                    </a:lnB>
                    <a:solidFill>
                      <a:schemeClr val="bg1">
                        <a:lumMod val="95000"/>
                      </a:schemeClr>
                    </a:solidFill>
                  </a:tcPr>
                </a:tc>
                <a:tc>
                  <a:txBody>
                    <a:bodyPr/>
                    <a:lstStyle/>
                    <a:p>
                      <a:r>
                        <a:rPr lang="en-US" sz="2400" b="1" dirty="0"/>
                        <a:t>Use Case</a:t>
                      </a:r>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395158888"/>
                  </a:ext>
                </a:extLst>
              </a:tr>
              <a:tr h="1107401">
                <a:tc>
                  <a:txBody>
                    <a:bodyPr/>
                    <a:lstStyle/>
                    <a:p>
                      <a:r>
                        <a:rPr lang="en-US" sz="2400" b="1"/>
                        <a:t>Opaque</a:t>
                      </a:r>
                    </a:p>
                  </a:txBody>
                  <a:tcPr anchor="ctr">
                    <a:lnL>
                      <a:noFill/>
                    </a:lnL>
                    <a:lnR>
                      <a:noFill/>
                    </a:lnR>
                    <a:lnT>
                      <a:noFill/>
                    </a:lnT>
                    <a:lnB>
                      <a:noFill/>
                    </a:lnB>
                    <a:solidFill>
                      <a:schemeClr val="bg1">
                        <a:lumMod val="95000"/>
                      </a:schemeClr>
                    </a:solidFill>
                  </a:tcPr>
                </a:tc>
                <a:tc>
                  <a:txBody>
                    <a:bodyPr/>
                    <a:lstStyle/>
                    <a:p>
                      <a:r>
                        <a:rPr lang="en-US" sz="2400" b="1" dirty="0"/>
                        <a:t>Generic secret for any sensitive data (default)</a:t>
                      </a:r>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1484238694"/>
                  </a:ext>
                </a:extLst>
              </a:tr>
              <a:tr h="1107401">
                <a:tc>
                  <a:txBody>
                    <a:bodyPr/>
                    <a:lstStyle/>
                    <a:p>
                      <a:r>
                        <a:rPr lang="en-US" sz="2400" b="1"/>
                        <a:t>dockerconfigjson</a:t>
                      </a:r>
                    </a:p>
                  </a:txBody>
                  <a:tcPr anchor="ctr">
                    <a:lnL>
                      <a:noFill/>
                    </a:lnL>
                    <a:lnR>
                      <a:noFill/>
                    </a:lnR>
                    <a:lnT>
                      <a:noFill/>
                    </a:lnT>
                    <a:lnB>
                      <a:noFill/>
                    </a:lnB>
                    <a:solidFill>
                      <a:schemeClr val="bg1">
                        <a:lumMod val="95000"/>
                      </a:schemeClr>
                    </a:solidFill>
                  </a:tcPr>
                </a:tc>
                <a:tc>
                  <a:txBody>
                    <a:bodyPr/>
                    <a:lstStyle/>
                    <a:p>
                      <a:r>
                        <a:rPr lang="en-US" sz="2400" b="1"/>
                        <a:t>Docker registry credentials (for private registries)</a:t>
                      </a:r>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2771789832"/>
                  </a:ext>
                </a:extLst>
              </a:tr>
              <a:tr h="1107401">
                <a:tc>
                  <a:txBody>
                    <a:bodyPr/>
                    <a:lstStyle/>
                    <a:p>
                      <a:r>
                        <a:rPr lang="en-US" sz="2400" b="1" dirty="0"/>
                        <a:t>service-account-token</a:t>
                      </a:r>
                    </a:p>
                  </a:txBody>
                  <a:tcPr anchor="ctr">
                    <a:lnL>
                      <a:noFill/>
                    </a:lnL>
                    <a:lnR>
                      <a:noFill/>
                    </a:lnR>
                    <a:lnT>
                      <a:noFill/>
                    </a:lnT>
                    <a:lnB>
                      <a:noFill/>
                    </a:lnB>
                    <a:solidFill>
                      <a:schemeClr val="bg1">
                        <a:lumMod val="95000"/>
                      </a:schemeClr>
                    </a:solidFill>
                  </a:tcPr>
                </a:tc>
                <a:tc>
                  <a:txBody>
                    <a:bodyPr/>
                    <a:lstStyle/>
                    <a:p>
                      <a:r>
                        <a:rPr lang="en-US" sz="2400" b="1" dirty="0"/>
                        <a:t>Service account tokens for Pods to authenticate with the API server</a:t>
                      </a:r>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4158603854"/>
                  </a:ext>
                </a:extLst>
              </a:tr>
              <a:tr h="1107401">
                <a:tc>
                  <a:txBody>
                    <a:bodyPr/>
                    <a:lstStyle/>
                    <a:p>
                      <a:r>
                        <a:rPr lang="en-US" sz="2400" b="1"/>
                        <a:t>ssh-auth</a:t>
                      </a:r>
                    </a:p>
                  </a:txBody>
                  <a:tcPr anchor="ctr">
                    <a:lnL>
                      <a:noFill/>
                    </a:lnL>
                    <a:lnR>
                      <a:noFill/>
                    </a:lnR>
                    <a:lnT>
                      <a:noFill/>
                    </a:lnT>
                    <a:lnB>
                      <a:noFill/>
                    </a:lnB>
                    <a:solidFill>
                      <a:schemeClr val="bg1">
                        <a:lumMod val="95000"/>
                      </a:schemeClr>
                    </a:solidFill>
                  </a:tcPr>
                </a:tc>
                <a:tc>
                  <a:txBody>
                    <a:bodyPr/>
                    <a:lstStyle/>
                    <a:p>
                      <a:r>
                        <a:rPr lang="en-US" sz="2400" b="1" dirty="0"/>
                        <a:t>SSH keys for authentication with remote systems</a:t>
                      </a:r>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2796219113"/>
                  </a:ext>
                </a:extLst>
              </a:tr>
              <a:tr h="1107401">
                <a:tc>
                  <a:txBody>
                    <a:bodyPr/>
                    <a:lstStyle/>
                    <a:p>
                      <a:r>
                        <a:rPr lang="en-US" sz="2400" b="1"/>
                        <a:t>tls</a:t>
                      </a:r>
                    </a:p>
                  </a:txBody>
                  <a:tcPr anchor="ctr">
                    <a:lnL>
                      <a:noFill/>
                    </a:lnL>
                    <a:lnR>
                      <a:noFill/>
                    </a:lnR>
                    <a:lnT>
                      <a:noFill/>
                    </a:lnT>
                    <a:lnB>
                      <a:noFill/>
                    </a:lnB>
                    <a:solidFill>
                      <a:schemeClr val="bg1">
                        <a:lumMod val="95000"/>
                      </a:schemeClr>
                    </a:solidFill>
                  </a:tcPr>
                </a:tc>
                <a:tc>
                  <a:txBody>
                    <a:bodyPr/>
                    <a:lstStyle/>
                    <a:p>
                      <a:r>
                        <a:rPr lang="en-US" sz="2400" b="1" dirty="0"/>
                        <a:t>TLS certificates and private keys for secure communication</a:t>
                      </a:r>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2580760617"/>
                  </a:ext>
                </a:extLst>
              </a:tr>
            </a:tbl>
          </a:graphicData>
        </a:graphic>
      </p:graphicFrame>
    </p:spTree>
    <p:extLst>
      <p:ext uri="{BB962C8B-B14F-4D97-AF65-F5344CB8AC3E}">
        <p14:creationId xmlns:p14="http://schemas.microsoft.com/office/powerpoint/2010/main" val="1231008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303CD-3A4C-0D87-ADED-83543B00BDF0}"/>
              </a:ext>
            </a:extLst>
          </p:cNvPr>
          <p:cNvSpPr>
            <a:spLocks noGrp="1"/>
          </p:cNvSpPr>
          <p:nvPr>
            <p:ph type="title"/>
          </p:nvPr>
        </p:nvSpPr>
        <p:spPr>
          <a:xfrm>
            <a:off x="3282950" y="654050"/>
            <a:ext cx="10363200" cy="8656216"/>
          </a:xfrm>
        </p:spPr>
        <p:txBody>
          <a:bodyPr/>
          <a:lstStyle/>
          <a:p>
            <a:pPr algn="ctr"/>
            <a:r>
              <a:rPr lang="en-US" dirty="0"/>
              <a:t>Topic of this Course</a:t>
            </a:r>
            <a:br>
              <a:rPr lang="en-US" dirty="0"/>
            </a:br>
            <a:br>
              <a:rPr lang="en-US" dirty="0"/>
            </a:br>
            <a:r>
              <a:rPr lang="en-US" dirty="0"/>
              <a:t>1-http/</a:t>
            </a:r>
            <a:r>
              <a:rPr lang="en-US" dirty="0" err="1"/>
              <a:t>https,Nginx</a:t>
            </a:r>
            <a:br>
              <a:rPr lang="en-US" dirty="0"/>
            </a:br>
            <a:br>
              <a:rPr lang="en-US" dirty="0"/>
            </a:br>
            <a:r>
              <a:rPr lang="en-US" dirty="0"/>
              <a:t>2-Docker</a:t>
            </a:r>
            <a:br>
              <a:rPr lang="en-US" dirty="0"/>
            </a:br>
            <a:br>
              <a:rPr lang="en-US" dirty="0"/>
            </a:br>
            <a:r>
              <a:rPr lang="en-US" dirty="0"/>
              <a:t>3-Git/Gitlab CI</a:t>
            </a:r>
            <a:br>
              <a:rPr lang="en-US" dirty="0"/>
            </a:br>
            <a:br>
              <a:rPr lang="en-US" dirty="0"/>
            </a:br>
            <a:r>
              <a:rPr lang="en-US" dirty="0"/>
              <a:t>4-Bash scripting</a:t>
            </a:r>
            <a:br>
              <a:rPr lang="en-US" dirty="0"/>
            </a:br>
            <a:br>
              <a:rPr lang="en-US" dirty="0"/>
            </a:br>
            <a:r>
              <a:rPr lang="en-US" dirty="0"/>
              <a:t>6-Ansible</a:t>
            </a:r>
            <a:br>
              <a:rPr lang="en-US" dirty="0"/>
            </a:br>
            <a:br>
              <a:rPr lang="en-US" dirty="0"/>
            </a:br>
            <a:r>
              <a:rPr lang="en-US" dirty="0"/>
              <a:t>7-Prometheus/Grafana/Loki</a:t>
            </a:r>
            <a:br>
              <a:rPr lang="en-US" dirty="0"/>
            </a:br>
            <a:r>
              <a:rPr lang="en-US" dirty="0"/>
              <a:t>8-redis</a:t>
            </a:r>
            <a:br>
              <a:rPr lang="en-US" dirty="0"/>
            </a:br>
            <a:r>
              <a:rPr lang="en-US" dirty="0"/>
              <a:t>9-Kubernetes begin</a:t>
            </a:r>
          </a:p>
        </p:txBody>
      </p:sp>
    </p:spTree>
    <p:extLst>
      <p:ext uri="{BB962C8B-B14F-4D97-AF65-F5344CB8AC3E}">
        <p14:creationId xmlns:p14="http://schemas.microsoft.com/office/powerpoint/2010/main" val="3826669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07950"/>
            <a:ext cx="18288000" cy="10286978"/>
          </a:xfrm>
          <a:prstGeom prst="rect">
            <a:avLst/>
          </a:prstGeom>
        </p:spPr>
      </p:pic>
      <p:sp>
        <p:nvSpPr>
          <p:cNvPr id="3" name="object 3"/>
          <p:cNvSpPr txBox="1">
            <a:spLocks noGrp="1"/>
          </p:cNvSpPr>
          <p:nvPr>
            <p:ph type="title"/>
          </p:nvPr>
        </p:nvSpPr>
        <p:spPr>
          <a:xfrm>
            <a:off x="9103516" y="1075620"/>
            <a:ext cx="6557644" cy="631583"/>
          </a:xfrm>
          <a:prstGeom prst="rect">
            <a:avLst/>
          </a:prstGeom>
        </p:spPr>
        <p:txBody>
          <a:bodyPr vert="horz" wrap="square" lIns="0" tIns="15875" rIns="0" bIns="0" rtlCol="0">
            <a:spAutoFit/>
          </a:bodyPr>
          <a:lstStyle/>
          <a:p>
            <a:pPr marL="12700">
              <a:lnSpc>
                <a:spcPct val="100000"/>
              </a:lnSpc>
              <a:spcBef>
                <a:spcPts val="125"/>
              </a:spcBef>
            </a:pPr>
            <a:r>
              <a:rPr lang="en-US" sz="4000" dirty="0"/>
              <a:t>what is container</a:t>
            </a:r>
            <a:endParaRPr sz="3500" dirty="0"/>
          </a:p>
        </p:txBody>
      </p:sp>
      <p:sp>
        <p:nvSpPr>
          <p:cNvPr id="4" name="object 4"/>
          <p:cNvSpPr txBox="1"/>
          <p:nvPr/>
        </p:nvSpPr>
        <p:spPr>
          <a:xfrm>
            <a:off x="8312150" y="2101850"/>
            <a:ext cx="9486900" cy="2772618"/>
          </a:xfrm>
          <a:prstGeom prst="rect">
            <a:avLst/>
          </a:prstGeom>
        </p:spPr>
        <p:txBody>
          <a:bodyPr vert="horz" wrap="square" lIns="0" tIns="11430" rIns="0" bIns="0" rtlCol="0">
            <a:spAutoFit/>
          </a:bodyPr>
          <a:lstStyle/>
          <a:p>
            <a:pPr marL="12700" marR="5080" algn="just">
              <a:lnSpc>
                <a:spcPct val="101499"/>
              </a:lnSpc>
              <a:spcBef>
                <a:spcPts val="90"/>
              </a:spcBef>
            </a:pPr>
            <a:r>
              <a:rPr lang="en-US" sz="3600" dirty="0">
                <a:solidFill>
                  <a:schemeClr val="accent2">
                    <a:lumMod val="60000"/>
                    <a:lumOff val="40000"/>
                  </a:schemeClr>
                </a:solidFill>
              </a:rPr>
              <a:t>A Docker container image is a lightweight, standalone, executable package of software that includes everything needed to run an application: code, runtime, system tools, system libraries and settings</a:t>
            </a:r>
            <a:endParaRPr sz="3600" dirty="0">
              <a:solidFill>
                <a:schemeClr val="accent2">
                  <a:lumMod val="60000"/>
                  <a:lumOff val="40000"/>
                </a:schemeClr>
              </a:solidFill>
              <a:latin typeface="Verdana"/>
              <a:cs typeface="Verdana"/>
            </a:endParaRPr>
          </a:p>
        </p:txBody>
      </p:sp>
      <p:pic>
        <p:nvPicPr>
          <p:cNvPr id="5" name="Picture 4">
            <a:extLst>
              <a:ext uri="{FF2B5EF4-FFF2-40B4-BE49-F238E27FC236}">
                <a16:creationId xmlns:a16="http://schemas.microsoft.com/office/drawing/2014/main" id="{1BAA08AF-69F7-495B-82BD-C369188E0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2950" y="5463056"/>
            <a:ext cx="6588535" cy="3761023"/>
          </a:xfrm>
          <a:prstGeom prst="rect">
            <a:avLst/>
          </a:prstGeom>
        </p:spPr>
      </p:pic>
      <p:sp>
        <p:nvSpPr>
          <p:cNvPr id="7" name="TextBox 6">
            <a:extLst>
              <a:ext uri="{FF2B5EF4-FFF2-40B4-BE49-F238E27FC236}">
                <a16:creationId xmlns:a16="http://schemas.microsoft.com/office/drawing/2014/main" id="{D4C73FA5-AD1F-42C0-98E0-C03F18F2F582}"/>
              </a:ext>
            </a:extLst>
          </p:cNvPr>
          <p:cNvSpPr txBox="1"/>
          <p:nvPr/>
        </p:nvSpPr>
        <p:spPr>
          <a:xfrm>
            <a:off x="4730750" y="5988050"/>
            <a:ext cx="5562600" cy="1754326"/>
          </a:xfrm>
          <a:prstGeom prst="rect">
            <a:avLst/>
          </a:prstGeom>
          <a:noFill/>
        </p:spPr>
        <p:txBody>
          <a:bodyPr wrap="square">
            <a:spAutoFit/>
          </a:bodyPr>
          <a:lstStyle/>
          <a:p>
            <a:r>
              <a:rPr lang="en-US" sz="3600" dirty="0">
                <a:solidFill>
                  <a:schemeClr val="accent2">
                    <a:lumMod val="60000"/>
                    <a:lumOff val="40000"/>
                  </a:schemeClr>
                </a:solidFill>
              </a:rPr>
              <a:t>Container is writable.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Image vs container </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4366" y="152420"/>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PV and PVC</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1339850"/>
            <a:ext cx="15278100" cy="523220"/>
          </a:xfrm>
          <a:prstGeom prst="rect">
            <a:avLst/>
          </a:prstGeom>
          <a:noFill/>
        </p:spPr>
        <p:txBody>
          <a:bodyPr wrap="square">
            <a:spAutoFit/>
          </a:bodyPr>
          <a:lstStyle/>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
        <p:nvSpPr>
          <p:cNvPr id="13" name="TextBox 12">
            <a:extLst>
              <a:ext uri="{FF2B5EF4-FFF2-40B4-BE49-F238E27FC236}">
                <a16:creationId xmlns:a16="http://schemas.microsoft.com/office/drawing/2014/main" id="{A17E2614-AA2B-4B2A-C771-50DFB56EE50E}"/>
              </a:ext>
            </a:extLst>
          </p:cNvPr>
          <p:cNvSpPr txBox="1"/>
          <p:nvPr/>
        </p:nvSpPr>
        <p:spPr>
          <a:xfrm>
            <a:off x="1511300" y="1927331"/>
            <a:ext cx="12362898" cy="6986528"/>
          </a:xfrm>
          <a:prstGeom prst="rect">
            <a:avLst/>
          </a:prstGeom>
          <a:noFill/>
        </p:spPr>
        <p:txBody>
          <a:bodyPr wrap="square">
            <a:spAutoFit/>
          </a:bodyPr>
          <a:lstStyle/>
          <a:p>
            <a:r>
              <a:rPr lang="en-US" sz="2800" dirty="0">
                <a:solidFill>
                  <a:schemeClr val="bg1"/>
                </a:solidFill>
              </a:rPr>
              <a:t>In Kubernetes, Persistent Volumes (PV) and Persistent Volume Claims (PVC) are used for managing storage resources in a cluster. These are part of the Kubernetes Storage API that allows you to provision and manage storage that is persistent across pod restarts</a:t>
            </a:r>
          </a:p>
          <a:p>
            <a:endParaRPr lang="en-US" sz="2800" dirty="0">
              <a:solidFill>
                <a:schemeClr val="bg1"/>
              </a:solidFill>
            </a:endParaRPr>
          </a:p>
          <a:p>
            <a:r>
              <a:rPr lang="en-US" sz="2800" dirty="0">
                <a:solidFill>
                  <a:schemeClr val="bg1"/>
                </a:solidFill>
              </a:rPr>
              <a:t>Persistent Volume (PV)A Persistent Volume (PV) is a storage resource in your Kubernetes cluster that exists independently of pods. PVs are pieces of storage that are provisioned by an administrator or dynamically provisioned using storage </a:t>
            </a:r>
            <a:r>
              <a:rPr lang="en-US" sz="2800" dirty="0" err="1">
                <a:solidFill>
                  <a:schemeClr val="bg1"/>
                </a:solidFill>
              </a:rPr>
              <a:t>classes.Persistent</a:t>
            </a:r>
            <a:r>
              <a:rPr lang="en-US" sz="2800" dirty="0">
                <a:solidFill>
                  <a:schemeClr val="bg1"/>
                </a:solidFill>
              </a:rPr>
              <a:t> means that the data is stored outside the lifecycle of a Pod, so even if the Pod dies or gets recreated, the data remains </a:t>
            </a:r>
            <a:r>
              <a:rPr lang="en-US" sz="2800" dirty="0" err="1">
                <a:solidFill>
                  <a:schemeClr val="bg1"/>
                </a:solidFill>
              </a:rPr>
              <a:t>intact.PVs</a:t>
            </a:r>
            <a:r>
              <a:rPr lang="en-US" sz="2800" dirty="0">
                <a:solidFill>
                  <a:schemeClr val="bg1"/>
                </a:solidFill>
              </a:rPr>
              <a:t> can be backed by different types of storage backends, such as local disk, NFS, cloud storage (like AWS EBS),</a:t>
            </a:r>
            <a:r>
              <a:rPr lang="en-US" sz="2800" dirty="0" err="1">
                <a:solidFill>
                  <a:schemeClr val="bg1"/>
                </a:solidFill>
              </a:rPr>
              <a:t>Ceph</a:t>
            </a:r>
            <a:r>
              <a:rPr lang="en-US" sz="2800" dirty="0">
                <a:solidFill>
                  <a:schemeClr val="bg1"/>
                </a:solidFill>
              </a:rPr>
              <a:t> storage and …..</a:t>
            </a: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307473106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4366" y="152420"/>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PV and PVC</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1339850"/>
            <a:ext cx="15278100" cy="523220"/>
          </a:xfrm>
          <a:prstGeom prst="rect">
            <a:avLst/>
          </a:prstGeom>
          <a:noFill/>
        </p:spPr>
        <p:txBody>
          <a:bodyPr wrap="square">
            <a:spAutoFit/>
          </a:bodyPr>
          <a:lstStyle/>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
        <p:nvSpPr>
          <p:cNvPr id="13" name="TextBox 12">
            <a:extLst>
              <a:ext uri="{FF2B5EF4-FFF2-40B4-BE49-F238E27FC236}">
                <a16:creationId xmlns:a16="http://schemas.microsoft.com/office/drawing/2014/main" id="{A17E2614-AA2B-4B2A-C771-50DFB56EE50E}"/>
              </a:ext>
            </a:extLst>
          </p:cNvPr>
          <p:cNvSpPr txBox="1"/>
          <p:nvPr/>
        </p:nvSpPr>
        <p:spPr>
          <a:xfrm>
            <a:off x="1511300" y="1927331"/>
            <a:ext cx="12362898" cy="9140964"/>
          </a:xfrm>
          <a:prstGeom prst="rect">
            <a:avLst/>
          </a:prstGeom>
          <a:noFill/>
        </p:spPr>
        <p:txBody>
          <a:bodyPr wrap="square">
            <a:spAutoFit/>
          </a:bodyPr>
          <a:lstStyle/>
          <a:p>
            <a:r>
              <a:rPr lang="en-US" sz="2800" dirty="0" err="1">
                <a:solidFill>
                  <a:schemeClr val="bg1"/>
                </a:solidFill>
              </a:rPr>
              <a:t>apiVersion</a:t>
            </a:r>
            <a:r>
              <a:rPr lang="en-US" sz="2800" dirty="0">
                <a:solidFill>
                  <a:schemeClr val="bg1"/>
                </a:solidFill>
              </a:rPr>
              <a:t>: v1</a:t>
            </a:r>
          </a:p>
          <a:p>
            <a:r>
              <a:rPr lang="en-US" sz="2800" dirty="0">
                <a:solidFill>
                  <a:schemeClr val="bg1"/>
                </a:solidFill>
              </a:rPr>
              <a:t>kind: </a:t>
            </a:r>
            <a:r>
              <a:rPr lang="en-US" sz="2800" dirty="0" err="1">
                <a:solidFill>
                  <a:schemeClr val="bg1"/>
                </a:solidFill>
              </a:rPr>
              <a:t>PersistentVolume</a:t>
            </a:r>
            <a:endParaRPr lang="en-US" sz="2800" dirty="0">
              <a:solidFill>
                <a:schemeClr val="bg1"/>
              </a:solidFill>
            </a:endParaRPr>
          </a:p>
          <a:p>
            <a:r>
              <a:rPr lang="en-US" sz="2800" dirty="0">
                <a:solidFill>
                  <a:schemeClr val="bg1"/>
                </a:solidFill>
              </a:rPr>
              <a:t>metadata:</a:t>
            </a:r>
          </a:p>
          <a:p>
            <a:r>
              <a:rPr lang="en-US" sz="2800" dirty="0">
                <a:solidFill>
                  <a:schemeClr val="bg1"/>
                </a:solidFill>
              </a:rPr>
              <a:t>  name: my-</a:t>
            </a:r>
            <a:r>
              <a:rPr lang="en-US" sz="2800" dirty="0" err="1">
                <a:solidFill>
                  <a:schemeClr val="bg1"/>
                </a:solidFill>
              </a:rPr>
              <a:t>pv</a:t>
            </a:r>
            <a:endParaRPr lang="en-US" sz="2800" dirty="0">
              <a:solidFill>
                <a:schemeClr val="bg1"/>
              </a:solidFill>
            </a:endParaRPr>
          </a:p>
          <a:p>
            <a:r>
              <a:rPr lang="en-US" sz="2800" dirty="0">
                <a:solidFill>
                  <a:schemeClr val="bg1"/>
                </a:solidFill>
              </a:rPr>
              <a:t>spec:</a:t>
            </a:r>
          </a:p>
          <a:p>
            <a:r>
              <a:rPr lang="en-US" sz="2800" dirty="0">
                <a:solidFill>
                  <a:schemeClr val="bg1"/>
                </a:solidFill>
              </a:rPr>
              <a:t>  capacity:</a:t>
            </a:r>
          </a:p>
          <a:p>
            <a:r>
              <a:rPr lang="en-US" sz="2800" dirty="0">
                <a:solidFill>
                  <a:schemeClr val="bg1"/>
                </a:solidFill>
              </a:rPr>
              <a:t>    storage: 10Gi            # Amount of storage the PV provides</a:t>
            </a:r>
          </a:p>
          <a:p>
            <a:r>
              <a:rPr lang="en-US" sz="2800" dirty="0">
                <a:solidFill>
                  <a:schemeClr val="bg1"/>
                </a:solidFill>
              </a:rPr>
              <a:t>  </a:t>
            </a:r>
            <a:r>
              <a:rPr lang="en-US" sz="2800" dirty="0" err="1">
                <a:solidFill>
                  <a:schemeClr val="bg1"/>
                </a:solidFill>
              </a:rPr>
              <a:t>volumeMode</a:t>
            </a:r>
            <a:r>
              <a:rPr lang="en-US" sz="2800" dirty="0">
                <a:solidFill>
                  <a:schemeClr val="bg1"/>
                </a:solidFill>
              </a:rPr>
              <a:t>: Filesystem      # Filesystem mode, can be 'Block' as well</a:t>
            </a:r>
          </a:p>
          <a:p>
            <a:r>
              <a:rPr lang="en-US" sz="2800" dirty="0">
                <a:solidFill>
                  <a:schemeClr val="bg1"/>
                </a:solidFill>
              </a:rPr>
              <a:t>  </a:t>
            </a:r>
            <a:r>
              <a:rPr lang="en-US" sz="2800" dirty="0" err="1">
                <a:solidFill>
                  <a:schemeClr val="bg1"/>
                </a:solidFill>
              </a:rPr>
              <a:t>accessModes</a:t>
            </a:r>
            <a:r>
              <a:rPr lang="en-US" sz="2800" dirty="0">
                <a:solidFill>
                  <a:schemeClr val="bg1"/>
                </a:solidFill>
              </a:rPr>
              <a:t>:</a:t>
            </a:r>
          </a:p>
          <a:p>
            <a:r>
              <a:rPr lang="en-US" sz="2800" dirty="0">
                <a:solidFill>
                  <a:schemeClr val="bg1"/>
                </a:solidFill>
              </a:rPr>
              <a:t>    - </a:t>
            </a:r>
            <a:r>
              <a:rPr lang="en-US" sz="2800" dirty="0" err="1">
                <a:solidFill>
                  <a:schemeClr val="bg1"/>
                </a:solidFill>
              </a:rPr>
              <a:t>ReadWriteOnce</a:t>
            </a:r>
            <a:r>
              <a:rPr lang="en-US" sz="2800" dirty="0">
                <a:solidFill>
                  <a:schemeClr val="bg1"/>
                </a:solidFill>
              </a:rPr>
              <a:t>           # Can be mounted as read-write by a single node</a:t>
            </a:r>
          </a:p>
          <a:p>
            <a:r>
              <a:rPr lang="en-US" sz="2800" dirty="0">
                <a:solidFill>
                  <a:schemeClr val="bg1"/>
                </a:solidFill>
              </a:rPr>
              <a:t>  </a:t>
            </a:r>
            <a:r>
              <a:rPr lang="en-US" sz="2800" dirty="0" err="1">
                <a:solidFill>
                  <a:schemeClr val="bg1"/>
                </a:solidFill>
              </a:rPr>
              <a:t>persistentVolumeReclaimPolicy</a:t>
            </a:r>
            <a:r>
              <a:rPr lang="en-US" sz="2800" dirty="0">
                <a:solidFill>
                  <a:schemeClr val="bg1"/>
                </a:solidFill>
              </a:rPr>
              <a:t>: Retain  # What happens when the PVC is deleted (Retain, Recycle, Delete)</a:t>
            </a:r>
          </a:p>
          <a:p>
            <a:r>
              <a:rPr lang="en-US" sz="2800" dirty="0">
                <a:solidFill>
                  <a:schemeClr val="bg1"/>
                </a:solidFill>
              </a:rPr>
              <a:t>  </a:t>
            </a:r>
            <a:r>
              <a:rPr lang="en-US" sz="2800" dirty="0" err="1">
                <a:solidFill>
                  <a:schemeClr val="bg1"/>
                </a:solidFill>
              </a:rPr>
              <a:t>storageClassName</a:t>
            </a:r>
            <a:r>
              <a:rPr lang="en-US" sz="2800" dirty="0">
                <a:solidFill>
                  <a:schemeClr val="bg1"/>
                </a:solidFill>
              </a:rPr>
              <a:t>: </a:t>
            </a:r>
            <a:r>
              <a:rPr lang="en-US" sz="2800" dirty="0" err="1">
                <a:solidFill>
                  <a:schemeClr val="bg1"/>
                </a:solidFill>
              </a:rPr>
              <a:t>nfs</a:t>
            </a:r>
            <a:r>
              <a:rPr lang="en-US" sz="2800" dirty="0">
                <a:solidFill>
                  <a:schemeClr val="bg1"/>
                </a:solidFill>
              </a:rPr>
              <a:t> or </a:t>
            </a:r>
            <a:r>
              <a:rPr lang="en-US" sz="2800" dirty="0" err="1">
                <a:solidFill>
                  <a:schemeClr val="bg1"/>
                </a:solidFill>
              </a:rPr>
              <a:t>ceph</a:t>
            </a:r>
            <a:r>
              <a:rPr lang="en-US" sz="2800" dirty="0">
                <a:solidFill>
                  <a:schemeClr val="bg1"/>
                </a:solidFill>
              </a:rPr>
              <a:t> </a:t>
            </a:r>
          </a:p>
          <a:p>
            <a:r>
              <a:rPr lang="en-US" sz="2800" dirty="0">
                <a:solidFill>
                  <a:schemeClr val="bg1"/>
                </a:solidFill>
              </a:rPr>
              <a:t># A reference to a </a:t>
            </a:r>
            <a:r>
              <a:rPr lang="en-US" sz="2800" dirty="0" err="1">
                <a:solidFill>
                  <a:schemeClr val="bg1"/>
                </a:solidFill>
              </a:rPr>
              <a:t>StorageClass</a:t>
            </a:r>
            <a:r>
              <a:rPr lang="en-US" sz="2800" dirty="0">
                <a:solidFill>
                  <a:schemeClr val="bg1"/>
                </a:solidFill>
              </a:rPr>
              <a:t>, which defines how the PV is provisioned</a:t>
            </a:r>
          </a:p>
          <a:p>
            <a:r>
              <a:rPr lang="en-US" sz="2800" dirty="0">
                <a:solidFill>
                  <a:schemeClr val="bg1"/>
                </a:solidFill>
              </a:rPr>
              <a:t>  </a:t>
            </a:r>
            <a:r>
              <a:rPr lang="en-US" sz="2800" dirty="0" err="1">
                <a:solidFill>
                  <a:schemeClr val="bg1"/>
                </a:solidFill>
              </a:rPr>
              <a:t>hostPath</a:t>
            </a:r>
            <a:r>
              <a:rPr lang="en-US" sz="2800" dirty="0">
                <a:solidFill>
                  <a:schemeClr val="bg1"/>
                </a:solidFill>
              </a:rPr>
              <a:t>:</a:t>
            </a:r>
          </a:p>
          <a:p>
            <a:r>
              <a:rPr lang="en-US" sz="2800" dirty="0">
                <a:solidFill>
                  <a:schemeClr val="bg1"/>
                </a:solidFill>
              </a:rPr>
              <a:t>    path: /</a:t>
            </a:r>
            <a:r>
              <a:rPr lang="en-US" sz="2800" dirty="0" err="1">
                <a:solidFill>
                  <a:schemeClr val="bg1"/>
                </a:solidFill>
              </a:rPr>
              <a:t>mnt</a:t>
            </a:r>
            <a:r>
              <a:rPr lang="en-US" sz="2800" dirty="0">
                <a:solidFill>
                  <a:schemeClr val="bg1"/>
                </a:solidFill>
              </a:rPr>
              <a:t>/data            # A directory on the node's filesystem (for local PVs)</a:t>
            </a: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353482581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4366" y="152420"/>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PV and PVC</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1339850"/>
            <a:ext cx="15278100" cy="523220"/>
          </a:xfrm>
          <a:prstGeom prst="rect">
            <a:avLst/>
          </a:prstGeom>
          <a:noFill/>
        </p:spPr>
        <p:txBody>
          <a:bodyPr wrap="square">
            <a:spAutoFit/>
          </a:bodyPr>
          <a:lstStyle/>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
        <p:nvSpPr>
          <p:cNvPr id="13" name="TextBox 12">
            <a:extLst>
              <a:ext uri="{FF2B5EF4-FFF2-40B4-BE49-F238E27FC236}">
                <a16:creationId xmlns:a16="http://schemas.microsoft.com/office/drawing/2014/main" id="{A17E2614-AA2B-4B2A-C771-50DFB56EE50E}"/>
              </a:ext>
            </a:extLst>
          </p:cNvPr>
          <p:cNvSpPr txBox="1"/>
          <p:nvPr/>
        </p:nvSpPr>
        <p:spPr>
          <a:xfrm>
            <a:off x="1511300" y="1927331"/>
            <a:ext cx="12362898" cy="6124754"/>
          </a:xfrm>
          <a:prstGeom prst="rect">
            <a:avLst/>
          </a:prstGeom>
          <a:noFill/>
        </p:spPr>
        <p:txBody>
          <a:bodyPr wrap="square">
            <a:spAutoFit/>
          </a:bodyPr>
          <a:lstStyle/>
          <a:p>
            <a:r>
              <a:rPr lang="en-US" sz="2800" dirty="0">
                <a:solidFill>
                  <a:schemeClr val="bg1"/>
                </a:solidFill>
              </a:rPr>
              <a:t>Persistent Volume Claim (PVC)A Persistent Volume Claim (PVC) is a request for storage by a user or a pod. A PVC specifies how much storage is needed and what kind of access mode is required. Kubernetes then binds the PVC to a matching Persistent Volume (PV) based on available resources.</a:t>
            </a:r>
          </a:p>
          <a:p>
            <a:r>
              <a:rPr lang="en-US" sz="2800" dirty="0">
                <a:solidFill>
                  <a:schemeClr val="bg1"/>
                </a:solidFill>
              </a:rPr>
              <a:t>The user or application specifies their storage requirements (e.g., size, access mode) through a PVC, and Kubernetes ensures that the right PV gets bound to that PVC.</a:t>
            </a:r>
          </a:p>
          <a:p>
            <a:r>
              <a:rPr lang="en-US" sz="2800" dirty="0">
                <a:solidFill>
                  <a:schemeClr val="bg1"/>
                </a:solidFill>
              </a:rPr>
              <a:t>PVC abstracts the underlying storage so users don’t need to know about specific storage backends.</a:t>
            </a: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144631794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12723"/>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PV and PVC</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682750" y="1236234"/>
            <a:ext cx="15278100" cy="523220"/>
          </a:xfrm>
          <a:prstGeom prst="rect">
            <a:avLst/>
          </a:prstGeom>
          <a:noFill/>
        </p:spPr>
        <p:txBody>
          <a:bodyPr wrap="square">
            <a:spAutoFit/>
          </a:bodyPr>
          <a:lstStyle/>
          <a:p>
            <a:endParaRPr lang="en-US" sz="2800" dirty="0">
              <a:solidFill>
                <a:schemeClr val="bg2"/>
              </a:solidFill>
            </a:endParaRPr>
          </a:p>
        </p:txBody>
      </p:sp>
      <p:sp>
        <p:nvSpPr>
          <p:cNvPr id="13" name="TextBox 12">
            <a:extLst>
              <a:ext uri="{FF2B5EF4-FFF2-40B4-BE49-F238E27FC236}">
                <a16:creationId xmlns:a16="http://schemas.microsoft.com/office/drawing/2014/main" id="{A17E2614-AA2B-4B2A-C771-50DFB56EE50E}"/>
              </a:ext>
            </a:extLst>
          </p:cNvPr>
          <p:cNvSpPr txBox="1"/>
          <p:nvPr/>
        </p:nvSpPr>
        <p:spPr>
          <a:xfrm>
            <a:off x="1511300" y="1927331"/>
            <a:ext cx="12362898" cy="4832092"/>
          </a:xfrm>
          <a:prstGeom prst="rect">
            <a:avLst/>
          </a:prstGeom>
          <a:noFill/>
        </p:spPr>
        <p:txBody>
          <a:bodyPr wrap="square">
            <a:spAutoFit/>
          </a:bodyPr>
          <a:lstStyle/>
          <a:p>
            <a:r>
              <a:rPr lang="en-US" sz="2800" dirty="0" err="1">
                <a:solidFill>
                  <a:schemeClr val="bg1"/>
                </a:solidFill>
              </a:rPr>
              <a:t>apiVersion</a:t>
            </a:r>
            <a:r>
              <a:rPr lang="en-US" sz="2800" dirty="0">
                <a:solidFill>
                  <a:schemeClr val="bg1"/>
                </a:solidFill>
              </a:rPr>
              <a:t>: v1</a:t>
            </a:r>
          </a:p>
          <a:p>
            <a:r>
              <a:rPr lang="en-US" sz="2800" dirty="0">
                <a:solidFill>
                  <a:schemeClr val="bg1"/>
                </a:solidFill>
              </a:rPr>
              <a:t>kind: </a:t>
            </a:r>
            <a:r>
              <a:rPr lang="en-US" sz="2800" dirty="0" err="1">
                <a:solidFill>
                  <a:schemeClr val="bg1"/>
                </a:solidFill>
              </a:rPr>
              <a:t>PersistentVolumeClaim</a:t>
            </a:r>
            <a:endParaRPr lang="en-US" sz="2800" dirty="0">
              <a:solidFill>
                <a:schemeClr val="bg1"/>
              </a:solidFill>
            </a:endParaRPr>
          </a:p>
          <a:p>
            <a:r>
              <a:rPr lang="en-US" sz="2800" dirty="0">
                <a:solidFill>
                  <a:schemeClr val="bg1"/>
                </a:solidFill>
              </a:rPr>
              <a:t>metadata:</a:t>
            </a:r>
          </a:p>
          <a:p>
            <a:r>
              <a:rPr lang="en-US" sz="2800" dirty="0">
                <a:solidFill>
                  <a:schemeClr val="bg1"/>
                </a:solidFill>
              </a:rPr>
              <a:t>  name: my-</a:t>
            </a:r>
            <a:r>
              <a:rPr lang="en-US" sz="2800" dirty="0" err="1">
                <a:solidFill>
                  <a:schemeClr val="bg1"/>
                </a:solidFill>
              </a:rPr>
              <a:t>pvc</a:t>
            </a:r>
            <a:endParaRPr lang="en-US" sz="2800" dirty="0">
              <a:solidFill>
                <a:schemeClr val="bg1"/>
              </a:solidFill>
            </a:endParaRPr>
          </a:p>
          <a:p>
            <a:r>
              <a:rPr lang="en-US" sz="2800" dirty="0">
                <a:solidFill>
                  <a:schemeClr val="bg1"/>
                </a:solidFill>
              </a:rPr>
              <a:t>spec:</a:t>
            </a:r>
          </a:p>
          <a:p>
            <a:r>
              <a:rPr lang="en-US" sz="2800" dirty="0">
                <a:solidFill>
                  <a:schemeClr val="bg1"/>
                </a:solidFill>
              </a:rPr>
              <a:t>  </a:t>
            </a:r>
            <a:r>
              <a:rPr lang="en-US" sz="2800" dirty="0" err="1">
                <a:solidFill>
                  <a:schemeClr val="bg1"/>
                </a:solidFill>
              </a:rPr>
              <a:t>accessModes</a:t>
            </a:r>
            <a:r>
              <a:rPr lang="en-US" sz="2800" dirty="0">
                <a:solidFill>
                  <a:schemeClr val="bg1"/>
                </a:solidFill>
              </a:rPr>
              <a:t>:</a:t>
            </a:r>
          </a:p>
          <a:p>
            <a:r>
              <a:rPr lang="en-US" sz="2800" dirty="0">
                <a:solidFill>
                  <a:schemeClr val="bg1"/>
                </a:solidFill>
              </a:rPr>
              <a:t>    - </a:t>
            </a:r>
            <a:r>
              <a:rPr lang="en-US" sz="2800" dirty="0" err="1">
                <a:solidFill>
                  <a:schemeClr val="bg1"/>
                </a:solidFill>
              </a:rPr>
              <a:t>ReadWriteOnce</a:t>
            </a:r>
            <a:r>
              <a:rPr lang="en-US" sz="2800" dirty="0">
                <a:solidFill>
                  <a:schemeClr val="bg1"/>
                </a:solidFill>
              </a:rPr>
              <a:t>           # Must match PV's access mode</a:t>
            </a:r>
          </a:p>
          <a:p>
            <a:r>
              <a:rPr lang="en-US" sz="2800" dirty="0">
                <a:solidFill>
                  <a:schemeClr val="bg1"/>
                </a:solidFill>
              </a:rPr>
              <a:t>  resources:</a:t>
            </a:r>
          </a:p>
          <a:p>
            <a:r>
              <a:rPr lang="en-US" sz="2800" dirty="0">
                <a:solidFill>
                  <a:schemeClr val="bg1"/>
                </a:solidFill>
              </a:rPr>
              <a:t>    requests:</a:t>
            </a:r>
          </a:p>
          <a:p>
            <a:r>
              <a:rPr lang="en-US" sz="2800" dirty="0">
                <a:solidFill>
                  <a:schemeClr val="bg1"/>
                </a:solidFill>
              </a:rPr>
              <a:t>      storage: 10Gi           # Request for 10Gi of storage</a:t>
            </a:r>
          </a:p>
          <a:p>
            <a:r>
              <a:rPr lang="en-US" sz="2800" dirty="0">
                <a:solidFill>
                  <a:schemeClr val="bg1"/>
                </a:solidFill>
              </a:rPr>
              <a:t>  </a:t>
            </a:r>
            <a:r>
              <a:rPr lang="en-US" sz="2800" dirty="0" err="1">
                <a:solidFill>
                  <a:schemeClr val="bg1"/>
                </a:solidFill>
              </a:rPr>
              <a:t>storageClassName</a:t>
            </a:r>
            <a:r>
              <a:rPr lang="en-US" sz="2800" dirty="0">
                <a:solidFill>
                  <a:schemeClr val="bg1"/>
                </a:solidFill>
              </a:rPr>
              <a:t>: </a:t>
            </a:r>
            <a:r>
              <a:rPr lang="en-US" sz="2800" dirty="0" err="1">
                <a:solidFill>
                  <a:schemeClr val="bg1"/>
                </a:solidFill>
              </a:rPr>
              <a:t>nfs</a:t>
            </a:r>
            <a:r>
              <a:rPr lang="en-US" sz="2800" dirty="0">
                <a:solidFill>
                  <a:schemeClr val="bg1"/>
                </a:solidFill>
              </a:rPr>
              <a:t> or </a:t>
            </a:r>
            <a:r>
              <a:rPr lang="en-US" sz="2800" dirty="0" err="1">
                <a:solidFill>
                  <a:schemeClr val="bg1"/>
                </a:solidFill>
              </a:rPr>
              <a:t>ceph</a:t>
            </a:r>
            <a:r>
              <a:rPr lang="en-US" sz="2800" dirty="0">
                <a:solidFill>
                  <a:schemeClr val="bg1"/>
                </a:solidFill>
              </a:rPr>
              <a:t>  # Must match PV's storage class if set</a:t>
            </a:r>
          </a:p>
        </p:txBody>
      </p:sp>
    </p:spTree>
    <p:extLst>
      <p:ext uri="{BB962C8B-B14F-4D97-AF65-F5344CB8AC3E}">
        <p14:creationId xmlns:p14="http://schemas.microsoft.com/office/powerpoint/2010/main" val="73889122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12723"/>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PV and PVC</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682750" y="1236234"/>
            <a:ext cx="15278100" cy="523220"/>
          </a:xfrm>
          <a:prstGeom prst="rect">
            <a:avLst/>
          </a:prstGeom>
          <a:noFill/>
        </p:spPr>
        <p:txBody>
          <a:bodyPr wrap="square">
            <a:spAutoFit/>
          </a:bodyPr>
          <a:lstStyle/>
          <a:p>
            <a:endParaRPr lang="en-US" sz="2800" dirty="0">
              <a:solidFill>
                <a:schemeClr val="bg2"/>
              </a:solidFill>
            </a:endParaRPr>
          </a:p>
        </p:txBody>
      </p:sp>
      <p:sp>
        <p:nvSpPr>
          <p:cNvPr id="13" name="TextBox 12">
            <a:extLst>
              <a:ext uri="{FF2B5EF4-FFF2-40B4-BE49-F238E27FC236}">
                <a16:creationId xmlns:a16="http://schemas.microsoft.com/office/drawing/2014/main" id="{A17E2614-AA2B-4B2A-C771-50DFB56EE50E}"/>
              </a:ext>
            </a:extLst>
          </p:cNvPr>
          <p:cNvSpPr txBox="1"/>
          <p:nvPr/>
        </p:nvSpPr>
        <p:spPr>
          <a:xfrm>
            <a:off x="1511300" y="1927331"/>
            <a:ext cx="12362898" cy="6986528"/>
          </a:xfrm>
          <a:prstGeom prst="rect">
            <a:avLst/>
          </a:prstGeom>
          <a:noFill/>
        </p:spPr>
        <p:txBody>
          <a:bodyPr wrap="square">
            <a:spAutoFit/>
          </a:bodyPr>
          <a:lstStyle/>
          <a:p>
            <a:r>
              <a:rPr lang="en-US" sz="2800" dirty="0">
                <a:solidFill>
                  <a:schemeClr val="bg1"/>
                </a:solidFill>
              </a:rPr>
              <a:t>How PV and PVC Work Together</a:t>
            </a:r>
          </a:p>
          <a:p>
            <a:r>
              <a:rPr lang="en-US" sz="2800" dirty="0">
                <a:solidFill>
                  <a:schemeClr val="bg1"/>
                </a:solidFill>
              </a:rPr>
              <a:t>1-PVCs request storage from available PVs based on their size and access mode.</a:t>
            </a:r>
          </a:p>
          <a:p>
            <a:r>
              <a:rPr lang="en-US" sz="2800" dirty="0">
                <a:solidFill>
                  <a:schemeClr val="bg1"/>
                </a:solidFill>
              </a:rPr>
              <a:t>2-The Kubernetes Scheduler matches the PVC to a PV (which meets the requirements of the PVC).</a:t>
            </a:r>
          </a:p>
          <a:p>
            <a:r>
              <a:rPr lang="en-US" sz="2800" dirty="0">
                <a:solidFill>
                  <a:schemeClr val="bg1"/>
                </a:solidFill>
              </a:rPr>
              <a:t>3-Once a match is found, the PVC binds to the PV.</a:t>
            </a:r>
          </a:p>
          <a:p>
            <a:r>
              <a:rPr lang="en-US" sz="2800" dirty="0">
                <a:solidFill>
                  <a:schemeClr val="bg1"/>
                </a:solidFill>
              </a:rPr>
              <a:t>4-Pods can then mount the PVC, giving them access to the persistent storage.</a:t>
            </a:r>
          </a:p>
          <a:p>
            <a:endParaRPr lang="en-US" sz="2800" dirty="0">
              <a:solidFill>
                <a:schemeClr val="bg1"/>
              </a:solidFill>
            </a:endParaRPr>
          </a:p>
          <a:p>
            <a:r>
              <a:rPr lang="en-US" sz="2800" dirty="0">
                <a:solidFill>
                  <a:schemeClr val="bg1"/>
                </a:solidFill>
              </a:rPr>
              <a:t>Access Modes of </a:t>
            </a:r>
            <a:r>
              <a:rPr lang="en-US" sz="2800" dirty="0" err="1">
                <a:solidFill>
                  <a:schemeClr val="bg1"/>
                </a:solidFill>
              </a:rPr>
              <a:t>PVsAccess</a:t>
            </a:r>
            <a:r>
              <a:rPr lang="en-US" sz="2800" dirty="0">
                <a:solidFill>
                  <a:schemeClr val="bg1"/>
                </a:solidFill>
              </a:rPr>
              <a:t> modes define how the volume can be mounted and used. Common access modes are:</a:t>
            </a:r>
          </a:p>
          <a:p>
            <a:r>
              <a:rPr lang="en-US" sz="2800" dirty="0" err="1">
                <a:solidFill>
                  <a:schemeClr val="bg1"/>
                </a:solidFill>
              </a:rPr>
              <a:t>ReadWriteOnce</a:t>
            </a:r>
            <a:r>
              <a:rPr lang="en-US" sz="2800" dirty="0">
                <a:solidFill>
                  <a:schemeClr val="bg1"/>
                </a:solidFill>
              </a:rPr>
              <a:t>: The volume can be mounted as read-write by only one node at a time.</a:t>
            </a:r>
          </a:p>
          <a:p>
            <a:r>
              <a:rPr lang="en-US" sz="2800" dirty="0" err="1">
                <a:solidFill>
                  <a:schemeClr val="bg1"/>
                </a:solidFill>
              </a:rPr>
              <a:t>ReadOnlyMany</a:t>
            </a:r>
            <a:r>
              <a:rPr lang="en-US" sz="2800" dirty="0">
                <a:solidFill>
                  <a:schemeClr val="bg1"/>
                </a:solidFill>
              </a:rPr>
              <a:t>: The volume can be mounted as read-only by many nodes.</a:t>
            </a:r>
          </a:p>
          <a:p>
            <a:r>
              <a:rPr lang="en-US" sz="2800" dirty="0" err="1">
                <a:solidFill>
                  <a:schemeClr val="bg1"/>
                </a:solidFill>
              </a:rPr>
              <a:t>ReadWriteMany</a:t>
            </a:r>
            <a:r>
              <a:rPr lang="en-US" sz="2800" dirty="0">
                <a:solidFill>
                  <a:schemeClr val="bg1"/>
                </a:solidFill>
              </a:rPr>
              <a:t>: The volume can be mounted as read-write by many nodes.</a:t>
            </a:r>
          </a:p>
          <a:p>
            <a:endParaRPr lang="en-US" sz="2800" dirty="0">
              <a:solidFill>
                <a:schemeClr val="bg1"/>
              </a:solidFill>
            </a:endParaRPr>
          </a:p>
        </p:txBody>
      </p:sp>
    </p:spTree>
    <p:extLst>
      <p:ext uri="{BB962C8B-B14F-4D97-AF65-F5344CB8AC3E}">
        <p14:creationId xmlns:p14="http://schemas.microsoft.com/office/powerpoint/2010/main" val="128127190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12723"/>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PV and PVC</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682750" y="1236234"/>
            <a:ext cx="15278100" cy="523220"/>
          </a:xfrm>
          <a:prstGeom prst="rect">
            <a:avLst/>
          </a:prstGeom>
          <a:noFill/>
        </p:spPr>
        <p:txBody>
          <a:bodyPr wrap="square">
            <a:spAutoFit/>
          </a:bodyPr>
          <a:lstStyle/>
          <a:p>
            <a:endParaRPr lang="en-US" sz="2800" dirty="0">
              <a:solidFill>
                <a:schemeClr val="bg2"/>
              </a:solidFill>
            </a:endParaRPr>
          </a:p>
        </p:txBody>
      </p:sp>
      <p:sp>
        <p:nvSpPr>
          <p:cNvPr id="13" name="TextBox 12">
            <a:extLst>
              <a:ext uri="{FF2B5EF4-FFF2-40B4-BE49-F238E27FC236}">
                <a16:creationId xmlns:a16="http://schemas.microsoft.com/office/drawing/2014/main" id="{A17E2614-AA2B-4B2A-C771-50DFB56EE50E}"/>
              </a:ext>
            </a:extLst>
          </p:cNvPr>
          <p:cNvSpPr txBox="1"/>
          <p:nvPr/>
        </p:nvSpPr>
        <p:spPr>
          <a:xfrm>
            <a:off x="1511300" y="1927331"/>
            <a:ext cx="12362898" cy="3108543"/>
          </a:xfrm>
          <a:prstGeom prst="rect">
            <a:avLst/>
          </a:prstGeom>
          <a:noFill/>
        </p:spPr>
        <p:txBody>
          <a:bodyPr wrap="square">
            <a:spAutoFit/>
          </a:bodyPr>
          <a:lstStyle/>
          <a:p>
            <a:r>
              <a:rPr lang="en-US" sz="2800" dirty="0">
                <a:solidFill>
                  <a:schemeClr val="bg1"/>
                </a:solidFill>
              </a:rPr>
              <a:t>Persistent Volume Reclaim </a:t>
            </a:r>
            <a:r>
              <a:rPr lang="en-US" sz="2800" dirty="0" err="1">
                <a:solidFill>
                  <a:schemeClr val="bg1"/>
                </a:solidFill>
              </a:rPr>
              <a:t>PoliciesThis</a:t>
            </a:r>
            <a:r>
              <a:rPr lang="en-US" sz="2800" dirty="0">
                <a:solidFill>
                  <a:schemeClr val="bg1"/>
                </a:solidFill>
              </a:rPr>
              <a:t> defines what happens to the PV when the PVC is deleted. Common policies are:</a:t>
            </a:r>
          </a:p>
          <a:p>
            <a:endParaRPr lang="en-US" sz="2800" dirty="0">
              <a:solidFill>
                <a:schemeClr val="bg1"/>
              </a:solidFill>
            </a:endParaRPr>
          </a:p>
          <a:p>
            <a:r>
              <a:rPr lang="en-US" sz="2800" dirty="0">
                <a:solidFill>
                  <a:schemeClr val="bg1"/>
                </a:solidFill>
              </a:rPr>
              <a:t>Retain: The volume is not deleted and must be manually cleaned or reused.</a:t>
            </a:r>
          </a:p>
          <a:p>
            <a:r>
              <a:rPr lang="en-US" sz="2800" dirty="0">
                <a:solidFill>
                  <a:schemeClr val="bg1"/>
                </a:solidFill>
              </a:rPr>
              <a:t>Recycle: The volume is recycled, i.e., data is deleted, and it’s made available for reuse (this policy is deprecated).</a:t>
            </a:r>
          </a:p>
          <a:p>
            <a:r>
              <a:rPr lang="en-US" sz="2800" dirty="0">
                <a:solidFill>
                  <a:schemeClr val="bg1"/>
                </a:solidFill>
              </a:rPr>
              <a:t>Delete: The volume is deleted, and any associated data is also erased</a:t>
            </a:r>
          </a:p>
        </p:txBody>
      </p:sp>
    </p:spTree>
    <p:extLst>
      <p:ext uri="{BB962C8B-B14F-4D97-AF65-F5344CB8AC3E}">
        <p14:creationId xmlns:p14="http://schemas.microsoft.com/office/powerpoint/2010/main" val="117824870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12723"/>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err="1">
                <a:solidFill>
                  <a:schemeClr val="accent1"/>
                </a:solidFill>
              </a:rPr>
              <a:t>Configmap</a:t>
            </a:r>
            <a:endParaRPr lang="en-US" sz="3200" i="1" dirty="0">
              <a:solidFill>
                <a:schemeClr val="accent1"/>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682750" y="1236234"/>
            <a:ext cx="15278100" cy="523220"/>
          </a:xfrm>
          <a:prstGeom prst="rect">
            <a:avLst/>
          </a:prstGeom>
          <a:noFill/>
        </p:spPr>
        <p:txBody>
          <a:bodyPr wrap="square">
            <a:spAutoFit/>
          </a:bodyPr>
          <a:lstStyle/>
          <a:p>
            <a:endParaRPr lang="en-US" sz="2800" dirty="0">
              <a:solidFill>
                <a:schemeClr val="bg2"/>
              </a:solidFill>
            </a:endParaRPr>
          </a:p>
        </p:txBody>
      </p:sp>
      <p:sp>
        <p:nvSpPr>
          <p:cNvPr id="13" name="TextBox 12">
            <a:extLst>
              <a:ext uri="{FF2B5EF4-FFF2-40B4-BE49-F238E27FC236}">
                <a16:creationId xmlns:a16="http://schemas.microsoft.com/office/drawing/2014/main" id="{A17E2614-AA2B-4B2A-C771-50DFB56EE50E}"/>
              </a:ext>
            </a:extLst>
          </p:cNvPr>
          <p:cNvSpPr txBox="1"/>
          <p:nvPr/>
        </p:nvSpPr>
        <p:spPr>
          <a:xfrm>
            <a:off x="1511300" y="1927331"/>
            <a:ext cx="12362898" cy="5262979"/>
          </a:xfrm>
          <a:prstGeom prst="rect">
            <a:avLst/>
          </a:prstGeom>
          <a:noFill/>
        </p:spPr>
        <p:txBody>
          <a:bodyPr wrap="square">
            <a:spAutoFit/>
          </a:bodyPr>
          <a:lstStyle/>
          <a:p>
            <a:r>
              <a:rPr lang="en-US" sz="2800" dirty="0">
                <a:solidFill>
                  <a:schemeClr val="bg1"/>
                </a:solidFill>
              </a:rPr>
              <a:t>A </a:t>
            </a:r>
            <a:r>
              <a:rPr lang="en-US" sz="2800" dirty="0" err="1">
                <a:solidFill>
                  <a:schemeClr val="bg1"/>
                </a:solidFill>
              </a:rPr>
              <a:t>ConfigMap</a:t>
            </a:r>
            <a:r>
              <a:rPr lang="en-US" sz="2800" dirty="0">
                <a:solidFill>
                  <a:schemeClr val="bg1"/>
                </a:solidFill>
              </a:rPr>
              <a:t> is a Kubernetes object used to store non-secret configuration data in key-value pairs and make it available to your applications inside the </a:t>
            </a:r>
            <a:r>
              <a:rPr lang="en-US" sz="2800" dirty="0" err="1">
                <a:solidFill>
                  <a:schemeClr val="bg1"/>
                </a:solidFill>
              </a:rPr>
              <a:t>cluster.Think</a:t>
            </a:r>
            <a:r>
              <a:rPr lang="en-US" sz="2800" dirty="0">
                <a:solidFill>
                  <a:schemeClr val="bg1"/>
                </a:solidFill>
              </a:rPr>
              <a:t> of it like a shared config file managed by Kubernetes — so you don’t have to hard-code values inside your Docker image.</a:t>
            </a:r>
          </a:p>
          <a:p>
            <a:endParaRPr lang="en-US" sz="2800" dirty="0">
              <a:solidFill>
                <a:schemeClr val="bg1"/>
              </a:solidFill>
            </a:endParaRPr>
          </a:p>
          <a:p>
            <a:r>
              <a:rPr lang="en-US" sz="2800" dirty="0">
                <a:solidFill>
                  <a:schemeClr val="bg1"/>
                </a:solidFill>
              </a:rPr>
              <a:t>Stores plain text config (not passwords — use Secrets for that).</a:t>
            </a:r>
          </a:p>
          <a:p>
            <a:r>
              <a:rPr lang="en-US" sz="2800" dirty="0">
                <a:solidFill>
                  <a:schemeClr val="bg1"/>
                </a:solidFill>
              </a:rPr>
              <a:t>Can be consumed by pods as:</a:t>
            </a:r>
          </a:p>
          <a:p>
            <a:r>
              <a:rPr lang="en-US" sz="2800" dirty="0">
                <a:solidFill>
                  <a:schemeClr val="bg1"/>
                </a:solidFill>
              </a:rPr>
              <a:t>Environment variables</a:t>
            </a:r>
          </a:p>
          <a:p>
            <a:r>
              <a:rPr lang="en-US" sz="2800" dirty="0">
                <a:solidFill>
                  <a:schemeClr val="bg1"/>
                </a:solidFill>
              </a:rPr>
              <a:t>Files (mounted as a volume)</a:t>
            </a:r>
          </a:p>
          <a:p>
            <a:r>
              <a:rPr lang="en-US" sz="2800" dirty="0">
                <a:solidFill>
                  <a:schemeClr val="bg1"/>
                </a:solidFill>
              </a:rPr>
              <a:t>Command-line arguments.</a:t>
            </a:r>
          </a:p>
          <a:p>
            <a:endParaRPr lang="en-US" sz="2800" dirty="0">
              <a:solidFill>
                <a:schemeClr val="bg1"/>
              </a:solidFill>
            </a:endParaRPr>
          </a:p>
          <a:p>
            <a:r>
              <a:rPr lang="en-US" sz="2800" dirty="0">
                <a:solidFill>
                  <a:schemeClr val="bg1"/>
                </a:solidFill>
                <a:highlight>
                  <a:srgbClr val="FF0000"/>
                </a:highlight>
              </a:rPr>
              <a:t>Lets you change configuration without rebuilding the image.</a:t>
            </a:r>
          </a:p>
        </p:txBody>
      </p:sp>
    </p:spTree>
    <p:extLst>
      <p:ext uri="{BB962C8B-B14F-4D97-AF65-F5344CB8AC3E}">
        <p14:creationId xmlns:p14="http://schemas.microsoft.com/office/powerpoint/2010/main" val="193225021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12723"/>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err="1">
                <a:solidFill>
                  <a:schemeClr val="accent1"/>
                </a:solidFill>
              </a:rPr>
              <a:t>Configmap</a:t>
            </a:r>
            <a:endParaRPr lang="en-US" sz="3200" i="1" dirty="0">
              <a:solidFill>
                <a:schemeClr val="accent1"/>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682750" y="1236234"/>
            <a:ext cx="15278100" cy="523220"/>
          </a:xfrm>
          <a:prstGeom prst="rect">
            <a:avLst/>
          </a:prstGeom>
          <a:noFill/>
        </p:spPr>
        <p:txBody>
          <a:bodyPr wrap="square">
            <a:spAutoFit/>
          </a:bodyPr>
          <a:lstStyle/>
          <a:p>
            <a:endParaRPr lang="en-US" sz="2800" dirty="0">
              <a:solidFill>
                <a:schemeClr val="bg2"/>
              </a:solidFill>
            </a:endParaRPr>
          </a:p>
        </p:txBody>
      </p:sp>
      <p:sp>
        <p:nvSpPr>
          <p:cNvPr id="13" name="TextBox 12">
            <a:extLst>
              <a:ext uri="{FF2B5EF4-FFF2-40B4-BE49-F238E27FC236}">
                <a16:creationId xmlns:a16="http://schemas.microsoft.com/office/drawing/2014/main" id="{A17E2614-AA2B-4B2A-C771-50DFB56EE50E}"/>
              </a:ext>
            </a:extLst>
          </p:cNvPr>
          <p:cNvSpPr txBox="1"/>
          <p:nvPr/>
        </p:nvSpPr>
        <p:spPr>
          <a:xfrm>
            <a:off x="1511300" y="1927331"/>
            <a:ext cx="12362898" cy="3970318"/>
          </a:xfrm>
          <a:prstGeom prst="rect">
            <a:avLst/>
          </a:prstGeom>
          <a:noFill/>
        </p:spPr>
        <p:txBody>
          <a:bodyPr wrap="square">
            <a:spAutoFit/>
          </a:bodyPr>
          <a:lstStyle/>
          <a:p>
            <a:r>
              <a:rPr lang="en-US" sz="2800" dirty="0" err="1">
                <a:solidFill>
                  <a:schemeClr val="bg1"/>
                </a:solidFill>
                <a:highlight>
                  <a:srgbClr val="FF0000"/>
                </a:highlight>
              </a:rPr>
              <a:t>apiVersion</a:t>
            </a:r>
            <a:r>
              <a:rPr lang="en-US" sz="2800" dirty="0">
                <a:solidFill>
                  <a:schemeClr val="bg1"/>
                </a:solidFill>
                <a:highlight>
                  <a:srgbClr val="FF0000"/>
                </a:highlight>
              </a:rPr>
              <a:t>: v1</a:t>
            </a:r>
          </a:p>
          <a:p>
            <a:r>
              <a:rPr lang="en-US" sz="2800" dirty="0">
                <a:solidFill>
                  <a:schemeClr val="bg1"/>
                </a:solidFill>
                <a:highlight>
                  <a:srgbClr val="FF0000"/>
                </a:highlight>
              </a:rPr>
              <a:t>kind: </a:t>
            </a:r>
            <a:r>
              <a:rPr lang="en-US" sz="2800" dirty="0" err="1">
                <a:solidFill>
                  <a:schemeClr val="bg1"/>
                </a:solidFill>
                <a:highlight>
                  <a:srgbClr val="FF0000"/>
                </a:highlight>
              </a:rPr>
              <a:t>ConfigMap</a:t>
            </a:r>
            <a:endParaRPr lang="en-US" sz="2800" dirty="0">
              <a:solidFill>
                <a:schemeClr val="bg1"/>
              </a:solidFill>
              <a:highlight>
                <a:srgbClr val="FF0000"/>
              </a:highlight>
            </a:endParaRPr>
          </a:p>
          <a:p>
            <a:r>
              <a:rPr lang="en-US" sz="2800" dirty="0">
                <a:solidFill>
                  <a:schemeClr val="bg1"/>
                </a:solidFill>
                <a:highlight>
                  <a:srgbClr val="FF0000"/>
                </a:highlight>
              </a:rPr>
              <a:t>metadata:</a:t>
            </a:r>
          </a:p>
          <a:p>
            <a:r>
              <a:rPr lang="en-US" sz="2800" dirty="0">
                <a:solidFill>
                  <a:schemeClr val="bg1"/>
                </a:solidFill>
                <a:highlight>
                  <a:srgbClr val="FF0000"/>
                </a:highlight>
              </a:rPr>
              <a:t>  name: my-app-config</a:t>
            </a:r>
          </a:p>
          <a:p>
            <a:r>
              <a:rPr lang="en-US" sz="2800" dirty="0">
                <a:solidFill>
                  <a:schemeClr val="bg1"/>
                </a:solidFill>
                <a:highlight>
                  <a:srgbClr val="FF0000"/>
                </a:highlight>
              </a:rPr>
              <a:t>data:</a:t>
            </a:r>
          </a:p>
          <a:p>
            <a:r>
              <a:rPr lang="en-US" sz="2800" dirty="0">
                <a:solidFill>
                  <a:schemeClr val="bg1"/>
                </a:solidFill>
                <a:highlight>
                  <a:srgbClr val="FF0000"/>
                </a:highlight>
              </a:rPr>
              <a:t>  APP_ENV: "production"</a:t>
            </a:r>
          </a:p>
          <a:p>
            <a:r>
              <a:rPr lang="en-US" sz="2800" dirty="0">
                <a:solidFill>
                  <a:schemeClr val="bg1"/>
                </a:solidFill>
                <a:highlight>
                  <a:srgbClr val="FF0000"/>
                </a:highlight>
              </a:rPr>
              <a:t>  APP_PORT: "3000“</a:t>
            </a:r>
          </a:p>
          <a:p>
            <a:endParaRPr lang="en-US" sz="2800" dirty="0">
              <a:solidFill>
                <a:schemeClr val="bg1"/>
              </a:solidFill>
              <a:highlight>
                <a:srgbClr val="FF0000"/>
              </a:highlight>
            </a:endParaRPr>
          </a:p>
          <a:p>
            <a:endParaRPr lang="en-US" sz="2800" dirty="0">
              <a:solidFill>
                <a:schemeClr val="bg1"/>
              </a:solidFill>
              <a:highlight>
                <a:srgbClr val="FF0000"/>
              </a:highlight>
            </a:endParaRPr>
          </a:p>
        </p:txBody>
      </p:sp>
    </p:spTree>
    <p:extLst>
      <p:ext uri="{BB962C8B-B14F-4D97-AF65-F5344CB8AC3E}">
        <p14:creationId xmlns:p14="http://schemas.microsoft.com/office/powerpoint/2010/main" val="121078424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12723"/>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Rollout vs Rollback</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682750" y="1236234"/>
            <a:ext cx="15278100" cy="523220"/>
          </a:xfrm>
          <a:prstGeom prst="rect">
            <a:avLst/>
          </a:prstGeom>
          <a:noFill/>
        </p:spPr>
        <p:txBody>
          <a:bodyPr wrap="square">
            <a:spAutoFit/>
          </a:bodyPr>
          <a:lstStyle/>
          <a:p>
            <a:endParaRPr lang="en-US" sz="2800" dirty="0">
              <a:solidFill>
                <a:schemeClr val="bg2"/>
              </a:solidFill>
            </a:endParaRPr>
          </a:p>
        </p:txBody>
      </p:sp>
      <p:sp>
        <p:nvSpPr>
          <p:cNvPr id="13" name="TextBox 12">
            <a:extLst>
              <a:ext uri="{FF2B5EF4-FFF2-40B4-BE49-F238E27FC236}">
                <a16:creationId xmlns:a16="http://schemas.microsoft.com/office/drawing/2014/main" id="{A17E2614-AA2B-4B2A-C771-50DFB56EE50E}"/>
              </a:ext>
            </a:extLst>
          </p:cNvPr>
          <p:cNvSpPr txBox="1"/>
          <p:nvPr/>
        </p:nvSpPr>
        <p:spPr>
          <a:xfrm>
            <a:off x="1511300" y="1991126"/>
            <a:ext cx="12362898" cy="5262979"/>
          </a:xfrm>
          <a:prstGeom prst="rect">
            <a:avLst/>
          </a:prstGeom>
          <a:noFill/>
        </p:spPr>
        <p:txBody>
          <a:bodyPr wrap="square">
            <a:spAutoFit/>
          </a:bodyPr>
          <a:lstStyle/>
          <a:p>
            <a:r>
              <a:rPr lang="en-US" sz="2800" dirty="0">
                <a:solidFill>
                  <a:schemeClr val="bg1"/>
                </a:solidFill>
              </a:rPr>
              <a:t>A rollout is when Kubernetes updates your application to a new version.</a:t>
            </a:r>
          </a:p>
          <a:p>
            <a:r>
              <a:rPr lang="en-US" sz="2800" dirty="0">
                <a:solidFill>
                  <a:schemeClr val="bg1"/>
                </a:solidFill>
              </a:rPr>
              <a:t>This happens when you:</a:t>
            </a:r>
          </a:p>
          <a:p>
            <a:r>
              <a:rPr lang="en-US" sz="2800" dirty="0">
                <a:solidFill>
                  <a:schemeClr val="bg1"/>
                </a:solidFill>
              </a:rPr>
              <a:t>Change a Deployment (e.g., update container image tag).</a:t>
            </a:r>
          </a:p>
          <a:p>
            <a:r>
              <a:rPr lang="en-US" sz="2800" dirty="0">
                <a:solidFill>
                  <a:schemeClr val="bg1"/>
                </a:solidFill>
              </a:rPr>
              <a:t>Apply a new YAML manifest.</a:t>
            </a:r>
          </a:p>
          <a:p>
            <a:r>
              <a:rPr lang="en-US" sz="2800" dirty="0">
                <a:solidFill>
                  <a:schemeClr val="bg1"/>
                </a:solidFill>
              </a:rPr>
              <a:t>Scale your application up or down.</a:t>
            </a:r>
          </a:p>
          <a:p>
            <a:r>
              <a:rPr lang="en-US" sz="2800" dirty="0">
                <a:solidFill>
                  <a:schemeClr val="bg1"/>
                </a:solidFill>
              </a:rPr>
              <a:t>In Kubernetes, you can check rollout status with:</a:t>
            </a:r>
          </a:p>
          <a:p>
            <a:endParaRPr lang="en-US" sz="2800" dirty="0">
              <a:solidFill>
                <a:schemeClr val="bg1"/>
              </a:solidFill>
            </a:endParaRPr>
          </a:p>
          <a:p>
            <a:r>
              <a:rPr lang="en-US" sz="2800" dirty="0" err="1">
                <a:solidFill>
                  <a:schemeClr val="bg1"/>
                </a:solidFill>
              </a:rPr>
              <a:t>kubectl</a:t>
            </a:r>
            <a:r>
              <a:rPr lang="en-US" sz="2800" dirty="0">
                <a:solidFill>
                  <a:schemeClr val="bg1"/>
                </a:solidFill>
              </a:rPr>
              <a:t> rollout status deployment my-app</a:t>
            </a:r>
          </a:p>
          <a:p>
            <a:endParaRPr lang="en-US" sz="2800" dirty="0">
              <a:solidFill>
                <a:schemeClr val="bg1"/>
              </a:solidFill>
            </a:endParaRPr>
          </a:p>
          <a:p>
            <a:r>
              <a:rPr lang="en-US" sz="2800" dirty="0" err="1">
                <a:solidFill>
                  <a:schemeClr val="bg1"/>
                </a:solidFill>
              </a:rPr>
              <a:t>kubectl</a:t>
            </a:r>
            <a:r>
              <a:rPr lang="en-US" sz="2800" dirty="0">
                <a:solidFill>
                  <a:schemeClr val="bg1"/>
                </a:solidFill>
              </a:rPr>
              <a:t> rollout restart deployment my-app</a:t>
            </a:r>
          </a:p>
          <a:p>
            <a:endParaRPr lang="en-US"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29648971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12723"/>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Rollout vs Rollback</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682750" y="1236234"/>
            <a:ext cx="15278100" cy="523220"/>
          </a:xfrm>
          <a:prstGeom prst="rect">
            <a:avLst/>
          </a:prstGeom>
          <a:noFill/>
        </p:spPr>
        <p:txBody>
          <a:bodyPr wrap="square">
            <a:spAutoFit/>
          </a:bodyPr>
          <a:lstStyle/>
          <a:p>
            <a:endParaRPr lang="en-US" sz="2800" dirty="0">
              <a:solidFill>
                <a:schemeClr val="bg2"/>
              </a:solidFill>
            </a:endParaRPr>
          </a:p>
        </p:txBody>
      </p:sp>
      <p:sp>
        <p:nvSpPr>
          <p:cNvPr id="13" name="TextBox 12">
            <a:extLst>
              <a:ext uri="{FF2B5EF4-FFF2-40B4-BE49-F238E27FC236}">
                <a16:creationId xmlns:a16="http://schemas.microsoft.com/office/drawing/2014/main" id="{A17E2614-AA2B-4B2A-C771-50DFB56EE50E}"/>
              </a:ext>
            </a:extLst>
          </p:cNvPr>
          <p:cNvSpPr txBox="1"/>
          <p:nvPr/>
        </p:nvSpPr>
        <p:spPr>
          <a:xfrm>
            <a:off x="1511300" y="1991126"/>
            <a:ext cx="12362898" cy="6555641"/>
          </a:xfrm>
          <a:prstGeom prst="rect">
            <a:avLst/>
          </a:prstGeom>
          <a:noFill/>
        </p:spPr>
        <p:txBody>
          <a:bodyPr wrap="square">
            <a:spAutoFit/>
          </a:bodyPr>
          <a:lstStyle/>
          <a:p>
            <a:r>
              <a:rPr lang="en-US" sz="2800" dirty="0">
                <a:solidFill>
                  <a:schemeClr val="bg1"/>
                </a:solidFill>
              </a:rPr>
              <a:t>A rollback is when you undo the last rollout and go back to the previous working </a:t>
            </a:r>
            <a:r>
              <a:rPr lang="en-US" sz="2800" dirty="0" err="1">
                <a:solidFill>
                  <a:schemeClr val="bg1"/>
                </a:solidFill>
              </a:rPr>
              <a:t>version.You</a:t>
            </a:r>
            <a:r>
              <a:rPr lang="en-US" sz="2800" dirty="0">
                <a:solidFill>
                  <a:schemeClr val="bg1"/>
                </a:solidFill>
              </a:rPr>
              <a:t> use rollback when:</a:t>
            </a:r>
          </a:p>
          <a:p>
            <a:r>
              <a:rPr lang="en-US" sz="2800" dirty="0">
                <a:solidFill>
                  <a:schemeClr val="bg1"/>
                </a:solidFill>
              </a:rPr>
              <a:t>The new version is broken.</a:t>
            </a:r>
          </a:p>
          <a:p>
            <a:r>
              <a:rPr lang="en-US" sz="2800" dirty="0">
                <a:solidFill>
                  <a:schemeClr val="bg1"/>
                </a:solidFill>
              </a:rPr>
              <a:t>Config change caused downtime.</a:t>
            </a:r>
          </a:p>
          <a:p>
            <a:r>
              <a:rPr lang="en-US" sz="2800" dirty="0">
                <a:solidFill>
                  <a:schemeClr val="bg1"/>
                </a:solidFill>
              </a:rPr>
              <a:t>You want to quickly restore the last stable state</a:t>
            </a:r>
          </a:p>
          <a:p>
            <a:endParaRPr lang="en-US" sz="2800" dirty="0">
              <a:solidFill>
                <a:schemeClr val="bg1"/>
              </a:solidFill>
            </a:endParaRPr>
          </a:p>
          <a:p>
            <a:r>
              <a:rPr lang="en-US" sz="2800" dirty="0" err="1">
                <a:solidFill>
                  <a:schemeClr val="bg1"/>
                </a:solidFill>
              </a:rPr>
              <a:t>kubectl</a:t>
            </a:r>
            <a:r>
              <a:rPr lang="en-US" sz="2800" dirty="0">
                <a:solidFill>
                  <a:schemeClr val="bg1"/>
                </a:solidFill>
              </a:rPr>
              <a:t> rollout undo deployment my-app</a:t>
            </a:r>
          </a:p>
          <a:p>
            <a:endParaRPr lang="en-US" sz="2800" dirty="0">
              <a:solidFill>
                <a:schemeClr val="bg1"/>
              </a:solidFill>
            </a:endParaRPr>
          </a:p>
          <a:p>
            <a:r>
              <a:rPr lang="en-US" sz="2800" dirty="0" err="1">
                <a:solidFill>
                  <a:schemeClr val="bg1"/>
                </a:solidFill>
              </a:rPr>
              <a:t>kubectl</a:t>
            </a:r>
            <a:r>
              <a:rPr lang="en-US" sz="2800" dirty="0">
                <a:solidFill>
                  <a:schemeClr val="bg1"/>
                </a:solidFill>
              </a:rPr>
              <a:t> rollout undo deployment my-app --to-revision=3</a:t>
            </a:r>
          </a:p>
          <a:p>
            <a:endParaRPr lang="en-US" sz="2800" dirty="0">
              <a:solidFill>
                <a:schemeClr val="bg1"/>
              </a:solidFill>
            </a:endParaRPr>
          </a:p>
          <a:p>
            <a:r>
              <a:rPr lang="en-US" sz="2800" dirty="0">
                <a:solidFill>
                  <a:schemeClr val="bg1"/>
                </a:solidFill>
              </a:rPr>
              <a:t>Rollout = move forward 🚀</a:t>
            </a:r>
          </a:p>
          <a:p>
            <a:r>
              <a:rPr lang="en-US" sz="2800" dirty="0">
                <a:solidFill>
                  <a:schemeClr val="bg1"/>
                </a:solidFill>
              </a:rPr>
              <a:t>Rollback = go back ⏪</a:t>
            </a: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p:txBody>
      </p:sp>
      <p:graphicFrame>
        <p:nvGraphicFramePr>
          <p:cNvPr id="4" name="Table 3">
            <a:extLst>
              <a:ext uri="{FF2B5EF4-FFF2-40B4-BE49-F238E27FC236}">
                <a16:creationId xmlns:a16="http://schemas.microsoft.com/office/drawing/2014/main" id="{0F7387E5-943C-E3E4-FFAD-392C284D5BD1}"/>
              </a:ext>
            </a:extLst>
          </p:cNvPr>
          <p:cNvGraphicFramePr>
            <a:graphicFrameLocks noGrp="1"/>
          </p:cNvGraphicFramePr>
          <p:nvPr>
            <p:extLst>
              <p:ext uri="{D42A27DB-BD31-4B8C-83A1-F6EECF244321}">
                <p14:modId xmlns:p14="http://schemas.microsoft.com/office/powerpoint/2010/main" val="1208311170"/>
              </p:ext>
            </p:extLst>
          </p:nvPr>
        </p:nvGraphicFramePr>
        <p:xfrm>
          <a:off x="1032381" y="7485619"/>
          <a:ext cx="16471899" cy="2801358"/>
        </p:xfrm>
        <a:graphic>
          <a:graphicData uri="http://schemas.openxmlformats.org/drawingml/2006/table">
            <a:tbl>
              <a:tblPr/>
              <a:tblGrid>
                <a:gridCol w="5490633">
                  <a:extLst>
                    <a:ext uri="{9D8B030D-6E8A-4147-A177-3AD203B41FA5}">
                      <a16:colId xmlns:a16="http://schemas.microsoft.com/office/drawing/2014/main" val="793915921"/>
                    </a:ext>
                  </a:extLst>
                </a:gridCol>
                <a:gridCol w="5490633">
                  <a:extLst>
                    <a:ext uri="{9D8B030D-6E8A-4147-A177-3AD203B41FA5}">
                      <a16:colId xmlns:a16="http://schemas.microsoft.com/office/drawing/2014/main" val="4241558122"/>
                    </a:ext>
                  </a:extLst>
                </a:gridCol>
                <a:gridCol w="5490633">
                  <a:extLst>
                    <a:ext uri="{9D8B030D-6E8A-4147-A177-3AD203B41FA5}">
                      <a16:colId xmlns:a16="http://schemas.microsoft.com/office/drawing/2014/main" val="724739700"/>
                    </a:ext>
                  </a:extLst>
                </a:gridCol>
              </a:tblGrid>
              <a:tr h="622524">
                <a:tc>
                  <a:txBody>
                    <a:bodyPr/>
                    <a:lstStyle/>
                    <a:p>
                      <a:r>
                        <a:rPr lang="en-US" b="1" dirty="0"/>
                        <a:t>Action</a:t>
                      </a:r>
                      <a:endParaRPr lang="en-US" dirty="0"/>
                    </a:p>
                  </a:txBody>
                  <a:tcPr anchor="ctr">
                    <a:lnL>
                      <a:noFill/>
                    </a:lnL>
                    <a:lnR>
                      <a:noFill/>
                    </a:lnR>
                    <a:lnT>
                      <a:noFill/>
                    </a:lnT>
                    <a:lnB>
                      <a:noFill/>
                    </a:lnB>
                    <a:solidFill>
                      <a:srgbClr val="FFFF00"/>
                    </a:solidFill>
                  </a:tcPr>
                </a:tc>
                <a:tc>
                  <a:txBody>
                    <a:bodyPr/>
                    <a:lstStyle/>
                    <a:p>
                      <a:r>
                        <a:rPr lang="en-US" b="1"/>
                        <a:t>What It Does</a:t>
                      </a:r>
                      <a:endParaRPr lang="en-US"/>
                    </a:p>
                  </a:txBody>
                  <a:tcPr anchor="ctr">
                    <a:lnL>
                      <a:noFill/>
                    </a:lnL>
                    <a:lnR>
                      <a:noFill/>
                    </a:lnR>
                    <a:lnT>
                      <a:noFill/>
                    </a:lnT>
                    <a:lnB>
                      <a:noFill/>
                    </a:lnB>
                    <a:solidFill>
                      <a:srgbClr val="FFFF00"/>
                    </a:solidFill>
                  </a:tcPr>
                </a:tc>
                <a:tc>
                  <a:txBody>
                    <a:bodyPr/>
                    <a:lstStyle/>
                    <a:p>
                      <a:r>
                        <a:rPr lang="en-US" b="1"/>
                        <a:t>When You Use It</a:t>
                      </a:r>
                      <a:endParaRPr lang="en-US"/>
                    </a:p>
                  </a:txBody>
                  <a:tcPr anchor="ctr">
                    <a:lnL>
                      <a:noFill/>
                    </a:lnL>
                    <a:lnR>
                      <a:noFill/>
                    </a:lnR>
                    <a:lnT>
                      <a:noFill/>
                    </a:lnT>
                    <a:lnB>
                      <a:noFill/>
                    </a:lnB>
                    <a:solidFill>
                      <a:srgbClr val="FFFF00"/>
                    </a:solidFill>
                  </a:tcPr>
                </a:tc>
                <a:extLst>
                  <a:ext uri="{0D108BD9-81ED-4DB2-BD59-A6C34878D82A}">
                    <a16:rowId xmlns:a16="http://schemas.microsoft.com/office/drawing/2014/main" val="3120228837"/>
                  </a:ext>
                </a:extLst>
              </a:tr>
              <a:tr h="1089417">
                <a:tc>
                  <a:txBody>
                    <a:bodyPr/>
                    <a:lstStyle/>
                    <a:p>
                      <a:r>
                        <a:rPr lang="en-US" b="1" dirty="0"/>
                        <a:t>Rollout</a:t>
                      </a:r>
                      <a:endParaRPr lang="en-US" dirty="0"/>
                    </a:p>
                  </a:txBody>
                  <a:tcPr anchor="ctr">
                    <a:lnL>
                      <a:noFill/>
                    </a:lnL>
                    <a:lnR>
                      <a:noFill/>
                    </a:lnR>
                    <a:lnT>
                      <a:noFill/>
                    </a:lnT>
                    <a:lnB>
                      <a:noFill/>
                    </a:lnB>
                    <a:solidFill>
                      <a:srgbClr val="FFFF00"/>
                    </a:solidFill>
                  </a:tcPr>
                </a:tc>
                <a:tc>
                  <a:txBody>
                    <a:bodyPr/>
                    <a:lstStyle/>
                    <a:p>
                      <a:r>
                        <a:rPr lang="en-US"/>
                        <a:t>Applies a new change (image, config, scaling) and gradually replaces old pods.</a:t>
                      </a:r>
                    </a:p>
                  </a:txBody>
                  <a:tcPr anchor="ctr">
                    <a:lnL>
                      <a:noFill/>
                    </a:lnL>
                    <a:lnR>
                      <a:noFill/>
                    </a:lnR>
                    <a:lnT>
                      <a:noFill/>
                    </a:lnT>
                    <a:lnB>
                      <a:noFill/>
                    </a:lnB>
                    <a:solidFill>
                      <a:srgbClr val="FFFF00"/>
                    </a:solidFill>
                  </a:tcPr>
                </a:tc>
                <a:tc>
                  <a:txBody>
                    <a:bodyPr/>
                    <a:lstStyle/>
                    <a:p>
                      <a:r>
                        <a:rPr lang="en-US" dirty="0"/>
                        <a:t>Deploying a </a:t>
                      </a:r>
                      <a:r>
                        <a:rPr lang="en-US" b="1" dirty="0"/>
                        <a:t>new version</a:t>
                      </a:r>
                      <a:r>
                        <a:rPr lang="en-US" dirty="0"/>
                        <a:t> of your app.</a:t>
                      </a:r>
                    </a:p>
                  </a:txBody>
                  <a:tcPr anchor="ctr">
                    <a:lnL>
                      <a:noFill/>
                    </a:lnL>
                    <a:lnR>
                      <a:noFill/>
                    </a:lnR>
                    <a:lnT>
                      <a:noFill/>
                    </a:lnT>
                    <a:lnB>
                      <a:noFill/>
                    </a:lnB>
                    <a:solidFill>
                      <a:srgbClr val="FFFF00"/>
                    </a:solidFill>
                  </a:tcPr>
                </a:tc>
                <a:extLst>
                  <a:ext uri="{0D108BD9-81ED-4DB2-BD59-A6C34878D82A}">
                    <a16:rowId xmlns:a16="http://schemas.microsoft.com/office/drawing/2014/main" val="1901135522"/>
                  </a:ext>
                </a:extLst>
              </a:tr>
              <a:tr h="1089417">
                <a:tc>
                  <a:txBody>
                    <a:bodyPr/>
                    <a:lstStyle/>
                    <a:p>
                      <a:r>
                        <a:rPr lang="en-US" b="1" dirty="0"/>
                        <a:t>Rollback</a:t>
                      </a:r>
                      <a:endParaRPr lang="en-US" dirty="0"/>
                    </a:p>
                  </a:txBody>
                  <a:tcPr anchor="ctr">
                    <a:lnL>
                      <a:noFill/>
                    </a:lnL>
                    <a:lnR>
                      <a:noFill/>
                    </a:lnR>
                    <a:lnT>
                      <a:noFill/>
                    </a:lnT>
                    <a:lnB>
                      <a:noFill/>
                    </a:lnB>
                    <a:solidFill>
                      <a:srgbClr val="FFFF00"/>
                    </a:solidFill>
                  </a:tcPr>
                </a:tc>
                <a:tc>
                  <a:txBody>
                    <a:bodyPr/>
                    <a:lstStyle/>
                    <a:p>
                      <a:r>
                        <a:rPr lang="en-US" dirty="0"/>
                        <a:t>Reverts a previous rollout and restores the </a:t>
                      </a:r>
                      <a:r>
                        <a:rPr lang="en-US" b="1" dirty="0"/>
                        <a:t>old version/config</a:t>
                      </a:r>
                      <a:r>
                        <a:rPr lang="en-US" dirty="0"/>
                        <a:t>.</a:t>
                      </a:r>
                    </a:p>
                  </a:txBody>
                  <a:tcPr anchor="ctr">
                    <a:lnL>
                      <a:noFill/>
                    </a:lnL>
                    <a:lnR>
                      <a:noFill/>
                    </a:lnR>
                    <a:lnT>
                      <a:noFill/>
                    </a:lnT>
                    <a:lnB>
                      <a:noFill/>
                    </a:lnB>
                    <a:solidFill>
                      <a:srgbClr val="FFFF00"/>
                    </a:solidFill>
                  </a:tcPr>
                </a:tc>
                <a:tc>
                  <a:txBody>
                    <a:bodyPr/>
                    <a:lstStyle/>
                    <a:p>
                      <a:r>
                        <a:rPr lang="en-US" dirty="0"/>
                        <a:t>When the new rollout </a:t>
                      </a:r>
                      <a:r>
                        <a:rPr lang="en-US" b="1" dirty="0"/>
                        <a:t>fails or causes issues</a:t>
                      </a:r>
                      <a:r>
                        <a:rPr lang="en-US" dirty="0"/>
                        <a:t>.</a:t>
                      </a:r>
                    </a:p>
                  </a:txBody>
                  <a:tcPr anchor="ctr">
                    <a:lnL>
                      <a:noFill/>
                    </a:lnL>
                    <a:lnR>
                      <a:noFill/>
                    </a:lnR>
                    <a:lnT>
                      <a:noFill/>
                    </a:lnT>
                    <a:lnB>
                      <a:noFill/>
                    </a:lnB>
                    <a:solidFill>
                      <a:srgbClr val="FFFF00"/>
                    </a:solidFill>
                  </a:tcPr>
                </a:tc>
                <a:extLst>
                  <a:ext uri="{0D108BD9-81ED-4DB2-BD59-A6C34878D82A}">
                    <a16:rowId xmlns:a16="http://schemas.microsoft.com/office/drawing/2014/main" val="1871988295"/>
                  </a:ext>
                </a:extLst>
              </a:tr>
            </a:tbl>
          </a:graphicData>
        </a:graphic>
      </p:graphicFrame>
    </p:spTree>
    <p:extLst>
      <p:ext uri="{BB962C8B-B14F-4D97-AF65-F5344CB8AC3E}">
        <p14:creationId xmlns:p14="http://schemas.microsoft.com/office/powerpoint/2010/main" val="2770204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p:nvPr/>
        </p:nvSpPr>
        <p:spPr>
          <a:xfrm>
            <a:off x="1149350" y="2283026"/>
            <a:ext cx="8610599" cy="4786310"/>
          </a:xfrm>
          <a:prstGeom prst="rect">
            <a:avLst/>
          </a:prstGeom>
        </p:spPr>
        <p:txBody>
          <a:bodyPr vert="horz" wrap="square" lIns="0" tIns="12065" rIns="0" bIns="0" rtlCol="0">
            <a:spAutoFit/>
          </a:bodyPr>
          <a:lstStyle/>
          <a:p>
            <a:r>
              <a:rPr lang="en-US" sz="3600" dirty="0">
                <a:solidFill>
                  <a:schemeClr val="accent2">
                    <a:lumMod val="60000"/>
                    <a:lumOff val="40000"/>
                  </a:schemeClr>
                </a:solidFill>
              </a:rPr>
              <a:t>A  Docker Registry is a play that docker images store in it.</a:t>
            </a:r>
          </a:p>
          <a:p>
            <a:r>
              <a:rPr lang="en-US" sz="3600" dirty="0">
                <a:solidFill>
                  <a:schemeClr val="accent2">
                    <a:lumMod val="60000"/>
                    <a:lumOff val="40000"/>
                  </a:schemeClr>
                </a:solidFill>
              </a:rPr>
              <a:t>Docker Registry consist of public or private</a:t>
            </a:r>
          </a:p>
          <a:p>
            <a:r>
              <a:rPr lang="en-US" sz="3600" dirty="0">
                <a:solidFill>
                  <a:schemeClr val="accent2">
                    <a:lumMod val="60000"/>
                    <a:lumOff val="40000"/>
                  </a:schemeClr>
                </a:solidFill>
              </a:rPr>
              <a:t> </a:t>
            </a:r>
          </a:p>
          <a:p>
            <a:r>
              <a:rPr lang="en-US" sz="3600" dirty="0">
                <a:solidFill>
                  <a:schemeClr val="accent2">
                    <a:lumMod val="60000"/>
                    <a:lumOff val="40000"/>
                  </a:schemeClr>
                </a:solidFill>
              </a:rPr>
              <a:t>Public </a:t>
            </a:r>
            <a:r>
              <a:rPr lang="en-US" sz="3600" dirty="0" err="1">
                <a:solidFill>
                  <a:schemeClr val="accent2">
                    <a:lumMod val="60000"/>
                    <a:lumOff val="40000"/>
                  </a:schemeClr>
                </a:solidFill>
              </a:rPr>
              <a:t>DockerHub</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Private Harbor or Nexus repo</a:t>
            </a:r>
          </a:p>
          <a:p>
            <a:pPr marL="12700" marR="5080">
              <a:lnSpc>
                <a:spcPct val="101099"/>
              </a:lnSpc>
              <a:spcBef>
                <a:spcPts val="95"/>
              </a:spcBef>
            </a:pPr>
            <a:endParaRPr sz="2300" dirty="0">
              <a:latin typeface="Verdana"/>
              <a:cs typeface="Verdana"/>
            </a:endParaRPr>
          </a:p>
        </p:txBody>
      </p:sp>
      <p:sp>
        <p:nvSpPr>
          <p:cNvPr id="4" name="object 4"/>
          <p:cNvSpPr txBox="1">
            <a:spLocks noGrp="1"/>
          </p:cNvSpPr>
          <p:nvPr>
            <p:ph type="title"/>
          </p:nvPr>
        </p:nvSpPr>
        <p:spPr>
          <a:xfrm>
            <a:off x="1955914" y="1115365"/>
            <a:ext cx="6661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Docker Registry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E791FD75-94A2-4CC2-AF72-8D792844D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2482850"/>
            <a:ext cx="6515829" cy="6096000"/>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12723"/>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Update Strategies in Kubernetes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682750" y="1236234"/>
            <a:ext cx="15278100" cy="523220"/>
          </a:xfrm>
          <a:prstGeom prst="rect">
            <a:avLst/>
          </a:prstGeom>
          <a:noFill/>
        </p:spPr>
        <p:txBody>
          <a:bodyPr wrap="square">
            <a:spAutoFit/>
          </a:bodyPr>
          <a:lstStyle/>
          <a:p>
            <a:endParaRPr lang="en-US" sz="2800" dirty="0">
              <a:solidFill>
                <a:schemeClr val="bg2"/>
              </a:solidFill>
            </a:endParaRPr>
          </a:p>
        </p:txBody>
      </p:sp>
      <p:sp>
        <p:nvSpPr>
          <p:cNvPr id="13" name="TextBox 12">
            <a:extLst>
              <a:ext uri="{FF2B5EF4-FFF2-40B4-BE49-F238E27FC236}">
                <a16:creationId xmlns:a16="http://schemas.microsoft.com/office/drawing/2014/main" id="{A17E2614-AA2B-4B2A-C771-50DFB56EE50E}"/>
              </a:ext>
            </a:extLst>
          </p:cNvPr>
          <p:cNvSpPr txBox="1"/>
          <p:nvPr/>
        </p:nvSpPr>
        <p:spPr>
          <a:xfrm>
            <a:off x="1511300" y="2054921"/>
            <a:ext cx="12362898" cy="12772727"/>
          </a:xfrm>
          <a:prstGeom prst="rect">
            <a:avLst/>
          </a:prstGeom>
          <a:noFill/>
        </p:spPr>
        <p:txBody>
          <a:bodyPr wrap="square">
            <a:spAutoFit/>
          </a:bodyPr>
          <a:lstStyle/>
          <a:p>
            <a:r>
              <a:rPr lang="en-US" sz="2800" dirty="0">
                <a:solidFill>
                  <a:schemeClr val="bg1"/>
                </a:solidFill>
              </a:rPr>
              <a:t>1️⃣ </a:t>
            </a:r>
            <a:r>
              <a:rPr lang="en-US" sz="2800" dirty="0" err="1">
                <a:solidFill>
                  <a:schemeClr val="bg1"/>
                </a:solidFill>
              </a:rPr>
              <a:t>RollingUpdate</a:t>
            </a:r>
            <a:r>
              <a:rPr lang="en-US" sz="2800" dirty="0">
                <a:solidFill>
                  <a:schemeClr val="bg1"/>
                </a:solidFill>
              </a:rPr>
              <a:t> (Default)</a:t>
            </a:r>
          </a:p>
          <a:p>
            <a:endParaRPr lang="en-US" sz="2800" dirty="0">
              <a:solidFill>
                <a:schemeClr val="bg1"/>
              </a:solidFill>
            </a:endParaRPr>
          </a:p>
          <a:p>
            <a:r>
              <a:rPr lang="en-US" sz="2800" dirty="0">
                <a:solidFill>
                  <a:schemeClr val="bg1"/>
                </a:solidFill>
              </a:rPr>
              <a:t>This is the most common </a:t>
            </a:r>
            <a:r>
              <a:rPr lang="en-US" sz="2800" dirty="0" err="1">
                <a:solidFill>
                  <a:schemeClr val="bg1"/>
                </a:solidFill>
              </a:rPr>
              <a:t>strategy.It</a:t>
            </a:r>
            <a:r>
              <a:rPr lang="en-US" sz="2800" dirty="0">
                <a:solidFill>
                  <a:schemeClr val="bg1"/>
                </a:solidFill>
              </a:rPr>
              <a:t> gradually replaces Pods one by one (or a few at a time) with new </a:t>
            </a:r>
            <a:r>
              <a:rPr lang="en-US" sz="2800" dirty="0" err="1">
                <a:solidFill>
                  <a:schemeClr val="bg1"/>
                </a:solidFill>
              </a:rPr>
              <a:t>ones.This</a:t>
            </a:r>
            <a:r>
              <a:rPr lang="en-US" sz="2800" dirty="0">
                <a:solidFill>
                  <a:schemeClr val="bg1"/>
                </a:solidFill>
              </a:rPr>
              <a:t> avoids downtime, because some old Pods stay running until the new Pods are ready</a:t>
            </a:r>
          </a:p>
          <a:p>
            <a:endParaRPr lang="en-US" sz="2800" dirty="0">
              <a:solidFill>
                <a:schemeClr val="bg1"/>
              </a:solidFill>
            </a:endParaRPr>
          </a:p>
          <a:p>
            <a:r>
              <a:rPr lang="en-US" sz="2000" dirty="0" err="1">
                <a:solidFill>
                  <a:schemeClr val="bg1"/>
                </a:solidFill>
              </a:rPr>
              <a:t>apiVersion</a:t>
            </a:r>
            <a:r>
              <a:rPr lang="en-US" sz="2000" dirty="0">
                <a:solidFill>
                  <a:schemeClr val="bg1"/>
                </a:solidFill>
              </a:rPr>
              <a:t>: apps/v1</a:t>
            </a:r>
          </a:p>
          <a:p>
            <a:r>
              <a:rPr lang="en-US" sz="2000" dirty="0">
                <a:solidFill>
                  <a:schemeClr val="bg1"/>
                </a:solidFill>
              </a:rPr>
              <a:t>kind: Deployment</a:t>
            </a:r>
          </a:p>
          <a:p>
            <a:r>
              <a:rPr lang="en-US" sz="2000" dirty="0">
                <a:solidFill>
                  <a:schemeClr val="bg1"/>
                </a:solidFill>
              </a:rPr>
              <a:t>metadata:</a:t>
            </a:r>
          </a:p>
          <a:p>
            <a:r>
              <a:rPr lang="en-US" sz="2000" dirty="0">
                <a:solidFill>
                  <a:schemeClr val="bg1"/>
                </a:solidFill>
              </a:rPr>
              <a:t>  name: my-app</a:t>
            </a:r>
          </a:p>
          <a:p>
            <a:r>
              <a:rPr lang="en-US" sz="2000" dirty="0">
                <a:solidFill>
                  <a:schemeClr val="bg1"/>
                </a:solidFill>
              </a:rPr>
              <a:t>spec:</a:t>
            </a:r>
          </a:p>
          <a:p>
            <a:r>
              <a:rPr lang="en-US" sz="2000" dirty="0">
                <a:solidFill>
                  <a:schemeClr val="bg1"/>
                </a:solidFill>
              </a:rPr>
              <a:t>  replicas: 4</a:t>
            </a:r>
          </a:p>
          <a:p>
            <a:r>
              <a:rPr lang="en-US" sz="2000" dirty="0">
                <a:solidFill>
                  <a:schemeClr val="bg1"/>
                </a:solidFill>
              </a:rPr>
              <a:t>  strategy:</a:t>
            </a:r>
          </a:p>
          <a:p>
            <a:r>
              <a:rPr lang="en-US" sz="2000" dirty="0">
                <a:solidFill>
                  <a:schemeClr val="bg1"/>
                </a:solidFill>
              </a:rPr>
              <a:t>    type: </a:t>
            </a:r>
            <a:r>
              <a:rPr lang="en-US" sz="2000" dirty="0" err="1">
                <a:solidFill>
                  <a:schemeClr val="bg1"/>
                </a:solidFill>
              </a:rPr>
              <a:t>RollingUpdate</a:t>
            </a:r>
            <a:endParaRPr lang="en-US" sz="2000" dirty="0">
              <a:solidFill>
                <a:schemeClr val="bg1"/>
              </a:solidFill>
            </a:endParaRPr>
          </a:p>
          <a:p>
            <a:r>
              <a:rPr lang="en-US" sz="2000" dirty="0">
                <a:solidFill>
                  <a:schemeClr val="bg1"/>
                </a:solidFill>
              </a:rPr>
              <a:t>    </a:t>
            </a:r>
            <a:r>
              <a:rPr lang="en-US" sz="2000" dirty="0" err="1">
                <a:solidFill>
                  <a:schemeClr val="bg1"/>
                </a:solidFill>
              </a:rPr>
              <a:t>rollingUpdate</a:t>
            </a:r>
            <a:r>
              <a:rPr lang="en-US" sz="2000" dirty="0">
                <a:solidFill>
                  <a:schemeClr val="bg1"/>
                </a:solidFill>
              </a:rPr>
              <a:t>:</a:t>
            </a:r>
          </a:p>
          <a:p>
            <a:r>
              <a:rPr lang="en-US" sz="2000" dirty="0">
                <a:solidFill>
                  <a:schemeClr val="bg1"/>
                </a:solidFill>
              </a:rPr>
              <a:t>      </a:t>
            </a:r>
            <a:r>
              <a:rPr lang="en-US" sz="2000" dirty="0" err="1">
                <a:solidFill>
                  <a:schemeClr val="bg1"/>
                </a:solidFill>
              </a:rPr>
              <a:t>maxUnavailable</a:t>
            </a:r>
            <a:r>
              <a:rPr lang="en-US" sz="2000" dirty="0">
                <a:solidFill>
                  <a:schemeClr val="bg1"/>
                </a:solidFill>
              </a:rPr>
              <a:t>: 1  # at most 1 pod down during update</a:t>
            </a:r>
          </a:p>
          <a:p>
            <a:r>
              <a:rPr lang="en-US" sz="2000" dirty="0">
                <a:solidFill>
                  <a:schemeClr val="bg1"/>
                </a:solidFill>
              </a:rPr>
              <a:t>      </a:t>
            </a:r>
            <a:r>
              <a:rPr lang="en-US" sz="2000" dirty="0" err="1">
                <a:solidFill>
                  <a:schemeClr val="bg1"/>
                </a:solidFill>
              </a:rPr>
              <a:t>maxSurge</a:t>
            </a:r>
            <a:r>
              <a:rPr lang="en-US" sz="2000" dirty="0">
                <a:solidFill>
                  <a:schemeClr val="bg1"/>
                </a:solidFill>
              </a:rPr>
              <a:t>: 1        # at most 1 extra pod above desired count</a:t>
            </a:r>
          </a:p>
          <a:p>
            <a:r>
              <a:rPr lang="en-US" sz="2000" dirty="0">
                <a:solidFill>
                  <a:schemeClr val="bg1"/>
                </a:solidFill>
              </a:rPr>
              <a:t>  template:</a:t>
            </a:r>
          </a:p>
          <a:p>
            <a:r>
              <a:rPr lang="en-US" sz="2000" dirty="0">
                <a:solidFill>
                  <a:schemeClr val="bg1"/>
                </a:solidFill>
              </a:rPr>
              <a:t>    spec:</a:t>
            </a:r>
          </a:p>
          <a:p>
            <a:r>
              <a:rPr lang="en-US" sz="2000" dirty="0">
                <a:solidFill>
                  <a:schemeClr val="bg1"/>
                </a:solidFill>
              </a:rPr>
              <a:t>      containers:</a:t>
            </a:r>
          </a:p>
          <a:p>
            <a:r>
              <a:rPr lang="en-US" sz="2000" dirty="0">
                <a:solidFill>
                  <a:schemeClr val="bg1"/>
                </a:solidFill>
              </a:rPr>
              <a:t>      - name: my-app</a:t>
            </a:r>
          </a:p>
          <a:p>
            <a:r>
              <a:rPr lang="en-US" sz="2000" dirty="0">
                <a:solidFill>
                  <a:schemeClr val="bg1"/>
                </a:solidFill>
              </a:rPr>
              <a:t>        image: my-image:v2</a:t>
            </a: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149580324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12723"/>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Update Strategies in Kubernetes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682750" y="1236234"/>
            <a:ext cx="15278100" cy="523220"/>
          </a:xfrm>
          <a:prstGeom prst="rect">
            <a:avLst/>
          </a:prstGeom>
          <a:noFill/>
        </p:spPr>
        <p:txBody>
          <a:bodyPr wrap="square">
            <a:spAutoFit/>
          </a:bodyPr>
          <a:lstStyle/>
          <a:p>
            <a:endParaRPr lang="en-US" sz="2800" dirty="0">
              <a:solidFill>
                <a:schemeClr val="bg2"/>
              </a:solidFill>
            </a:endParaRPr>
          </a:p>
        </p:txBody>
      </p:sp>
      <p:sp>
        <p:nvSpPr>
          <p:cNvPr id="13" name="TextBox 12">
            <a:extLst>
              <a:ext uri="{FF2B5EF4-FFF2-40B4-BE49-F238E27FC236}">
                <a16:creationId xmlns:a16="http://schemas.microsoft.com/office/drawing/2014/main" id="{A17E2614-AA2B-4B2A-C771-50DFB56EE50E}"/>
              </a:ext>
            </a:extLst>
          </p:cNvPr>
          <p:cNvSpPr txBox="1"/>
          <p:nvPr/>
        </p:nvSpPr>
        <p:spPr>
          <a:xfrm>
            <a:off x="1511300" y="2054921"/>
            <a:ext cx="12362898" cy="9879628"/>
          </a:xfrm>
          <a:prstGeom prst="rect">
            <a:avLst/>
          </a:prstGeom>
          <a:noFill/>
        </p:spPr>
        <p:txBody>
          <a:bodyPr wrap="square">
            <a:spAutoFit/>
          </a:bodyPr>
          <a:lstStyle/>
          <a:p>
            <a:r>
              <a:rPr lang="en-US" sz="2800" dirty="0" err="1">
                <a:solidFill>
                  <a:schemeClr val="bg1"/>
                </a:solidFill>
              </a:rPr>
              <a:t>maxUnavailable</a:t>
            </a:r>
            <a:r>
              <a:rPr lang="en-US" sz="2800" dirty="0">
                <a:solidFill>
                  <a:schemeClr val="bg1"/>
                </a:solidFill>
              </a:rPr>
              <a:t>: 1 → Never have more than 1 pod unavailable during </a:t>
            </a:r>
            <a:r>
              <a:rPr lang="en-US" sz="2800" dirty="0" err="1">
                <a:solidFill>
                  <a:schemeClr val="bg1"/>
                </a:solidFill>
              </a:rPr>
              <a:t>rollout.maxSurge</a:t>
            </a:r>
            <a:r>
              <a:rPr lang="en-US" sz="2800" dirty="0">
                <a:solidFill>
                  <a:schemeClr val="bg1"/>
                </a:solidFill>
              </a:rPr>
              <a:t>: 1 → Can temporarily create 1 extra pod to speed up rollout.</a:t>
            </a:r>
          </a:p>
          <a:p>
            <a:r>
              <a:rPr lang="en-US" sz="2800" dirty="0">
                <a:solidFill>
                  <a:schemeClr val="bg1"/>
                </a:solidFill>
              </a:rPr>
              <a:t>This means: while upgrading 4 pods, Kubernetes may briefly have 5 pods running until the old ones are removed.</a:t>
            </a:r>
          </a:p>
          <a:p>
            <a:r>
              <a:rPr lang="en-US" sz="2800" dirty="0">
                <a:solidFill>
                  <a:schemeClr val="bg1"/>
                </a:solidFill>
              </a:rPr>
              <a:t>✅ Best for: Most production apps (safe, no downtime if app is healthy).</a:t>
            </a:r>
          </a:p>
          <a:p>
            <a:endParaRPr lang="en-US" sz="2800" dirty="0">
              <a:solidFill>
                <a:schemeClr val="bg1"/>
              </a:solidFill>
            </a:endParaRPr>
          </a:p>
          <a:p>
            <a:r>
              <a:rPr lang="en-US" sz="2800" dirty="0">
                <a:solidFill>
                  <a:schemeClr val="bg1"/>
                </a:solidFill>
              </a:rPr>
              <a:t>2️⃣ Recreate</a:t>
            </a:r>
          </a:p>
          <a:p>
            <a:endParaRPr lang="en-US" sz="2800" dirty="0">
              <a:solidFill>
                <a:schemeClr val="bg1"/>
              </a:solidFill>
            </a:endParaRPr>
          </a:p>
          <a:p>
            <a:r>
              <a:rPr lang="en-US" sz="2800" dirty="0">
                <a:solidFill>
                  <a:schemeClr val="bg1"/>
                </a:solidFill>
              </a:rPr>
              <a:t>This strategy stops all old Pods first, then starts the new </a:t>
            </a:r>
            <a:r>
              <a:rPr lang="en-US" sz="2800" dirty="0" err="1">
                <a:solidFill>
                  <a:schemeClr val="bg1"/>
                </a:solidFill>
              </a:rPr>
              <a:t>Pods.This</a:t>
            </a:r>
            <a:r>
              <a:rPr lang="en-US" sz="2800" dirty="0">
                <a:solidFill>
                  <a:schemeClr val="bg1"/>
                </a:solidFill>
              </a:rPr>
              <a:t> causes downtime but ensures only one version runs at a time.</a:t>
            </a:r>
          </a:p>
          <a:p>
            <a:endParaRPr lang="en-US" sz="2800" dirty="0">
              <a:solidFill>
                <a:schemeClr val="bg1"/>
              </a:solidFill>
            </a:endParaRPr>
          </a:p>
          <a:p>
            <a:r>
              <a:rPr lang="en-US" sz="2000" dirty="0" err="1">
                <a:solidFill>
                  <a:schemeClr val="bg1"/>
                </a:solidFill>
              </a:rPr>
              <a:t>apiVersion</a:t>
            </a:r>
            <a:r>
              <a:rPr lang="en-US" sz="2000" dirty="0">
                <a:solidFill>
                  <a:schemeClr val="bg1"/>
                </a:solidFill>
              </a:rPr>
              <a:t>: apps/v1</a:t>
            </a:r>
          </a:p>
          <a:p>
            <a:r>
              <a:rPr lang="en-US" sz="2000" dirty="0">
                <a:solidFill>
                  <a:schemeClr val="bg1"/>
                </a:solidFill>
              </a:rPr>
              <a:t>kind: Deployment</a:t>
            </a:r>
          </a:p>
          <a:p>
            <a:r>
              <a:rPr lang="en-US" sz="2000" dirty="0">
                <a:solidFill>
                  <a:schemeClr val="bg1"/>
                </a:solidFill>
              </a:rPr>
              <a:t>metadata:</a:t>
            </a:r>
          </a:p>
          <a:p>
            <a:r>
              <a:rPr lang="en-US" sz="2000" dirty="0">
                <a:solidFill>
                  <a:schemeClr val="bg1"/>
                </a:solidFill>
              </a:rPr>
              <a:t>  name: my-app</a:t>
            </a:r>
          </a:p>
          <a:p>
            <a:r>
              <a:rPr lang="en-US" sz="2000" dirty="0">
                <a:solidFill>
                  <a:schemeClr val="bg1"/>
                </a:solidFill>
              </a:rPr>
              <a:t>spec:</a:t>
            </a:r>
          </a:p>
          <a:p>
            <a:r>
              <a:rPr lang="en-US" sz="2000" dirty="0">
                <a:solidFill>
                  <a:schemeClr val="bg1"/>
                </a:solidFill>
              </a:rPr>
              <a:t>  replicas: 4</a:t>
            </a:r>
          </a:p>
          <a:p>
            <a:r>
              <a:rPr lang="en-US" sz="2000" dirty="0">
                <a:solidFill>
                  <a:schemeClr val="bg1"/>
                </a:solidFill>
              </a:rPr>
              <a:t>  strategy:</a:t>
            </a:r>
          </a:p>
          <a:p>
            <a:r>
              <a:rPr lang="en-US" sz="2000" dirty="0">
                <a:solidFill>
                  <a:schemeClr val="bg1"/>
                </a:solidFill>
              </a:rPr>
              <a:t>    type: Recreate</a:t>
            </a: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26313088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2933"/>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modern deployment strategies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682750" y="1236234"/>
            <a:ext cx="15278100" cy="523220"/>
          </a:xfrm>
          <a:prstGeom prst="rect">
            <a:avLst/>
          </a:prstGeom>
          <a:noFill/>
        </p:spPr>
        <p:txBody>
          <a:bodyPr wrap="square">
            <a:spAutoFit/>
          </a:bodyPr>
          <a:lstStyle/>
          <a:p>
            <a:endParaRPr lang="en-US" sz="2800" dirty="0">
              <a:solidFill>
                <a:schemeClr val="bg2"/>
              </a:solidFill>
            </a:endParaRPr>
          </a:p>
        </p:txBody>
      </p:sp>
      <p:sp>
        <p:nvSpPr>
          <p:cNvPr id="13" name="TextBox 12">
            <a:extLst>
              <a:ext uri="{FF2B5EF4-FFF2-40B4-BE49-F238E27FC236}">
                <a16:creationId xmlns:a16="http://schemas.microsoft.com/office/drawing/2014/main" id="{A17E2614-AA2B-4B2A-C771-50DFB56EE50E}"/>
              </a:ext>
            </a:extLst>
          </p:cNvPr>
          <p:cNvSpPr txBox="1"/>
          <p:nvPr/>
        </p:nvSpPr>
        <p:spPr>
          <a:xfrm>
            <a:off x="1339850" y="1441142"/>
            <a:ext cx="15621000" cy="7848302"/>
          </a:xfrm>
          <a:prstGeom prst="rect">
            <a:avLst/>
          </a:prstGeom>
          <a:noFill/>
        </p:spPr>
        <p:txBody>
          <a:bodyPr wrap="square">
            <a:spAutoFit/>
          </a:bodyPr>
          <a:lstStyle/>
          <a:p>
            <a:pPr marL="514350" indent="-514350">
              <a:buAutoNum type="arabicParenR"/>
            </a:pPr>
            <a:r>
              <a:rPr lang="en-US" sz="2800" dirty="0">
                <a:solidFill>
                  <a:schemeClr val="bg1"/>
                </a:solidFill>
              </a:rPr>
              <a:t>Canary </a:t>
            </a:r>
            <a:r>
              <a:rPr lang="en-US" sz="2800" dirty="0" err="1">
                <a:solidFill>
                  <a:schemeClr val="bg1"/>
                </a:solidFill>
              </a:rPr>
              <a:t>DeploymentGradually</a:t>
            </a:r>
            <a:r>
              <a:rPr lang="en-US" sz="2800" dirty="0">
                <a:solidFill>
                  <a:schemeClr val="bg1"/>
                </a:solidFill>
              </a:rPr>
              <a:t> release a new version to a small percentage of users, monitor it, and then roll out to everyone if it looks good.</a:t>
            </a:r>
          </a:p>
          <a:p>
            <a:pPr marL="514350" indent="-514350">
              <a:buAutoNum type="arabicParenR"/>
            </a:pPr>
            <a:endParaRPr lang="en-US" sz="2800" dirty="0">
              <a:solidFill>
                <a:schemeClr val="bg1"/>
              </a:solidFill>
            </a:endParaRPr>
          </a:p>
          <a:p>
            <a:r>
              <a:rPr lang="en-US" sz="2800" dirty="0">
                <a:solidFill>
                  <a:schemeClr val="bg1"/>
                </a:solidFill>
              </a:rPr>
              <a:t>Deploy v2 to 5% of traffic, watch logs &amp; metrics.</a:t>
            </a:r>
          </a:p>
          <a:p>
            <a:r>
              <a:rPr lang="en-US" sz="2800" dirty="0">
                <a:solidFill>
                  <a:schemeClr val="bg1"/>
                </a:solidFill>
              </a:rPr>
              <a:t>If no errors → increase to 50%.</a:t>
            </a:r>
          </a:p>
          <a:p>
            <a:r>
              <a:rPr lang="en-US" sz="2800" dirty="0">
                <a:solidFill>
                  <a:schemeClr val="bg1"/>
                </a:solidFill>
              </a:rPr>
              <a:t>Eventually → 100% traffic uses v2</a:t>
            </a:r>
          </a:p>
          <a:p>
            <a:r>
              <a:rPr lang="en-US" sz="2800" dirty="0">
                <a:solidFill>
                  <a:schemeClr val="bg1"/>
                </a:solidFill>
              </a:rPr>
              <a:t>✅ Pros:</a:t>
            </a:r>
          </a:p>
          <a:p>
            <a:r>
              <a:rPr lang="en-US" sz="2800" dirty="0">
                <a:solidFill>
                  <a:schemeClr val="bg1"/>
                </a:solidFill>
              </a:rPr>
              <a:t>Low risk — issues impact only a few users.</a:t>
            </a:r>
          </a:p>
          <a:p>
            <a:r>
              <a:rPr lang="en-US" sz="2800" dirty="0">
                <a:solidFill>
                  <a:schemeClr val="bg1"/>
                </a:solidFill>
              </a:rPr>
              <a:t>Easy rollback — just route all traffic back to v1.</a:t>
            </a:r>
          </a:p>
          <a:p>
            <a:r>
              <a:rPr lang="en-US" sz="2800" dirty="0">
                <a:solidFill>
                  <a:schemeClr val="bg1"/>
                </a:solidFill>
              </a:rPr>
              <a:t>❌ Cons:</a:t>
            </a:r>
          </a:p>
          <a:p>
            <a:r>
              <a:rPr lang="en-US" sz="2800" dirty="0">
                <a:solidFill>
                  <a:schemeClr val="bg1"/>
                </a:solidFill>
              </a:rPr>
              <a:t>Requires load balancing / routing logic</a:t>
            </a:r>
          </a:p>
          <a:p>
            <a:r>
              <a:rPr lang="en-US" sz="2800" dirty="0">
                <a:solidFill>
                  <a:schemeClr val="bg1"/>
                </a:solidFill>
              </a:rPr>
              <a:t>.More complex monitoring to detect failures.</a:t>
            </a: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p:txBody>
      </p:sp>
      <p:pic>
        <p:nvPicPr>
          <p:cNvPr id="6" name="Picture 5">
            <a:extLst>
              <a:ext uri="{FF2B5EF4-FFF2-40B4-BE49-F238E27FC236}">
                <a16:creationId xmlns:a16="http://schemas.microsoft.com/office/drawing/2014/main" id="{A9A33976-2E14-36B2-7566-099CAC570C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4350" y="4636301"/>
            <a:ext cx="3733800" cy="2647147"/>
          </a:xfrm>
          <a:prstGeom prst="rect">
            <a:avLst/>
          </a:prstGeom>
        </p:spPr>
      </p:pic>
    </p:spTree>
    <p:extLst>
      <p:ext uri="{BB962C8B-B14F-4D97-AF65-F5344CB8AC3E}">
        <p14:creationId xmlns:p14="http://schemas.microsoft.com/office/powerpoint/2010/main" val="143199234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2933"/>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modern deployment strategies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682750" y="1236234"/>
            <a:ext cx="15278100" cy="523220"/>
          </a:xfrm>
          <a:prstGeom prst="rect">
            <a:avLst/>
          </a:prstGeom>
          <a:noFill/>
        </p:spPr>
        <p:txBody>
          <a:bodyPr wrap="square">
            <a:spAutoFit/>
          </a:bodyPr>
          <a:lstStyle/>
          <a:p>
            <a:endParaRPr lang="en-US" sz="2800" dirty="0">
              <a:solidFill>
                <a:schemeClr val="bg2"/>
              </a:solidFill>
            </a:endParaRPr>
          </a:p>
        </p:txBody>
      </p:sp>
      <p:sp>
        <p:nvSpPr>
          <p:cNvPr id="13" name="TextBox 12">
            <a:extLst>
              <a:ext uri="{FF2B5EF4-FFF2-40B4-BE49-F238E27FC236}">
                <a16:creationId xmlns:a16="http://schemas.microsoft.com/office/drawing/2014/main" id="{A17E2614-AA2B-4B2A-C771-50DFB56EE50E}"/>
              </a:ext>
            </a:extLst>
          </p:cNvPr>
          <p:cNvSpPr txBox="1"/>
          <p:nvPr/>
        </p:nvSpPr>
        <p:spPr>
          <a:xfrm>
            <a:off x="1339850" y="1441142"/>
            <a:ext cx="15621000" cy="7417415"/>
          </a:xfrm>
          <a:prstGeom prst="rect">
            <a:avLst/>
          </a:prstGeom>
          <a:noFill/>
        </p:spPr>
        <p:txBody>
          <a:bodyPr wrap="square">
            <a:spAutoFit/>
          </a:bodyPr>
          <a:lstStyle/>
          <a:p>
            <a:r>
              <a:rPr lang="en-US" sz="2800" dirty="0">
                <a:solidFill>
                  <a:schemeClr val="bg1"/>
                </a:solidFill>
              </a:rPr>
              <a:t>🔵🟢 2) Blue-Green Deployment</a:t>
            </a:r>
          </a:p>
          <a:p>
            <a:endParaRPr lang="en-US" sz="2800" dirty="0">
              <a:solidFill>
                <a:schemeClr val="bg1"/>
              </a:solidFill>
            </a:endParaRPr>
          </a:p>
          <a:p>
            <a:r>
              <a:rPr lang="en-US" sz="2800" dirty="0">
                <a:solidFill>
                  <a:schemeClr val="bg1"/>
                </a:solidFill>
              </a:rPr>
              <a:t>Run two identical environments — Blue (current) and Green (new).</a:t>
            </a:r>
          </a:p>
          <a:p>
            <a:r>
              <a:rPr lang="en-US" sz="2800" dirty="0">
                <a:solidFill>
                  <a:schemeClr val="bg1"/>
                </a:solidFill>
              </a:rPr>
              <a:t>Once Green is fully ready, switch all traffic to Green at once.</a:t>
            </a:r>
          </a:p>
          <a:p>
            <a:r>
              <a:rPr lang="en-US" sz="2800" dirty="0">
                <a:solidFill>
                  <a:schemeClr val="bg1"/>
                </a:solidFill>
              </a:rPr>
              <a:t>Example </a:t>
            </a:r>
            <a:r>
              <a:rPr lang="en-US" sz="2800" dirty="0" err="1">
                <a:solidFill>
                  <a:schemeClr val="bg1"/>
                </a:solidFill>
              </a:rPr>
              <a:t>Flow:Blue</a:t>
            </a:r>
            <a:r>
              <a:rPr lang="en-US" sz="2800" dirty="0">
                <a:solidFill>
                  <a:schemeClr val="bg1"/>
                </a:solidFill>
              </a:rPr>
              <a:t> = live app (v1)Deploy v2 to Green environment, test it </a:t>
            </a:r>
            <a:r>
              <a:rPr lang="en-US" sz="2800" dirty="0" err="1">
                <a:solidFill>
                  <a:schemeClr val="bg1"/>
                </a:solidFill>
              </a:rPr>
              <a:t>privately.If</a:t>
            </a:r>
            <a:r>
              <a:rPr lang="en-US" sz="2800" dirty="0">
                <a:solidFill>
                  <a:schemeClr val="bg1"/>
                </a:solidFill>
              </a:rPr>
              <a:t> good → switch traffic from Blue → Green in one </a:t>
            </a:r>
            <a:r>
              <a:rPr lang="en-US" sz="2800" dirty="0" err="1">
                <a:solidFill>
                  <a:schemeClr val="bg1"/>
                </a:solidFill>
              </a:rPr>
              <a:t>step.Blue</a:t>
            </a:r>
            <a:r>
              <a:rPr lang="en-US" sz="2800" dirty="0">
                <a:solidFill>
                  <a:schemeClr val="bg1"/>
                </a:solidFill>
              </a:rPr>
              <a:t> becomes your rollback.</a:t>
            </a:r>
          </a:p>
          <a:p>
            <a:endParaRPr lang="en-US" sz="2800" dirty="0">
              <a:solidFill>
                <a:schemeClr val="bg1"/>
              </a:solidFill>
            </a:endParaRPr>
          </a:p>
          <a:p>
            <a:r>
              <a:rPr lang="en-US" sz="2800" dirty="0">
                <a:solidFill>
                  <a:schemeClr val="bg1"/>
                </a:solidFill>
              </a:rPr>
              <a:t>✅ Pros:</a:t>
            </a:r>
          </a:p>
          <a:p>
            <a:r>
              <a:rPr lang="en-US" sz="2800" dirty="0">
                <a:solidFill>
                  <a:schemeClr val="bg1"/>
                </a:solidFill>
              </a:rPr>
              <a:t>Zero </a:t>
            </a:r>
            <a:r>
              <a:rPr lang="en-US" sz="2800" dirty="0" err="1">
                <a:solidFill>
                  <a:schemeClr val="bg1"/>
                </a:solidFill>
              </a:rPr>
              <a:t>downtime.I</a:t>
            </a:r>
            <a:endParaRPr lang="en-US" sz="2800" dirty="0">
              <a:solidFill>
                <a:schemeClr val="bg1"/>
              </a:solidFill>
            </a:endParaRPr>
          </a:p>
          <a:p>
            <a:r>
              <a:rPr lang="en-US" sz="2800" dirty="0" err="1">
                <a:solidFill>
                  <a:schemeClr val="bg1"/>
                </a:solidFill>
              </a:rPr>
              <a:t>nstant</a:t>
            </a:r>
            <a:r>
              <a:rPr lang="en-US" sz="2800" dirty="0">
                <a:solidFill>
                  <a:schemeClr val="bg1"/>
                </a:solidFill>
              </a:rPr>
              <a:t> rollback (just switch back to Blue).</a:t>
            </a:r>
          </a:p>
          <a:p>
            <a:r>
              <a:rPr lang="en-US" sz="2800" dirty="0">
                <a:solidFill>
                  <a:schemeClr val="bg1"/>
                </a:solidFill>
              </a:rPr>
              <a:t>❌ Cons:</a:t>
            </a:r>
          </a:p>
          <a:p>
            <a:r>
              <a:rPr lang="en-US" sz="2800" dirty="0">
                <a:solidFill>
                  <a:schemeClr val="bg1"/>
                </a:solidFill>
              </a:rPr>
              <a:t>Doubles infrastructure cost during deployment.</a:t>
            </a:r>
          </a:p>
          <a:p>
            <a:r>
              <a:rPr lang="en-US" sz="2800" dirty="0">
                <a:solidFill>
                  <a:schemeClr val="bg1"/>
                </a:solidFill>
              </a:rPr>
              <a:t>Not good for slow, incremental rollout — it’s an all-or-nothing cutover.</a:t>
            </a: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p:txBody>
      </p:sp>
      <p:pic>
        <p:nvPicPr>
          <p:cNvPr id="7" name="Picture 6">
            <a:extLst>
              <a:ext uri="{FF2B5EF4-FFF2-40B4-BE49-F238E27FC236}">
                <a16:creationId xmlns:a16="http://schemas.microsoft.com/office/drawing/2014/main" id="{AB2DA475-102B-3105-0710-73DD9221C3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3150" y="5010886"/>
            <a:ext cx="3962400" cy="3567955"/>
          </a:xfrm>
          <a:prstGeom prst="rect">
            <a:avLst/>
          </a:prstGeom>
        </p:spPr>
      </p:pic>
    </p:spTree>
    <p:extLst>
      <p:ext uri="{BB962C8B-B14F-4D97-AF65-F5344CB8AC3E}">
        <p14:creationId xmlns:p14="http://schemas.microsoft.com/office/powerpoint/2010/main" val="29935277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2933"/>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modern deployment strategies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682750" y="1236234"/>
            <a:ext cx="15278100" cy="523220"/>
          </a:xfrm>
          <a:prstGeom prst="rect">
            <a:avLst/>
          </a:prstGeom>
          <a:noFill/>
        </p:spPr>
        <p:txBody>
          <a:bodyPr wrap="square">
            <a:spAutoFit/>
          </a:bodyPr>
          <a:lstStyle/>
          <a:p>
            <a:endParaRPr lang="en-US" sz="2800" dirty="0">
              <a:solidFill>
                <a:schemeClr val="bg2"/>
              </a:solidFill>
            </a:endParaRPr>
          </a:p>
        </p:txBody>
      </p:sp>
      <p:sp>
        <p:nvSpPr>
          <p:cNvPr id="13" name="TextBox 12">
            <a:extLst>
              <a:ext uri="{FF2B5EF4-FFF2-40B4-BE49-F238E27FC236}">
                <a16:creationId xmlns:a16="http://schemas.microsoft.com/office/drawing/2014/main" id="{A17E2614-AA2B-4B2A-C771-50DFB56EE50E}"/>
              </a:ext>
            </a:extLst>
          </p:cNvPr>
          <p:cNvSpPr txBox="1"/>
          <p:nvPr/>
        </p:nvSpPr>
        <p:spPr>
          <a:xfrm>
            <a:off x="1339850" y="1441142"/>
            <a:ext cx="15621000" cy="7417415"/>
          </a:xfrm>
          <a:prstGeom prst="rect">
            <a:avLst/>
          </a:prstGeom>
          <a:noFill/>
        </p:spPr>
        <p:txBody>
          <a:bodyPr wrap="square">
            <a:spAutoFit/>
          </a:bodyPr>
          <a:lstStyle/>
          <a:p>
            <a:r>
              <a:rPr lang="en-US" sz="2800" dirty="0">
                <a:solidFill>
                  <a:schemeClr val="bg1"/>
                </a:solidFill>
              </a:rPr>
              <a:t>🔵🟢 2) Blue-Green Deployment</a:t>
            </a:r>
          </a:p>
          <a:p>
            <a:endParaRPr lang="en-US" sz="2800" dirty="0">
              <a:solidFill>
                <a:schemeClr val="bg1"/>
              </a:solidFill>
            </a:endParaRPr>
          </a:p>
          <a:p>
            <a:r>
              <a:rPr lang="en-US" sz="2800" dirty="0">
                <a:solidFill>
                  <a:schemeClr val="bg1"/>
                </a:solidFill>
              </a:rPr>
              <a:t>Run two identical environments — Blue (current) and Green (new).</a:t>
            </a:r>
          </a:p>
          <a:p>
            <a:r>
              <a:rPr lang="en-US" sz="2800" dirty="0">
                <a:solidFill>
                  <a:schemeClr val="bg1"/>
                </a:solidFill>
              </a:rPr>
              <a:t>Once Green is fully ready, switch all traffic to Green at once.</a:t>
            </a:r>
          </a:p>
          <a:p>
            <a:r>
              <a:rPr lang="en-US" sz="2800" dirty="0">
                <a:solidFill>
                  <a:schemeClr val="bg1"/>
                </a:solidFill>
              </a:rPr>
              <a:t>Example </a:t>
            </a:r>
            <a:r>
              <a:rPr lang="en-US" sz="2800" dirty="0" err="1">
                <a:solidFill>
                  <a:schemeClr val="bg1"/>
                </a:solidFill>
              </a:rPr>
              <a:t>Flow:Blue</a:t>
            </a:r>
            <a:r>
              <a:rPr lang="en-US" sz="2800" dirty="0">
                <a:solidFill>
                  <a:schemeClr val="bg1"/>
                </a:solidFill>
              </a:rPr>
              <a:t> = live app (v1)Deploy v2 to Green environment, test it </a:t>
            </a:r>
            <a:r>
              <a:rPr lang="en-US" sz="2800" dirty="0" err="1">
                <a:solidFill>
                  <a:schemeClr val="bg1"/>
                </a:solidFill>
              </a:rPr>
              <a:t>privately.If</a:t>
            </a:r>
            <a:r>
              <a:rPr lang="en-US" sz="2800" dirty="0">
                <a:solidFill>
                  <a:schemeClr val="bg1"/>
                </a:solidFill>
              </a:rPr>
              <a:t> good → switch traffic from Blue → Green in one </a:t>
            </a:r>
            <a:r>
              <a:rPr lang="en-US" sz="2800" dirty="0" err="1">
                <a:solidFill>
                  <a:schemeClr val="bg1"/>
                </a:solidFill>
              </a:rPr>
              <a:t>step.Blue</a:t>
            </a:r>
            <a:r>
              <a:rPr lang="en-US" sz="2800" dirty="0">
                <a:solidFill>
                  <a:schemeClr val="bg1"/>
                </a:solidFill>
              </a:rPr>
              <a:t> becomes your rollback.</a:t>
            </a:r>
          </a:p>
          <a:p>
            <a:endParaRPr lang="en-US" sz="2800" dirty="0">
              <a:solidFill>
                <a:schemeClr val="bg1"/>
              </a:solidFill>
            </a:endParaRPr>
          </a:p>
          <a:p>
            <a:r>
              <a:rPr lang="en-US" sz="2800" dirty="0">
                <a:solidFill>
                  <a:schemeClr val="bg1"/>
                </a:solidFill>
              </a:rPr>
              <a:t>✅ Pros:</a:t>
            </a:r>
          </a:p>
          <a:p>
            <a:r>
              <a:rPr lang="en-US" sz="2800" dirty="0">
                <a:solidFill>
                  <a:schemeClr val="bg1"/>
                </a:solidFill>
              </a:rPr>
              <a:t>Zero </a:t>
            </a:r>
            <a:r>
              <a:rPr lang="en-US" sz="2800" dirty="0" err="1">
                <a:solidFill>
                  <a:schemeClr val="bg1"/>
                </a:solidFill>
              </a:rPr>
              <a:t>downtime.I</a:t>
            </a:r>
            <a:endParaRPr lang="en-US" sz="2800" dirty="0">
              <a:solidFill>
                <a:schemeClr val="bg1"/>
              </a:solidFill>
            </a:endParaRPr>
          </a:p>
          <a:p>
            <a:r>
              <a:rPr lang="en-US" sz="2800" dirty="0" err="1">
                <a:solidFill>
                  <a:schemeClr val="bg1"/>
                </a:solidFill>
              </a:rPr>
              <a:t>nstant</a:t>
            </a:r>
            <a:r>
              <a:rPr lang="en-US" sz="2800" dirty="0">
                <a:solidFill>
                  <a:schemeClr val="bg1"/>
                </a:solidFill>
              </a:rPr>
              <a:t> rollback (just switch back to Blue).</a:t>
            </a:r>
          </a:p>
          <a:p>
            <a:r>
              <a:rPr lang="en-US" sz="2800" dirty="0">
                <a:solidFill>
                  <a:schemeClr val="bg1"/>
                </a:solidFill>
              </a:rPr>
              <a:t>❌ Cons:</a:t>
            </a:r>
          </a:p>
          <a:p>
            <a:r>
              <a:rPr lang="en-US" sz="2800" dirty="0">
                <a:solidFill>
                  <a:schemeClr val="bg1"/>
                </a:solidFill>
              </a:rPr>
              <a:t>Doubles infrastructure cost during deployment.</a:t>
            </a:r>
          </a:p>
          <a:p>
            <a:r>
              <a:rPr lang="en-US" sz="2800" dirty="0">
                <a:solidFill>
                  <a:schemeClr val="bg1"/>
                </a:solidFill>
              </a:rPr>
              <a:t>Not good for slow, incremental rollout — it’s an all-or-nothing cutover.</a:t>
            </a: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429160590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2933"/>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modern deployment strategies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682750" y="1236234"/>
            <a:ext cx="15278100" cy="523220"/>
          </a:xfrm>
          <a:prstGeom prst="rect">
            <a:avLst/>
          </a:prstGeom>
          <a:noFill/>
        </p:spPr>
        <p:txBody>
          <a:bodyPr wrap="square">
            <a:spAutoFit/>
          </a:bodyPr>
          <a:lstStyle/>
          <a:p>
            <a:endParaRPr lang="en-US" sz="2800" dirty="0">
              <a:solidFill>
                <a:schemeClr val="bg2"/>
              </a:solidFill>
            </a:endParaRPr>
          </a:p>
        </p:txBody>
      </p:sp>
      <p:sp>
        <p:nvSpPr>
          <p:cNvPr id="13" name="TextBox 12">
            <a:extLst>
              <a:ext uri="{FF2B5EF4-FFF2-40B4-BE49-F238E27FC236}">
                <a16:creationId xmlns:a16="http://schemas.microsoft.com/office/drawing/2014/main" id="{A17E2614-AA2B-4B2A-C771-50DFB56EE50E}"/>
              </a:ext>
            </a:extLst>
          </p:cNvPr>
          <p:cNvSpPr txBox="1"/>
          <p:nvPr/>
        </p:nvSpPr>
        <p:spPr>
          <a:xfrm>
            <a:off x="1339850" y="1441142"/>
            <a:ext cx="15621000" cy="6555641"/>
          </a:xfrm>
          <a:prstGeom prst="rect">
            <a:avLst/>
          </a:prstGeom>
          <a:noFill/>
        </p:spPr>
        <p:txBody>
          <a:bodyPr wrap="square">
            <a:spAutoFit/>
          </a:bodyPr>
          <a:lstStyle/>
          <a:p>
            <a:r>
              <a:rPr lang="en-US" sz="2800" dirty="0">
                <a:solidFill>
                  <a:schemeClr val="bg1"/>
                </a:solidFill>
              </a:rPr>
              <a:t>🧪 3) A/B </a:t>
            </a:r>
          </a:p>
          <a:p>
            <a:endParaRPr lang="en-US" sz="2800" dirty="0">
              <a:solidFill>
                <a:schemeClr val="bg1"/>
              </a:solidFill>
            </a:endParaRPr>
          </a:p>
          <a:p>
            <a:r>
              <a:rPr lang="en-US" sz="2800" dirty="0" err="1">
                <a:solidFill>
                  <a:schemeClr val="bg1"/>
                </a:solidFill>
              </a:rPr>
              <a:t>TestingRoute</a:t>
            </a:r>
            <a:r>
              <a:rPr lang="en-US" sz="2800" dirty="0">
                <a:solidFill>
                  <a:schemeClr val="bg1"/>
                </a:solidFill>
              </a:rPr>
              <a:t> traffic to different versions based on rules (not just percentages).</a:t>
            </a:r>
          </a:p>
          <a:p>
            <a:endParaRPr lang="en-US" sz="2800" dirty="0">
              <a:solidFill>
                <a:schemeClr val="bg1"/>
              </a:solidFill>
            </a:endParaRPr>
          </a:p>
          <a:p>
            <a:r>
              <a:rPr lang="en-US" sz="2800" dirty="0">
                <a:solidFill>
                  <a:schemeClr val="bg1"/>
                </a:solidFill>
              </a:rPr>
              <a:t>Example </a:t>
            </a:r>
            <a:r>
              <a:rPr lang="en-US" sz="2800" dirty="0" err="1">
                <a:solidFill>
                  <a:schemeClr val="bg1"/>
                </a:solidFill>
              </a:rPr>
              <a:t>Flow:Send</a:t>
            </a:r>
            <a:r>
              <a:rPr lang="en-US" sz="2800" dirty="0">
                <a:solidFill>
                  <a:schemeClr val="bg1"/>
                </a:solidFill>
              </a:rPr>
              <a:t> new users to v2.Keep existing users on v1.Or test different features in each version and compare metrics.</a:t>
            </a:r>
          </a:p>
          <a:p>
            <a:endParaRPr lang="en-US" sz="2800" dirty="0">
              <a:solidFill>
                <a:schemeClr val="bg1"/>
              </a:solidFill>
            </a:endParaRPr>
          </a:p>
          <a:p>
            <a:r>
              <a:rPr lang="en-US" sz="2800" dirty="0">
                <a:solidFill>
                  <a:schemeClr val="bg1"/>
                </a:solidFill>
              </a:rPr>
              <a:t>✅ Pros:</a:t>
            </a:r>
          </a:p>
          <a:p>
            <a:r>
              <a:rPr lang="en-US" sz="2800" dirty="0">
                <a:solidFill>
                  <a:schemeClr val="bg1"/>
                </a:solidFill>
              </a:rPr>
              <a:t>Great for product experiments (conversion testing).</a:t>
            </a:r>
          </a:p>
          <a:p>
            <a:r>
              <a:rPr lang="en-US" sz="2800" dirty="0">
                <a:solidFill>
                  <a:schemeClr val="bg1"/>
                </a:solidFill>
              </a:rPr>
              <a:t>You can test multiple variants simultaneously (v1, v2, v3…).</a:t>
            </a:r>
          </a:p>
          <a:p>
            <a:r>
              <a:rPr lang="en-US" sz="2800" dirty="0">
                <a:solidFill>
                  <a:schemeClr val="bg1"/>
                </a:solidFill>
              </a:rPr>
              <a:t>❌ Cons:</a:t>
            </a:r>
          </a:p>
          <a:p>
            <a:r>
              <a:rPr lang="en-US" sz="2800" dirty="0">
                <a:solidFill>
                  <a:schemeClr val="bg1"/>
                </a:solidFill>
              </a:rPr>
              <a:t>Requires feature flagging or routing logic.</a:t>
            </a:r>
          </a:p>
          <a:p>
            <a:r>
              <a:rPr lang="en-US" sz="2800" dirty="0">
                <a:solidFill>
                  <a:schemeClr val="bg1"/>
                </a:solidFill>
              </a:rPr>
              <a:t>More for product/UX validation than backend stability.</a:t>
            </a:r>
          </a:p>
          <a:p>
            <a:endParaRPr lang="en-US"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397685095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2933"/>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modern deployment strategies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682750" y="1236234"/>
            <a:ext cx="15278100" cy="523220"/>
          </a:xfrm>
          <a:prstGeom prst="rect">
            <a:avLst/>
          </a:prstGeom>
          <a:noFill/>
        </p:spPr>
        <p:txBody>
          <a:bodyPr wrap="square">
            <a:spAutoFit/>
          </a:bodyPr>
          <a:lstStyle/>
          <a:p>
            <a:endParaRPr lang="en-US" sz="2800" dirty="0">
              <a:solidFill>
                <a:schemeClr val="bg2"/>
              </a:solidFill>
            </a:endParaRPr>
          </a:p>
        </p:txBody>
      </p:sp>
      <p:sp>
        <p:nvSpPr>
          <p:cNvPr id="13" name="TextBox 12">
            <a:extLst>
              <a:ext uri="{FF2B5EF4-FFF2-40B4-BE49-F238E27FC236}">
                <a16:creationId xmlns:a16="http://schemas.microsoft.com/office/drawing/2014/main" id="{A17E2614-AA2B-4B2A-C771-50DFB56EE50E}"/>
              </a:ext>
            </a:extLst>
          </p:cNvPr>
          <p:cNvSpPr txBox="1"/>
          <p:nvPr/>
        </p:nvSpPr>
        <p:spPr>
          <a:xfrm>
            <a:off x="1339850" y="1441142"/>
            <a:ext cx="15621000" cy="5693866"/>
          </a:xfrm>
          <a:prstGeom prst="rect">
            <a:avLst/>
          </a:prstGeom>
          <a:noFill/>
        </p:spPr>
        <p:txBody>
          <a:bodyPr wrap="square">
            <a:spAutoFit/>
          </a:bodyPr>
          <a:lstStyle/>
          <a:p>
            <a:r>
              <a:rPr lang="en-US" sz="2800" dirty="0">
                <a:solidFill>
                  <a:schemeClr val="bg1"/>
                </a:solidFill>
              </a:rPr>
              <a:t>4)service mesh</a:t>
            </a:r>
          </a:p>
          <a:p>
            <a:endParaRPr lang="en-US" sz="2800" dirty="0">
              <a:solidFill>
                <a:schemeClr val="bg1"/>
              </a:solidFill>
            </a:endParaRPr>
          </a:p>
          <a:p>
            <a:r>
              <a:rPr lang="en-US" sz="2800" dirty="0" err="1">
                <a:solidFill>
                  <a:schemeClr val="bg1"/>
                </a:solidFill>
              </a:rPr>
              <a:t>nstead</a:t>
            </a:r>
            <a:r>
              <a:rPr lang="en-US" sz="2800" dirty="0">
                <a:solidFill>
                  <a:schemeClr val="bg1"/>
                </a:solidFill>
              </a:rPr>
              <a:t> of coding routing logic manually, you use a service mesh (like Istio, </a:t>
            </a:r>
            <a:r>
              <a:rPr lang="en-US" sz="2800" dirty="0" err="1">
                <a:solidFill>
                  <a:schemeClr val="bg1"/>
                </a:solidFill>
              </a:rPr>
              <a:t>Linkerd</a:t>
            </a:r>
            <a:r>
              <a:rPr lang="en-US" sz="2800" dirty="0">
                <a:solidFill>
                  <a:schemeClr val="bg1"/>
                </a:solidFill>
              </a:rPr>
              <a:t>, Consul)to control traffic splitting, retries, observability, security at the network </a:t>
            </a:r>
            <a:r>
              <a:rPr lang="en-US" sz="2800" dirty="0" err="1">
                <a:solidFill>
                  <a:schemeClr val="bg1"/>
                </a:solidFill>
              </a:rPr>
              <a:t>layer.With</a:t>
            </a:r>
            <a:r>
              <a:rPr lang="en-US" sz="2800" dirty="0">
                <a:solidFill>
                  <a:schemeClr val="bg1"/>
                </a:solidFill>
              </a:rPr>
              <a:t> a mesh, Canary, Blue-Green, and A/B become traffic rules, not app logic.</a:t>
            </a:r>
          </a:p>
          <a:p>
            <a:endParaRPr lang="en-US" sz="2800" dirty="0">
              <a:solidFill>
                <a:schemeClr val="bg1"/>
              </a:solidFill>
            </a:endParaRPr>
          </a:p>
          <a:p>
            <a:r>
              <a:rPr lang="en-US" sz="2800" dirty="0">
                <a:solidFill>
                  <a:schemeClr val="bg1"/>
                </a:solidFill>
              </a:rPr>
              <a:t>✅ Pros:</a:t>
            </a:r>
          </a:p>
          <a:p>
            <a:r>
              <a:rPr lang="en-US" sz="2800" dirty="0">
                <a:solidFill>
                  <a:schemeClr val="bg1"/>
                </a:solidFill>
              </a:rPr>
              <a:t>No changes to app code or CI/CD pipeline.</a:t>
            </a:r>
          </a:p>
          <a:p>
            <a:r>
              <a:rPr lang="en-US" sz="2800" dirty="0">
                <a:solidFill>
                  <a:schemeClr val="bg1"/>
                </a:solidFill>
              </a:rPr>
              <a:t>Powerful: traffic splitting, circuit breaking, observability.</a:t>
            </a:r>
          </a:p>
          <a:p>
            <a:r>
              <a:rPr lang="en-US" sz="2800" dirty="0">
                <a:solidFill>
                  <a:schemeClr val="bg1"/>
                </a:solidFill>
              </a:rPr>
              <a:t>Can do progressive delivery (automated canary with rollback on failure).</a:t>
            </a:r>
          </a:p>
          <a:p>
            <a:r>
              <a:rPr lang="en-US" sz="2800" dirty="0">
                <a:solidFill>
                  <a:schemeClr val="bg1"/>
                </a:solidFill>
              </a:rPr>
              <a:t>❌ Cons:</a:t>
            </a:r>
          </a:p>
          <a:p>
            <a:r>
              <a:rPr lang="en-US" sz="2800" dirty="0">
                <a:solidFill>
                  <a:schemeClr val="bg1"/>
                </a:solidFill>
              </a:rPr>
              <a:t>More complex to set up (control plane, sidecars).</a:t>
            </a:r>
          </a:p>
          <a:p>
            <a:r>
              <a:rPr lang="en-US" sz="2800" dirty="0">
                <a:solidFill>
                  <a:schemeClr val="bg1"/>
                </a:solidFill>
              </a:rPr>
              <a:t>Adds operational overhead if you don’t already have a mesh.</a:t>
            </a:r>
          </a:p>
        </p:txBody>
      </p:sp>
    </p:spTree>
    <p:extLst>
      <p:ext uri="{BB962C8B-B14F-4D97-AF65-F5344CB8AC3E}">
        <p14:creationId xmlns:p14="http://schemas.microsoft.com/office/powerpoint/2010/main" val="134265405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2933"/>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modern deployment strategies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682750" y="1236234"/>
            <a:ext cx="15278100" cy="523220"/>
          </a:xfrm>
          <a:prstGeom prst="rect">
            <a:avLst/>
          </a:prstGeom>
          <a:noFill/>
        </p:spPr>
        <p:txBody>
          <a:bodyPr wrap="square">
            <a:spAutoFit/>
          </a:bodyPr>
          <a:lstStyle/>
          <a:p>
            <a:endParaRPr lang="en-US" sz="2800" dirty="0">
              <a:solidFill>
                <a:schemeClr val="bg2"/>
              </a:solidFill>
            </a:endParaRPr>
          </a:p>
        </p:txBody>
      </p:sp>
      <p:sp>
        <p:nvSpPr>
          <p:cNvPr id="13" name="TextBox 12">
            <a:extLst>
              <a:ext uri="{FF2B5EF4-FFF2-40B4-BE49-F238E27FC236}">
                <a16:creationId xmlns:a16="http://schemas.microsoft.com/office/drawing/2014/main" id="{A17E2614-AA2B-4B2A-C771-50DFB56EE50E}"/>
              </a:ext>
            </a:extLst>
          </p:cNvPr>
          <p:cNvSpPr txBox="1"/>
          <p:nvPr/>
        </p:nvSpPr>
        <p:spPr>
          <a:xfrm>
            <a:off x="1339850" y="1441142"/>
            <a:ext cx="15621000" cy="9571851"/>
          </a:xfrm>
          <a:prstGeom prst="rect">
            <a:avLst/>
          </a:prstGeom>
          <a:noFill/>
        </p:spPr>
        <p:txBody>
          <a:bodyPr wrap="square">
            <a:spAutoFit/>
          </a:bodyPr>
          <a:lstStyle/>
          <a:p>
            <a:r>
              <a:rPr lang="en-US" sz="2800" dirty="0">
                <a:solidFill>
                  <a:schemeClr val="bg1"/>
                </a:solidFill>
              </a:rPr>
              <a:t> 5) shadow</a:t>
            </a:r>
          </a:p>
          <a:p>
            <a:r>
              <a:rPr lang="en-US" sz="2800" dirty="0">
                <a:solidFill>
                  <a:schemeClr val="bg1"/>
                </a:solidFill>
              </a:rPr>
              <a:t>Shadow (or traffic mirroring) </a:t>
            </a:r>
            <a:r>
              <a:rPr lang="en-US" sz="2800" dirty="0" err="1">
                <a:solidFill>
                  <a:schemeClr val="bg1"/>
                </a:solidFill>
              </a:rPr>
              <a:t>means:You</a:t>
            </a:r>
            <a:r>
              <a:rPr lang="en-US" sz="2800" dirty="0">
                <a:solidFill>
                  <a:schemeClr val="bg1"/>
                </a:solidFill>
              </a:rPr>
              <a:t> duplicate real production traffic to a new version of the app (v2), but users never see its </a:t>
            </a:r>
            <a:r>
              <a:rPr lang="en-US" sz="2800" dirty="0" err="1">
                <a:solidFill>
                  <a:schemeClr val="bg1"/>
                </a:solidFill>
              </a:rPr>
              <a:t>responses.The</a:t>
            </a:r>
            <a:r>
              <a:rPr lang="en-US" sz="2800" dirty="0">
                <a:solidFill>
                  <a:schemeClr val="bg1"/>
                </a:solidFill>
              </a:rPr>
              <a:t> mirrored traffic lets you test performance, correctness, and behavior under real load — without impacting real users.</a:t>
            </a:r>
          </a:p>
          <a:p>
            <a:endParaRPr lang="en-US" sz="2800" dirty="0">
              <a:solidFill>
                <a:schemeClr val="bg1"/>
              </a:solidFill>
            </a:endParaRPr>
          </a:p>
          <a:p>
            <a:r>
              <a:rPr lang="en-US" sz="2800" dirty="0">
                <a:solidFill>
                  <a:schemeClr val="bg1"/>
                </a:solidFill>
              </a:rPr>
              <a:t>Example:</a:t>
            </a:r>
          </a:p>
          <a:p>
            <a:r>
              <a:rPr lang="en-US" sz="2800" dirty="0">
                <a:solidFill>
                  <a:schemeClr val="bg1"/>
                </a:solidFill>
              </a:rPr>
              <a:t>v1 = live production app</a:t>
            </a:r>
          </a:p>
          <a:p>
            <a:r>
              <a:rPr lang="en-US" sz="2800" dirty="0">
                <a:solidFill>
                  <a:schemeClr val="bg1"/>
                </a:solidFill>
              </a:rPr>
              <a:t>v2 = shadow app100% of user requests go to v1 normally.</a:t>
            </a:r>
          </a:p>
          <a:p>
            <a:r>
              <a:rPr lang="en-US" sz="2800" dirty="0">
                <a:solidFill>
                  <a:schemeClr val="bg1"/>
                </a:solidFill>
              </a:rPr>
              <a:t>A copy of those requests is sent to v2.</a:t>
            </a:r>
          </a:p>
          <a:p>
            <a:r>
              <a:rPr lang="en-US" sz="2800" dirty="0">
                <a:solidFill>
                  <a:schemeClr val="bg1"/>
                </a:solidFill>
              </a:rPr>
              <a:t>v2 runs, logs, metrics are collected — but its response is discarded.</a:t>
            </a:r>
          </a:p>
          <a:p>
            <a:endParaRPr lang="en-US" sz="2800" dirty="0">
              <a:solidFill>
                <a:schemeClr val="bg1"/>
              </a:solidFill>
            </a:endParaRPr>
          </a:p>
          <a:p>
            <a:r>
              <a:rPr lang="en-US" sz="2800" dirty="0">
                <a:solidFill>
                  <a:schemeClr val="bg1"/>
                </a:solidFill>
              </a:rPr>
              <a:t>✅ Pros:</a:t>
            </a:r>
          </a:p>
          <a:p>
            <a:r>
              <a:rPr lang="en-US" sz="2800" dirty="0">
                <a:solidFill>
                  <a:schemeClr val="bg1"/>
                </a:solidFill>
              </a:rPr>
              <a:t>No risk for users — they never see errors from v2.</a:t>
            </a:r>
          </a:p>
          <a:p>
            <a:r>
              <a:rPr lang="en-US" sz="2800" dirty="0">
                <a:solidFill>
                  <a:schemeClr val="bg1"/>
                </a:solidFill>
              </a:rPr>
              <a:t>Test under real production load.</a:t>
            </a:r>
          </a:p>
          <a:p>
            <a:r>
              <a:rPr lang="en-US" sz="2800" dirty="0">
                <a:solidFill>
                  <a:schemeClr val="bg1"/>
                </a:solidFill>
              </a:rPr>
              <a:t>Great for performance tuning, schema validation, or checking backward compatibility.</a:t>
            </a:r>
          </a:p>
          <a:p>
            <a:r>
              <a:rPr lang="en-US" sz="2800" dirty="0">
                <a:solidFill>
                  <a:schemeClr val="bg1"/>
                </a:solidFill>
              </a:rPr>
              <a:t>❌ Cons:</a:t>
            </a:r>
          </a:p>
          <a:p>
            <a:r>
              <a:rPr lang="en-US" sz="2800" dirty="0">
                <a:solidFill>
                  <a:schemeClr val="bg1"/>
                </a:solidFill>
              </a:rPr>
              <a:t>Doubles traffic → can be expensive if high load.</a:t>
            </a:r>
          </a:p>
          <a:p>
            <a:r>
              <a:rPr lang="en-US" sz="2800" dirty="0">
                <a:solidFill>
                  <a:schemeClr val="bg1"/>
                </a:solidFill>
              </a:rPr>
              <a:t>Side effects (writes!) must be disabled — v2 must be safe to receive real data without breaking things.</a:t>
            </a:r>
          </a:p>
          <a:p>
            <a:r>
              <a:rPr lang="en-US" sz="2800" dirty="0">
                <a:solidFill>
                  <a:schemeClr val="bg1"/>
                </a:solidFill>
              </a:rPr>
              <a:t>Needs observability to compare results between v1 and v2.</a:t>
            </a:r>
          </a:p>
          <a:p>
            <a:endParaRPr lang="en-US"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402226595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2933"/>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modern deployment strategies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682750" y="1236234"/>
            <a:ext cx="15278100" cy="523220"/>
          </a:xfrm>
          <a:prstGeom prst="rect">
            <a:avLst/>
          </a:prstGeom>
          <a:noFill/>
        </p:spPr>
        <p:txBody>
          <a:bodyPr wrap="square">
            <a:spAutoFit/>
          </a:bodyPr>
          <a:lstStyle/>
          <a:p>
            <a:endParaRPr lang="en-US" sz="2800" dirty="0">
              <a:solidFill>
                <a:schemeClr val="bg2"/>
              </a:solidFill>
            </a:endParaRPr>
          </a:p>
        </p:txBody>
      </p:sp>
      <p:sp>
        <p:nvSpPr>
          <p:cNvPr id="13" name="TextBox 12">
            <a:extLst>
              <a:ext uri="{FF2B5EF4-FFF2-40B4-BE49-F238E27FC236}">
                <a16:creationId xmlns:a16="http://schemas.microsoft.com/office/drawing/2014/main" id="{A17E2614-AA2B-4B2A-C771-50DFB56EE50E}"/>
              </a:ext>
            </a:extLst>
          </p:cNvPr>
          <p:cNvSpPr txBox="1"/>
          <p:nvPr/>
        </p:nvSpPr>
        <p:spPr>
          <a:xfrm>
            <a:off x="1339850" y="1441142"/>
            <a:ext cx="15621000" cy="954107"/>
          </a:xfrm>
          <a:prstGeom prst="rect">
            <a:avLst/>
          </a:prstGeom>
          <a:noFill/>
        </p:spPr>
        <p:txBody>
          <a:bodyPr wrap="square">
            <a:spAutoFit/>
          </a:bodyPr>
          <a:lstStyle/>
          <a:p>
            <a:endParaRPr lang="en-US" sz="2800" dirty="0">
              <a:solidFill>
                <a:schemeClr val="bg1"/>
              </a:solidFill>
            </a:endParaRPr>
          </a:p>
          <a:p>
            <a:endParaRPr lang="en-US" sz="2800" dirty="0">
              <a:solidFill>
                <a:schemeClr val="bg1"/>
              </a:solidFill>
            </a:endParaRPr>
          </a:p>
        </p:txBody>
      </p:sp>
      <p:graphicFrame>
        <p:nvGraphicFramePr>
          <p:cNvPr id="4" name="Table 3">
            <a:extLst>
              <a:ext uri="{FF2B5EF4-FFF2-40B4-BE49-F238E27FC236}">
                <a16:creationId xmlns:a16="http://schemas.microsoft.com/office/drawing/2014/main" id="{E1DCEDCF-D0E7-B3B2-C482-7DD875387387}"/>
              </a:ext>
            </a:extLst>
          </p:cNvPr>
          <p:cNvGraphicFramePr>
            <a:graphicFrameLocks noGrp="1"/>
          </p:cNvGraphicFramePr>
          <p:nvPr>
            <p:extLst>
              <p:ext uri="{D42A27DB-BD31-4B8C-83A1-F6EECF244321}">
                <p14:modId xmlns:p14="http://schemas.microsoft.com/office/powerpoint/2010/main" val="1608968767"/>
              </p:ext>
            </p:extLst>
          </p:nvPr>
        </p:nvGraphicFramePr>
        <p:xfrm>
          <a:off x="914399" y="1943202"/>
          <a:ext cx="16471902" cy="7397647"/>
        </p:xfrm>
        <a:graphic>
          <a:graphicData uri="http://schemas.openxmlformats.org/drawingml/2006/table">
            <a:tbl>
              <a:tblPr/>
              <a:tblGrid>
                <a:gridCol w="2745317">
                  <a:extLst>
                    <a:ext uri="{9D8B030D-6E8A-4147-A177-3AD203B41FA5}">
                      <a16:colId xmlns:a16="http://schemas.microsoft.com/office/drawing/2014/main" val="308912309"/>
                    </a:ext>
                  </a:extLst>
                </a:gridCol>
                <a:gridCol w="2745317">
                  <a:extLst>
                    <a:ext uri="{9D8B030D-6E8A-4147-A177-3AD203B41FA5}">
                      <a16:colId xmlns:a16="http://schemas.microsoft.com/office/drawing/2014/main" val="941024339"/>
                    </a:ext>
                  </a:extLst>
                </a:gridCol>
                <a:gridCol w="2745317">
                  <a:extLst>
                    <a:ext uri="{9D8B030D-6E8A-4147-A177-3AD203B41FA5}">
                      <a16:colId xmlns:a16="http://schemas.microsoft.com/office/drawing/2014/main" val="3582035701"/>
                    </a:ext>
                  </a:extLst>
                </a:gridCol>
                <a:gridCol w="2745317">
                  <a:extLst>
                    <a:ext uri="{9D8B030D-6E8A-4147-A177-3AD203B41FA5}">
                      <a16:colId xmlns:a16="http://schemas.microsoft.com/office/drawing/2014/main" val="3603330451"/>
                    </a:ext>
                  </a:extLst>
                </a:gridCol>
                <a:gridCol w="2745317">
                  <a:extLst>
                    <a:ext uri="{9D8B030D-6E8A-4147-A177-3AD203B41FA5}">
                      <a16:colId xmlns:a16="http://schemas.microsoft.com/office/drawing/2014/main" val="1331064112"/>
                    </a:ext>
                  </a:extLst>
                </a:gridCol>
                <a:gridCol w="2745317">
                  <a:extLst>
                    <a:ext uri="{9D8B030D-6E8A-4147-A177-3AD203B41FA5}">
                      <a16:colId xmlns:a16="http://schemas.microsoft.com/office/drawing/2014/main" val="3202702475"/>
                    </a:ext>
                  </a:extLst>
                </a:gridCol>
              </a:tblGrid>
              <a:tr h="704538">
                <a:tc>
                  <a:txBody>
                    <a:bodyPr/>
                    <a:lstStyle/>
                    <a:p>
                      <a:r>
                        <a:rPr lang="en-US" sz="1800" b="1" dirty="0"/>
                        <a:t>Strategy</a:t>
                      </a:r>
                      <a:endParaRPr lang="en-US" sz="1800" dirty="0"/>
                    </a:p>
                  </a:txBody>
                  <a:tcPr anchor="ctr">
                    <a:lnL>
                      <a:noFill/>
                    </a:lnL>
                    <a:lnR>
                      <a:noFill/>
                    </a:lnR>
                    <a:lnT>
                      <a:noFill/>
                    </a:lnT>
                    <a:lnB>
                      <a:noFill/>
                    </a:lnB>
                    <a:solidFill>
                      <a:schemeClr val="bg2"/>
                    </a:solidFill>
                  </a:tcPr>
                </a:tc>
                <a:tc>
                  <a:txBody>
                    <a:bodyPr/>
                    <a:lstStyle/>
                    <a:p>
                      <a:r>
                        <a:rPr lang="en-US" sz="1800" b="1"/>
                        <a:t>Traffic Control</a:t>
                      </a:r>
                      <a:endParaRPr lang="en-US" sz="1800"/>
                    </a:p>
                  </a:txBody>
                  <a:tcPr anchor="ctr">
                    <a:lnL>
                      <a:noFill/>
                    </a:lnL>
                    <a:lnR>
                      <a:noFill/>
                    </a:lnR>
                    <a:lnT>
                      <a:noFill/>
                    </a:lnT>
                    <a:lnB>
                      <a:noFill/>
                    </a:lnB>
                    <a:solidFill>
                      <a:schemeClr val="bg2"/>
                    </a:solidFill>
                  </a:tcPr>
                </a:tc>
                <a:tc>
                  <a:txBody>
                    <a:bodyPr/>
                    <a:lstStyle/>
                    <a:p>
                      <a:r>
                        <a:rPr lang="en-US" sz="1800" b="1"/>
                        <a:t>User Impact</a:t>
                      </a:r>
                      <a:endParaRPr lang="en-US" sz="1800"/>
                    </a:p>
                  </a:txBody>
                  <a:tcPr anchor="ctr">
                    <a:lnL>
                      <a:noFill/>
                    </a:lnL>
                    <a:lnR>
                      <a:noFill/>
                    </a:lnR>
                    <a:lnT>
                      <a:noFill/>
                    </a:lnT>
                    <a:lnB>
                      <a:noFill/>
                    </a:lnB>
                    <a:solidFill>
                      <a:schemeClr val="bg2"/>
                    </a:solidFill>
                  </a:tcPr>
                </a:tc>
                <a:tc>
                  <a:txBody>
                    <a:bodyPr/>
                    <a:lstStyle/>
                    <a:p>
                      <a:r>
                        <a:rPr lang="en-US" sz="1800" b="1"/>
                        <a:t>Rollback Effort</a:t>
                      </a:r>
                      <a:endParaRPr lang="en-US" sz="1800"/>
                    </a:p>
                  </a:txBody>
                  <a:tcPr anchor="ctr">
                    <a:lnL>
                      <a:noFill/>
                    </a:lnL>
                    <a:lnR>
                      <a:noFill/>
                    </a:lnR>
                    <a:lnT>
                      <a:noFill/>
                    </a:lnT>
                    <a:lnB>
                      <a:noFill/>
                    </a:lnB>
                    <a:solidFill>
                      <a:schemeClr val="bg2"/>
                    </a:solidFill>
                  </a:tcPr>
                </a:tc>
                <a:tc>
                  <a:txBody>
                    <a:bodyPr/>
                    <a:lstStyle/>
                    <a:p>
                      <a:r>
                        <a:rPr lang="en-US" sz="1800" b="1"/>
                        <a:t>Cost</a:t>
                      </a:r>
                      <a:endParaRPr lang="en-US" sz="1800"/>
                    </a:p>
                  </a:txBody>
                  <a:tcPr anchor="ctr">
                    <a:lnL>
                      <a:noFill/>
                    </a:lnL>
                    <a:lnR>
                      <a:noFill/>
                    </a:lnR>
                    <a:lnT>
                      <a:noFill/>
                    </a:lnT>
                    <a:lnB>
                      <a:noFill/>
                    </a:lnB>
                    <a:solidFill>
                      <a:schemeClr val="bg2"/>
                    </a:solidFill>
                  </a:tcPr>
                </a:tc>
                <a:tc>
                  <a:txBody>
                    <a:bodyPr/>
                    <a:lstStyle/>
                    <a:p>
                      <a:r>
                        <a:rPr lang="en-US" sz="1800" b="1"/>
                        <a:t>Best Use</a:t>
                      </a:r>
                      <a:endParaRPr lang="en-US" sz="1800"/>
                    </a:p>
                  </a:txBody>
                  <a:tcPr anchor="ctr">
                    <a:lnL>
                      <a:noFill/>
                    </a:lnL>
                    <a:lnR>
                      <a:noFill/>
                    </a:lnR>
                    <a:lnT>
                      <a:noFill/>
                    </a:lnT>
                    <a:lnB>
                      <a:noFill/>
                    </a:lnB>
                    <a:solidFill>
                      <a:schemeClr val="bg2"/>
                    </a:solidFill>
                  </a:tcPr>
                </a:tc>
                <a:extLst>
                  <a:ext uri="{0D108BD9-81ED-4DB2-BD59-A6C34878D82A}">
                    <a16:rowId xmlns:a16="http://schemas.microsoft.com/office/drawing/2014/main" val="164631177"/>
                  </a:ext>
                </a:extLst>
              </a:tr>
              <a:tr h="1232941">
                <a:tc>
                  <a:txBody>
                    <a:bodyPr/>
                    <a:lstStyle/>
                    <a:p>
                      <a:r>
                        <a:rPr lang="en-US" sz="1800" b="1" dirty="0"/>
                        <a:t>Canary</a:t>
                      </a:r>
                      <a:endParaRPr lang="en-US" sz="1800" dirty="0"/>
                    </a:p>
                  </a:txBody>
                  <a:tcPr anchor="ctr">
                    <a:lnL>
                      <a:noFill/>
                    </a:lnL>
                    <a:lnR>
                      <a:noFill/>
                    </a:lnR>
                    <a:lnT>
                      <a:noFill/>
                    </a:lnT>
                    <a:lnB>
                      <a:noFill/>
                    </a:lnB>
                    <a:solidFill>
                      <a:schemeClr val="bg2"/>
                    </a:solidFill>
                  </a:tcPr>
                </a:tc>
                <a:tc>
                  <a:txBody>
                    <a:bodyPr/>
                    <a:lstStyle/>
                    <a:p>
                      <a:r>
                        <a:rPr lang="en-US" sz="1800"/>
                        <a:t>% of traffic to v2</a:t>
                      </a:r>
                    </a:p>
                  </a:txBody>
                  <a:tcPr anchor="ctr">
                    <a:lnL>
                      <a:noFill/>
                    </a:lnL>
                    <a:lnR>
                      <a:noFill/>
                    </a:lnR>
                    <a:lnT>
                      <a:noFill/>
                    </a:lnT>
                    <a:lnB>
                      <a:noFill/>
                    </a:lnB>
                    <a:solidFill>
                      <a:schemeClr val="bg2"/>
                    </a:solidFill>
                  </a:tcPr>
                </a:tc>
                <a:tc>
                  <a:txBody>
                    <a:bodyPr/>
                    <a:lstStyle/>
                    <a:p>
                      <a:r>
                        <a:rPr lang="en-US" sz="1800"/>
                        <a:t>Users may see issues if v2 fails</a:t>
                      </a:r>
                    </a:p>
                  </a:txBody>
                  <a:tcPr anchor="ctr">
                    <a:lnL>
                      <a:noFill/>
                    </a:lnL>
                    <a:lnR>
                      <a:noFill/>
                    </a:lnR>
                    <a:lnT>
                      <a:noFill/>
                    </a:lnT>
                    <a:lnB>
                      <a:noFill/>
                    </a:lnB>
                    <a:solidFill>
                      <a:schemeClr val="bg2"/>
                    </a:solidFill>
                  </a:tcPr>
                </a:tc>
                <a:tc>
                  <a:txBody>
                    <a:bodyPr/>
                    <a:lstStyle/>
                    <a:p>
                      <a:r>
                        <a:rPr lang="en-US" sz="1800"/>
                        <a:t>Easy (route back to v1)</a:t>
                      </a:r>
                    </a:p>
                  </a:txBody>
                  <a:tcPr anchor="ctr">
                    <a:lnL>
                      <a:noFill/>
                    </a:lnL>
                    <a:lnR>
                      <a:noFill/>
                    </a:lnR>
                    <a:lnT>
                      <a:noFill/>
                    </a:lnT>
                    <a:lnB>
                      <a:noFill/>
                    </a:lnB>
                    <a:solidFill>
                      <a:schemeClr val="bg2"/>
                    </a:solidFill>
                  </a:tcPr>
                </a:tc>
                <a:tc>
                  <a:txBody>
                    <a:bodyPr/>
                    <a:lstStyle/>
                    <a:p>
                      <a:r>
                        <a:rPr lang="en-US" sz="1800"/>
                        <a:t>Normal</a:t>
                      </a:r>
                    </a:p>
                  </a:txBody>
                  <a:tcPr anchor="ctr">
                    <a:lnL>
                      <a:noFill/>
                    </a:lnL>
                    <a:lnR>
                      <a:noFill/>
                    </a:lnR>
                    <a:lnT>
                      <a:noFill/>
                    </a:lnT>
                    <a:lnB>
                      <a:noFill/>
                    </a:lnB>
                    <a:solidFill>
                      <a:schemeClr val="bg2"/>
                    </a:solidFill>
                  </a:tcPr>
                </a:tc>
                <a:tc>
                  <a:txBody>
                    <a:bodyPr/>
                    <a:lstStyle/>
                    <a:p>
                      <a:r>
                        <a:rPr lang="en-US" sz="1800"/>
                        <a:t>Safe incremental release</a:t>
                      </a:r>
                    </a:p>
                  </a:txBody>
                  <a:tcPr anchor="ctr">
                    <a:lnL>
                      <a:noFill/>
                    </a:lnL>
                    <a:lnR>
                      <a:noFill/>
                    </a:lnR>
                    <a:lnT>
                      <a:noFill/>
                    </a:lnT>
                    <a:lnB>
                      <a:noFill/>
                    </a:lnB>
                    <a:solidFill>
                      <a:schemeClr val="bg2"/>
                    </a:solidFill>
                  </a:tcPr>
                </a:tc>
                <a:extLst>
                  <a:ext uri="{0D108BD9-81ED-4DB2-BD59-A6C34878D82A}">
                    <a16:rowId xmlns:a16="http://schemas.microsoft.com/office/drawing/2014/main" val="288044655"/>
                  </a:ext>
                </a:extLst>
              </a:tr>
              <a:tr h="1232941">
                <a:tc>
                  <a:txBody>
                    <a:bodyPr/>
                    <a:lstStyle/>
                    <a:p>
                      <a:r>
                        <a:rPr lang="en-US" sz="1800" b="1"/>
                        <a:t>Blue-Green</a:t>
                      </a:r>
                      <a:endParaRPr lang="en-US" sz="1800"/>
                    </a:p>
                  </a:txBody>
                  <a:tcPr anchor="ctr">
                    <a:lnL>
                      <a:noFill/>
                    </a:lnL>
                    <a:lnR>
                      <a:noFill/>
                    </a:lnR>
                    <a:lnT>
                      <a:noFill/>
                    </a:lnT>
                    <a:lnB>
                      <a:noFill/>
                    </a:lnB>
                    <a:solidFill>
                      <a:schemeClr val="bg2"/>
                    </a:solidFill>
                  </a:tcPr>
                </a:tc>
                <a:tc>
                  <a:txBody>
                    <a:bodyPr/>
                    <a:lstStyle/>
                    <a:p>
                      <a:r>
                        <a:rPr lang="en-US" sz="1800" dirty="0"/>
                        <a:t>All-or-nothing switch</a:t>
                      </a:r>
                    </a:p>
                  </a:txBody>
                  <a:tcPr anchor="ctr">
                    <a:lnL>
                      <a:noFill/>
                    </a:lnL>
                    <a:lnR>
                      <a:noFill/>
                    </a:lnR>
                    <a:lnT>
                      <a:noFill/>
                    </a:lnT>
                    <a:lnB>
                      <a:noFill/>
                    </a:lnB>
                    <a:solidFill>
                      <a:schemeClr val="bg2"/>
                    </a:solidFill>
                  </a:tcPr>
                </a:tc>
                <a:tc>
                  <a:txBody>
                    <a:bodyPr/>
                    <a:lstStyle/>
                    <a:p>
                      <a:r>
                        <a:rPr lang="en-US" sz="1800" dirty="0"/>
                        <a:t>Users see only one version</a:t>
                      </a:r>
                    </a:p>
                  </a:txBody>
                  <a:tcPr anchor="ctr">
                    <a:lnL>
                      <a:noFill/>
                    </a:lnL>
                    <a:lnR>
                      <a:noFill/>
                    </a:lnR>
                    <a:lnT>
                      <a:noFill/>
                    </a:lnT>
                    <a:lnB>
                      <a:noFill/>
                    </a:lnB>
                    <a:solidFill>
                      <a:schemeClr val="bg2"/>
                    </a:solidFill>
                  </a:tcPr>
                </a:tc>
                <a:tc>
                  <a:txBody>
                    <a:bodyPr/>
                    <a:lstStyle/>
                    <a:p>
                      <a:r>
                        <a:rPr lang="en-US" sz="1800"/>
                        <a:t>Instant (switch back)</a:t>
                      </a:r>
                    </a:p>
                  </a:txBody>
                  <a:tcPr anchor="ctr">
                    <a:lnL>
                      <a:noFill/>
                    </a:lnL>
                    <a:lnR>
                      <a:noFill/>
                    </a:lnR>
                    <a:lnT>
                      <a:noFill/>
                    </a:lnT>
                    <a:lnB>
                      <a:noFill/>
                    </a:lnB>
                    <a:solidFill>
                      <a:schemeClr val="bg2"/>
                    </a:solidFill>
                  </a:tcPr>
                </a:tc>
                <a:tc>
                  <a:txBody>
                    <a:bodyPr/>
                    <a:lstStyle/>
                    <a:p>
                      <a:r>
                        <a:rPr lang="en-US" sz="1800"/>
                        <a:t>High (double infra)</a:t>
                      </a:r>
                    </a:p>
                  </a:txBody>
                  <a:tcPr anchor="ctr">
                    <a:lnL>
                      <a:noFill/>
                    </a:lnL>
                    <a:lnR>
                      <a:noFill/>
                    </a:lnR>
                    <a:lnT>
                      <a:noFill/>
                    </a:lnT>
                    <a:lnB>
                      <a:noFill/>
                    </a:lnB>
                    <a:solidFill>
                      <a:schemeClr val="bg2"/>
                    </a:solidFill>
                  </a:tcPr>
                </a:tc>
                <a:tc>
                  <a:txBody>
                    <a:bodyPr/>
                    <a:lstStyle/>
                    <a:p>
                      <a:r>
                        <a:rPr lang="en-US" sz="1800"/>
                        <a:t>Zero-downtime switchovers</a:t>
                      </a:r>
                    </a:p>
                  </a:txBody>
                  <a:tcPr anchor="ctr">
                    <a:lnL>
                      <a:noFill/>
                    </a:lnL>
                    <a:lnR>
                      <a:noFill/>
                    </a:lnR>
                    <a:lnT>
                      <a:noFill/>
                    </a:lnT>
                    <a:lnB>
                      <a:noFill/>
                    </a:lnB>
                    <a:solidFill>
                      <a:schemeClr val="bg2"/>
                    </a:solidFill>
                  </a:tcPr>
                </a:tc>
                <a:extLst>
                  <a:ext uri="{0D108BD9-81ED-4DB2-BD59-A6C34878D82A}">
                    <a16:rowId xmlns:a16="http://schemas.microsoft.com/office/drawing/2014/main" val="2680239772"/>
                  </a:ext>
                </a:extLst>
              </a:tr>
              <a:tr h="1232941">
                <a:tc>
                  <a:txBody>
                    <a:bodyPr/>
                    <a:lstStyle/>
                    <a:p>
                      <a:r>
                        <a:rPr lang="en-US" sz="1800" b="1"/>
                        <a:t>A/B Test</a:t>
                      </a:r>
                      <a:endParaRPr lang="en-US" sz="1800"/>
                    </a:p>
                  </a:txBody>
                  <a:tcPr anchor="ctr">
                    <a:lnL>
                      <a:noFill/>
                    </a:lnL>
                    <a:lnR>
                      <a:noFill/>
                    </a:lnR>
                    <a:lnT>
                      <a:noFill/>
                    </a:lnT>
                    <a:lnB>
                      <a:noFill/>
                    </a:lnB>
                    <a:solidFill>
                      <a:schemeClr val="bg2"/>
                    </a:solidFill>
                  </a:tcPr>
                </a:tc>
                <a:tc>
                  <a:txBody>
                    <a:bodyPr/>
                    <a:lstStyle/>
                    <a:p>
                      <a:r>
                        <a:rPr lang="en-US" sz="1800"/>
                        <a:t>Segmented by user attributes</a:t>
                      </a:r>
                    </a:p>
                  </a:txBody>
                  <a:tcPr anchor="ctr">
                    <a:lnL>
                      <a:noFill/>
                    </a:lnL>
                    <a:lnR>
                      <a:noFill/>
                    </a:lnR>
                    <a:lnT>
                      <a:noFill/>
                    </a:lnT>
                    <a:lnB>
                      <a:noFill/>
                    </a:lnB>
                    <a:solidFill>
                      <a:schemeClr val="bg2"/>
                    </a:solidFill>
                  </a:tcPr>
                </a:tc>
                <a:tc>
                  <a:txBody>
                    <a:bodyPr/>
                    <a:lstStyle/>
                    <a:p>
                      <a:r>
                        <a:rPr lang="en-US" sz="1800"/>
                        <a:t>Users split intentionally</a:t>
                      </a:r>
                    </a:p>
                  </a:txBody>
                  <a:tcPr anchor="ctr">
                    <a:lnL>
                      <a:noFill/>
                    </a:lnL>
                    <a:lnR>
                      <a:noFill/>
                    </a:lnR>
                    <a:lnT>
                      <a:noFill/>
                    </a:lnT>
                    <a:lnB>
                      <a:noFill/>
                    </a:lnB>
                    <a:solidFill>
                      <a:schemeClr val="bg2"/>
                    </a:solidFill>
                  </a:tcPr>
                </a:tc>
                <a:tc>
                  <a:txBody>
                    <a:bodyPr/>
                    <a:lstStyle/>
                    <a:p>
                      <a:r>
                        <a:rPr lang="en-US" sz="1800" dirty="0"/>
                        <a:t>N/A (both live)</a:t>
                      </a:r>
                    </a:p>
                  </a:txBody>
                  <a:tcPr anchor="ctr">
                    <a:lnL>
                      <a:noFill/>
                    </a:lnL>
                    <a:lnR>
                      <a:noFill/>
                    </a:lnR>
                    <a:lnT>
                      <a:noFill/>
                    </a:lnT>
                    <a:lnB>
                      <a:noFill/>
                    </a:lnB>
                    <a:solidFill>
                      <a:schemeClr val="bg2"/>
                    </a:solidFill>
                  </a:tcPr>
                </a:tc>
                <a:tc>
                  <a:txBody>
                    <a:bodyPr/>
                    <a:lstStyle/>
                    <a:p>
                      <a:r>
                        <a:rPr lang="en-US" sz="1800"/>
                        <a:t>Higher</a:t>
                      </a:r>
                    </a:p>
                  </a:txBody>
                  <a:tcPr anchor="ctr">
                    <a:lnL>
                      <a:noFill/>
                    </a:lnL>
                    <a:lnR>
                      <a:noFill/>
                    </a:lnR>
                    <a:lnT>
                      <a:noFill/>
                    </a:lnT>
                    <a:lnB>
                      <a:noFill/>
                    </a:lnB>
                    <a:solidFill>
                      <a:schemeClr val="bg2"/>
                    </a:solidFill>
                  </a:tcPr>
                </a:tc>
                <a:tc>
                  <a:txBody>
                    <a:bodyPr/>
                    <a:lstStyle/>
                    <a:p>
                      <a:r>
                        <a:rPr lang="en-US" sz="1800"/>
                        <a:t>Product experiments, UX validation</a:t>
                      </a:r>
                    </a:p>
                  </a:txBody>
                  <a:tcPr anchor="ctr">
                    <a:lnL>
                      <a:noFill/>
                    </a:lnL>
                    <a:lnR>
                      <a:noFill/>
                    </a:lnR>
                    <a:lnT>
                      <a:noFill/>
                    </a:lnT>
                    <a:lnB>
                      <a:noFill/>
                    </a:lnB>
                    <a:solidFill>
                      <a:schemeClr val="bg2"/>
                    </a:solidFill>
                  </a:tcPr>
                </a:tc>
                <a:extLst>
                  <a:ext uri="{0D108BD9-81ED-4DB2-BD59-A6C34878D82A}">
                    <a16:rowId xmlns:a16="http://schemas.microsoft.com/office/drawing/2014/main" val="3998850988"/>
                  </a:ext>
                </a:extLst>
              </a:tr>
              <a:tr h="1232941">
                <a:tc>
                  <a:txBody>
                    <a:bodyPr/>
                    <a:lstStyle/>
                    <a:p>
                      <a:r>
                        <a:rPr lang="en-US" sz="1800" b="1"/>
                        <a:t>Shadow</a:t>
                      </a:r>
                      <a:endParaRPr lang="en-US" sz="1800"/>
                    </a:p>
                  </a:txBody>
                  <a:tcPr anchor="ctr">
                    <a:lnL>
                      <a:noFill/>
                    </a:lnL>
                    <a:lnR>
                      <a:noFill/>
                    </a:lnR>
                    <a:lnT>
                      <a:noFill/>
                    </a:lnT>
                    <a:lnB>
                      <a:noFill/>
                    </a:lnB>
                    <a:solidFill>
                      <a:schemeClr val="bg2"/>
                    </a:solidFill>
                  </a:tcPr>
                </a:tc>
                <a:tc>
                  <a:txBody>
                    <a:bodyPr/>
                    <a:lstStyle/>
                    <a:p>
                      <a:r>
                        <a:rPr lang="en-US" sz="1800"/>
                        <a:t>100% traffic copied silently</a:t>
                      </a:r>
                    </a:p>
                  </a:txBody>
                  <a:tcPr anchor="ctr">
                    <a:lnL>
                      <a:noFill/>
                    </a:lnL>
                    <a:lnR>
                      <a:noFill/>
                    </a:lnR>
                    <a:lnT>
                      <a:noFill/>
                    </a:lnT>
                    <a:lnB>
                      <a:noFill/>
                    </a:lnB>
                    <a:solidFill>
                      <a:schemeClr val="bg2"/>
                    </a:solidFill>
                  </a:tcPr>
                </a:tc>
                <a:tc>
                  <a:txBody>
                    <a:bodyPr/>
                    <a:lstStyle/>
                    <a:p>
                      <a:r>
                        <a:rPr lang="en-US" sz="1800"/>
                        <a:t>No user impact</a:t>
                      </a:r>
                    </a:p>
                  </a:txBody>
                  <a:tcPr anchor="ctr">
                    <a:lnL>
                      <a:noFill/>
                    </a:lnL>
                    <a:lnR>
                      <a:noFill/>
                    </a:lnR>
                    <a:lnT>
                      <a:noFill/>
                    </a:lnT>
                    <a:lnB>
                      <a:noFill/>
                    </a:lnB>
                    <a:solidFill>
                      <a:schemeClr val="bg2"/>
                    </a:solidFill>
                  </a:tcPr>
                </a:tc>
                <a:tc>
                  <a:txBody>
                    <a:bodyPr/>
                    <a:lstStyle/>
                    <a:p>
                      <a:r>
                        <a:rPr lang="en-US" sz="1800" dirty="0"/>
                        <a:t>No rollback needed</a:t>
                      </a:r>
                    </a:p>
                  </a:txBody>
                  <a:tcPr anchor="ctr">
                    <a:lnL>
                      <a:noFill/>
                    </a:lnL>
                    <a:lnR>
                      <a:noFill/>
                    </a:lnR>
                    <a:lnT>
                      <a:noFill/>
                    </a:lnT>
                    <a:lnB>
                      <a:noFill/>
                    </a:lnB>
                    <a:solidFill>
                      <a:schemeClr val="bg2"/>
                    </a:solidFill>
                  </a:tcPr>
                </a:tc>
                <a:tc>
                  <a:txBody>
                    <a:bodyPr/>
                    <a:lstStyle/>
                    <a:p>
                      <a:r>
                        <a:rPr lang="en-US" sz="1800" dirty="0"/>
                        <a:t>High (duplicate traffic)</a:t>
                      </a:r>
                    </a:p>
                  </a:txBody>
                  <a:tcPr anchor="ctr">
                    <a:lnL>
                      <a:noFill/>
                    </a:lnL>
                    <a:lnR>
                      <a:noFill/>
                    </a:lnR>
                    <a:lnT>
                      <a:noFill/>
                    </a:lnT>
                    <a:lnB>
                      <a:noFill/>
                    </a:lnB>
                    <a:solidFill>
                      <a:schemeClr val="bg2"/>
                    </a:solidFill>
                  </a:tcPr>
                </a:tc>
                <a:tc>
                  <a:txBody>
                    <a:bodyPr/>
                    <a:lstStyle/>
                    <a:p>
                      <a:r>
                        <a:rPr lang="en-US" sz="1800" dirty="0"/>
                        <a:t>Load testing, pre-release validation</a:t>
                      </a:r>
                    </a:p>
                  </a:txBody>
                  <a:tcPr anchor="ctr">
                    <a:lnL>
                      <a:noFill/>
                    </a:lnL>
                    <a:lnR>
                      <a:noFill/>
                    </a:lnR>
                    <a:lnT>
                      <a:noFill/>
                    </a:lnT>
                    <a:lnB>
                      <a:noFill/>
                    </a:lnB>
                    <a:solidFill>
                      <a:schemeClr val="bg2"/>
                    </a:solidFill>
                  </a:tcPr>
                </a:tc>
                <a:extLst>
                  <a:ext uri="{0D108BD9-81ED-4DB2-BD59-A6C34878D82A}">
                    <a16:rowId xmlns:a16="http://schemas.microsoft.com/office/drawing/2014/main" val="4197117445"/>
                  </a:ext>
                </a:extLst>
              </a:tr>
              <a:tr h="1761345">
                <a:tc>
                  <a:txBody>
                    <a:bodyPr/>
                    <a:lstStyle/>
                    <a:p>
                      <a:r>
                        <a:rPr lang="en-US" sz="1800" b="1"/>
                        <a:t>Service Mesh</a:t>
                      </a:r>
                      <a:endParaRPr lang="en-US" sz="1800"/>
                    </a:p>
                  </a:txBody>
                  <a:tcPr anchor="ctr">
                    <a:lnL>
                      <a:noFill/>
                    </a:lnL>
                    <a:lnR>
                      <a:noFill/>
                    </a:lnR>
                    <a:lnT>
                      <a:noFill/>
                    </a:lnT>
                    <a:lnB>
                      <a:noFill/>
                    </a:lnB>
                    <a:solidFill>
                      <a:schemeClr val="bg2"/>
                    </a:solidFill>
                  </a:tcPr>
                </a:tc>
                <a:tc>
                  <a:txBody>
                    <a:bodyPr/>
                    <a:lstStyle/>
                    <a:p>
                      <a:r>
                        <a:rPr lang="en-US" sz="1800"/>
                        <a:t>Traffic policy engine</a:t>
                      </a:r>
                    </a:p>
                  </a:txBody>
                  <a:tcPr anchor="ctr">
                    <a:lnL>
                      <a:noFill/>
                    </a:lnL>
                    <a:lnR>
                      <a:noFill/>
                    </a:lnR>
                    <a:lnT>
                      <a:noFill/>
                    </a:lnT>
                    <a:lnB>
                      <a:noFill/>
                    </a:lnB>
                    <a:solidFill>
                      <a:schemeClr val="bg2"/>
                    </a:solidFill>
                  </a:tcPr>
                </a:tc>
                <a:tc>
                  <a:txBody>
                    <a:bodyPr/>
                    <a:lstStyle/>
                    <a:p>
                      <a:r>
                        <a:rPr lang="en-US" sz="1800"/>
                        <a:t>Depends on rules</a:t>
                      </a:r>
                    </a:p>
                  </a:txBody>
                  <a:tcPr anchor="ctr">
                    <a:lnL>
                      <a:noFill/>
                    </a:lnL>
                    <a:lnR>
                      <a:noFill/>
                    </a:lnR>
                    <a:lnT>
                      <a:noFill/>
                    </a:lnT>
                    <a:lnB>
                      <a:noFill/>
                    </a:lnB>
                    <a:solidFill>
                      <a:schemeClr val="bg2"/>
                    </a:solidFill>
                  </a:tcPr>
                </a:tc>
                <a:tc>
                  <a:txBody>
                    <a:bodyPr/>
                    <a:lstStyle/>
                    <a:p>
                      <a:r>
                        <a:rPr lang="en-US" sz="1800"/>
                        <a:t>Easy (change route weights)</a:t>
                      </a:r>
                    </a:p>
                  </a:txBody>
                  <a:tcPr anchor="ctr">
                    <a:lnL>
                      <a:noFill/>
                    </a:lnL>
                    <a:lnR>
                      <a:noFill/>
                    </a:lnR>
                    <a:lnT>
                      <a:noFill/>
                    </a:lnT>
                    <a:lnB>
                      <a:noFill/>
                    </a:lnB>
                    <a:solidFill>
                      <a:schemeClr val="bg2"/>
                    </a:solidFill>
                  </a:tcPr>
                </a:tc>
                <a:tc>
                  <a:txBody>
                    <a:bodyPr/>
                    <a:lstStyle/>
                    <a:p>
                      <a:r>
                        <a:rPr lang="en-US" sz="1800"/>
                        <a:t>Normal</a:t>
                      </a:r>
                    </a:p>
                  </a:txBody>
                  <a:tcPr anchor="ctr">
                    <a:lnL>
                      <a:noFill/>
                    </a:lnL>
                    <a:lnR>
                      <a:noFill/>
                    </a:lnR>
                    <a:lnT>
                      <a:noFill/>
                    </a:lnT>
                    <a:lnB>
                      <a:noFill/>
                    </a:lnB>
                    <a:solidFill>
                      <a:schemeClr val="bg2"/>
                    </a:solidFill>
                  </a:tcPr>
                </a:tc>
                <a:tc>
                  <a:txBody>
                    <a:bodyPr/>
                    <a:lstStyle/>
                    <a:p>
                      <a:r>
                        <a:rPr lang="en-US" sz="1800" dirty="0"/>
                        <a:t>Implements all above strategies with fine-grained control</a:t>
                      </a:r>
                    </a:p>
                  </a:txBody>
                  <a:tcPr anchor="ctr">
                    <a:lnL>
                      <a:noFill/>
                    </a:lnL>
                    <a:lnR>
                      <a:noFill/>
                    </a:lnR>
                    <a:lnT>
                      <a:noFill/>
                    </a:lnT>
                    <a:lnB>
                      <a:noFill/>
                    </a:lnB>
                    <a:solidFill>
                      <a:schemeClr val="bg2"/>
                    </a:solidFill>
                  </a:tcPr>
                </a:tc>
                <a:extLst>
                  <a:ext uri="{0D108BD9-81ED-4DB2-BD59-A6C34878D82A}">
                    <a16:rowId xmlns:a16="http://schemas.microsoft.com/office/drawing/2014/main" val="3451909790"/>
                  </a:ext>
                </a:extLst>
              </a:tr>
            </a:tbl>
          </a:graphicData>
        </a:graphic>
      </p:graphicFrame>
    </p:spTree>
    <p:extLst>
      <p:ext uri="{BB962C8B-B14F-4D97-AF65-F5344CB8AC3E}">
        <p14:creationId xmlns:p14="http://schemas.microsoft.com/office/powerpoint/2010/main" val="3619093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8693150" y="1187450"/>
            <a:ext cx="6557644" cy="628377"/>
          </a:xfrm>
          <a:prstGeom prst="rect">
            <a:avLst/>
          </a:prstGeom>
        </p:spPr>
        <p:txBody>
          <a:bodyPr vert="horz" wrap="square" lIns="0" tIns="12700" rIns="0" bIns="0" rtlCol="0">
            <a:spAutoFit/>
          </a:bodyPr>
          <a:lstStyle/>
          <a:p>
            <a:pPr marL="12700">
              <a:lnSpc>
                <a:spcPct val="100000"/>
              </a:lnSpc>
              <a:spcBef>
                <a:spcPts val="100"/>
              </a:spcBef>
            </a:pPr>
            <a:r>
              <a:rPr lang="en-US" sz="4000" dirty="0"/>
              <a:t>Installation docker</a:t>
            </a:r>
            <a:endParaRPr sz="3450" dirty="0"/>
          </a:p>
        </p:txBody>
      </p:sp>
      <p:sp>
        <p:nvSpPr>
          <p:cNvPr id="4" name="object 4"/>
          <p:cNvSpPr txBox="1"/>
          <p:nvPr/>
        </p:nvSpPr>
        <p:spPr>
          <a:xfrm>
            <a:off x="8312150" y="3024536"/>
            <a:ext cx="9448800" cy="3750707"/>
          </a:xfrm>
          <a:prstGeom prst="rect">
            <a:avLst/>
          </a:prstGeom>
        </p:spPr>
        <p:txBody>
          <a:bodyPr vert="horz" wrap="square" lIns="0" tIns="11430" rIns="0" bIns="0" rtlCol="0">
            <a:spAutoFit/>
          </a:bodyPr>
          <a:lstStyle/>
          <a:p>
            <a:r>
              <a:rPr lang="en-US" sz="3200" dirty="0">
                <a:solidFill>
                  <a:srgbClr val="FFC000"/>
                </a:solidFill>
              </a:rPr>
              <a:t>on </a:t>
            </a:r>
            <a:r>
              <a:rPr lang="en-US" sz="3200" dirty="0" err="1">
                <a:solidFill>
                  <a:srgbClr val="FFC000"/>
                </a:solidFill>
              </a:rPr>
              <a:t>linux</a:t>
            </a:r>
            <a:r>
              <a:rPr lang="en-US" sz="3200" dirty="0">
                <a:solidFill>
                  <a:srgbClr val="FFC000"/>
                </a:solidFill>
              </a:rPr>
              <a:t>  </a:t>
            </a:r>
            <a:r>
              <a:rPr lang="en-US" sz="3200" dirty="0">
                <a:solidFill>
                  <a:srgbClr val="FFC000"/>
                </a:solidFill>
                <a:hlinkClick r:id="rId3">
                  <a:extLst>
                    <a:ext uri="{A12FA001-AC4F-418D-AE19-62706E023703}">
                      <ahyp:hlinkClr xmlns:ahyp="http://schemas.microsoft.com/office/drawing/2018/hyperlinkcolor" val="tx"/>
                    </a:ext>
                  </a:extLst>
                </a:hlinkClick>
              </a:rPr>
              <a:t>https://docs.docker.com/engine/install/</a:t>
            </a:r>
            <a:endParaRPr lang="en-US" sz="3200" dirty="0">
              <a:solidFill>
                <a:srgbClr val="FFC000"/>
              </a:solidFill>
            </a:endParaRPr>
          </a:p>
          <a:p>
            <a:endParaRPr lang="en-US" sz="3200" dirty="0"/>
          </a:p>
          <a:p>
            <a:endParaRPr lang="en-US" sz="3200" dirty="0"/>
          </a:p>
          <a:p>
            <a:endParaRPr lang="en-US" sz="3200" dirty="0"/>
          </a:p>
          <a:p>
            <a:r>
              <a:rPr lang="en-US" sz="3200" dirty="0">
                <a:solidFill>
                  <a:srgbClr val="FFC000"/>
                </a:solidFill>
              </a:rPr>
              <a:t>on windows  </a:t>
            </a:r>
          </a:p>
          <a:p>
            <a:pPr marL="0" indent="0">
              <a:buNone/>
            </a:pPr>
            <a:r>
              <a:rPr lang="en-US" sz="3200" dirty="0">
                <a:solidFill>
                  <a:srgbClr val="FFC000"/>
                </a:solidFill>
              </a:rPr>
              <a:t>https://docs.docker.com/desktop/install/windows-install/</a:t>
            </a:r>
          </a:p>
          <a:p>
            <a:pPr marL="12700" marR="5080" algn="just">
              <a:lnSpc>
                <a:spcPct val="101499"/>
              </a:lnSpc>
              <a:spcBef>
                <a:spcPts val="90"/>
              </a:spcBef>
            </a:pPr>
            <a:endParaRPr sz="1950" dirty="0">
              <a:latin typeface="Verdana"/>
              <a:cs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9106829" y="222683"/>
            <a:ext cx="6557644" cy="596900"/>
          </a:xfrm>
          <a:prstGeom prst="rect">
            <a:avLst/>
          </a:prstGeom>
        </p:spPr>
        <p:txBody>
          <a:bodyPr vert="horz" wrap="square" lIns="0" tIns="12700" rIns="0" bIns="0" rtlCol="0">
            <a:spAutoFit/>
          </a:bodyPr>
          <a:lstStyle/>
          <a:p>
            <a:pPr marL="12700">
              <a:lnSpc>
                <a:spcPct val="100000"/>
              </a:lnSpc>
              <a:spcBef>
                <a:spcPts val="100"/>
              </a:spcBef>
            </a:pPr>
            <a:r>
              <a:rPr lang="en-US" spc="-95" dirty="0"/>
              <a:t>Docker Concept</a:t>
            </a:r>
            <a:endParaRPr spc="-10" dirty="0"/>
          </a:p>
        </p:txBody>
      </p:sp>
      <p:sp>
        <p:nvSpPr>
          <p:cNvPr id="6" name="TextBox 5">
            <a:extLst>
              <a:ext uri="{FF2B5EF4-FFF2-40B4-BE49-F238E27FC236}">
                <a16:creationId xmlns:a16="http://schemas.microsoft.com/office/drawing/2014/main" id="{99CE8035-1A37-4693-BEC8-7C0D2CC45A69}"/>
              </a:ext>
            </a:extLst>
          </p:cNvPr>
          <p:cNvSpPr txBox="1"/>
          <p:nvPr/>
        </p:nvSpPr>
        <p:spPr>
          <a:xfrm>
            <a:off x="8302864" y="1567573"/>
            <a:ext cx="9236764" cy="7971413"/>
          </a:xfrm>
          <a:prstGeom prst="rect">
            <a:avLst/>
          </a:prstGeom>
          <a:noFill/>
        </p:spPr>
        <p:txBody>
          <a:bodyPr wrap="square">
            <a:spAutoFit/>
          </a:bodyPr>
          <a:lstStyle/>
          <a:p>
            <a:r>
              <a:rPr lang="en-US" sz="3200" dirty="0">
                <a:solidFill>
                  <a:schemeClr val="accent2">
                    <a:lumMod val="60000"/>
                    <a:lumOff val="40000"/>
                  </a:schemeClr>
                </a:solidFill>
              </a:rPr>
              <a:t>docker version: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Show client version</a:t>
            </a:r>
          </a:p>
          <a:p>
            <a:r>
              <a:rPr lang="en-US" sz="3200" dirty="0">
                <a:solidFill>
                  <a:schemeClr val="accent2">
                    <a:lumMod val="60000"/>
                    <a:lumOff val="40000"/>
                  </a:schemeClr>
                </a:solidFill>
              </a:rPr>
              <a:t>Show client </a:t>
            </a:r>
            <a:r>
              <a:rPr lang="en-US" sz="3200" dirty="0" err="1">
                <a:solidFill>
                  <a:schemeClr val="accent2">
                    <a:lumMod val="60000"/>
                    <a:lumOff val="40000"/>
                  </a:schemeClr>
                </a:solidFill>
              </a:rPr>
              <a:t>apiversion</a:t>
            </a:r>
            <a:endParaRPr lang="en-US" sz="3200" dirty="0">
              <a:solidFill>
                <a:schemeClr val="accent2">
                  <a:lumMod val="60000"/>
                  <a:lumOff val="40000"/>
                </a:schemeClr>
              </a:solidFill>
            </a:endParaRPr>
          </a:p>
          <a:p>
            <a:r>
              <a:rPr lang="en-US" sz="3200" dirty="0">
                <a:solidFill>
                  <a:schemeClr val="accent2">
                    <a:lumMod val="60000"/>
                    <a:lumOff val="40000"/>
                  </a:schemeClr>
                </a:solidFill>
              </a:rPr>
              <a:t>Show server version</a:t>
            </a:r>
          </a:p>
          <a:p>
            <a:r>
              <a:rPr lang="en-US" sz="3200" dirty="0">
                <a:solidFill>
                  <a:schemeClr val="accent2">
                    <a:lumMod val="60000"/>
                    <a:lumOff val="40000"/>
                  </a:schemeClr>
                </a:solidFill>
              </a:rPr>
              <a:t>Show server  </a:t>
            </a:r>
            <a:r>
              <a:rPr lang="en-US" sz="3200" dirty="0" err="1">
                <a:solidFill>
                  <a:schemeClr val="accent2">
                    <a:lumMod val="60000"/>
                    <a:lumOff val="40000"/>
                  </a:schemeClr>
                </a:solidFill>
              </a:rPr>
              <a:t>api</a:t>
            </a:r>
            <a:r>
              <a:rPr lang="en-US" sz="3200" dirty="0">
                <a:solidFill>
                  <a:schemeClr val="accent2">
                    <a:lumMod val="60000"/>
                    <a:lumOff val="40000"/>
                  </a:schemeClr>
                </a:solidFill>
              </a:rPr>
              <a:t> version</a:t>
            </a:r>
          </a:p>
          <a:p>
            <a:r>
              <a:rPr lang="en-US" sz="3200" dirty="0">
                <a:solidFill>
                  <a:schemeClr val="accent2">
                    <a:lumMod val="60000"/>
                    <a:lumOff val="40000"/>
                  </a:schemeClr>
                </a:solidFill>
              </a:rPr>
              <a:t>Docker written by </a:t>
            </a:r>
            <a:r>
              <a:rPr lang="en-US" sz="3200" dirty="0" err="1">
                <a:solidFill>
                  <a:schemeClr val="accent2">
                    <a:lumMod val="60000"/>
                    <a:lumOff val="40000"/>
                  </a:schemeClr>
                </a:solidFill>
              </a:rPr>
              <a:t>golang</a:t>
            </a:r>
            <a:endParaRPr lang="en-US" sz="3200" dirty="0">
              <a:solidFill>
                <a:schemeClr val="accent2">
                  <a:lumMod val="60000"/>
                  <a:lumOff val="40000"/>
                </a:schemeClr>
              </a:solidFill>
            </a:endParaRPr>
          </a:p>
          <a:p>
            <a:r>
              <a:rPr lang="en-US" sz="3200" dirty="0">
                <a:solidFill>
                  <a:schemeClr val="accent2">
                    <a:lumMod val="60000"/>
                    <a:lumOff val="40000"/>
                  </a:schemeClr>
                </a:solidFill>
              </a:rPr>
              <a:t>/var/lib/docker all of docker elements in there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a:t>
            </a:r>
            <a:r>
              <a:rPr lang="en-US" sz="3200" dirty="0" err="1">
                <a:solidFill>
                  <a:schemeClr val="accent2">
                    <a:lumMod val="60000"/>
                    <a:lumOff val="40000"/>
                  </a:schemeClr>
                </a:solidFill>
              </a:rPr>
              <a:t>info:This</a:t>
            </a:r>
            <a:r>
              <a:rPr lang="en-US" sz="3200" dirty="0">
                <a:solidFill>
                  <a:schemeClr val="accent2">
                    <a:lumMod val="60000"/>
                    <a:lumOff val="40000"/>
                  </a:schemeClr>
                </a:solidFill>
              </a:rPr>
              <a:t> command displays system wide information regarding the Docker installation. Information displayed includes the kernel version, number of containers and images. The number of images shown is the number of unique images. The same image tagged under different names is counted only once.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91128" y="764473"/>
            <a:ext cx="7148830" cy="843821"/>
          </a:xfrm>
          <a:prstGeom prst="rect">
            <a:avLst/>
          </a:prstGeom>
        </p:spPr>
        <p:txBody>
          <a:bodyPr vert="horz" wrap="square" lIns="0" tIns="12700" rIns="0" bIns="0" rtlCol="0">
            <a:spAutoFit/>
          </a:bodyPr>
          <a:lstStyle/>
          <a:p>
            <a:pPr marL="12700">
              <a:lnSpc>
                <a:spcPct val="100000"/>
              </a:lnSpc>
              <a:spcBef>
                <a:spcPts val="100"/>
              </a:spcBef>
            </a:pPr>
            <a:r>
              <a:rPr lang="en-US" sz="5400" dirty="0"/>
              <a:t>manage docker</a:t>
            </a:r>
            <a:endParaRPr sz="4800" dirty="0"/>
          </a:p>
        </p:txBody>
      </p:sp>
      <p:sp>
        <p:nvSpPr>
          <p:cNvPr id="4" name="object 4"/>
          <p:cNvSpPr txBox="1"/>
          <p:nvPr/>
        </p:nvSpPr>
        <p:spPr>
          <a:xfrm>
            <a:off x="920750" y="1949450"/>
            <a:ext cx="14097000" cy="7012176"/>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The Docker daemon binds to a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instead of a </a:t>
            </a:r>
            <a:r>
              <a:rPr lang="en-US" sz="3600" dirty="0" err="1">
                <a:solidFill>
                  <a:schemeClr val="accent2">
                    <a:lumMod val="60000"/>
                    <a:lumOff val="40000"/>
                  </a:schemeClr>
                </a:solidFill>
              </a:rPr>
              <a:t>tcp</a:t>
            </a:r>
            <a:r>
              <a:rPr lang="en-US" sz="3600" dirty="0">
                <a:solidFill>
                  <a:schemeClr val="accent2">
                    <a:lumMod val="60000"/>
                    <a:lumOff val="40000"/>
                  </a:schemeClr>
                </a:solidFill>
              </a:rPr>
              <a:t> port.by default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is owned by root .docker daemon always runs as the root user!</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A persistent background process that manages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Docker images, containers, networks, and storage volumes.</a:t>
            </a:r>
          </a:p>
          <a:p>
            <a:r>
              <a:rPr lang="en-US" sz="3600" dirty="0">
                <a:solidFill>
                  <a:schemeClr val="accent2">
                    <a:lumMod val="60000"/>
                    <a:lumOff val="40000"/>
                  </a:schemeClr>
                </a:solidFill>
              </a:rPr>
              <a:t>Non root use below manual</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groupadd</a:t>
            </a:r>
            <a:r>
              <a:rPr lang="en-US" sz="3600" dirty="0">
                <a:solidFill>
                  <a:schemeClr val="accent2">
                    <a:lumMod val="60000"/>
                    <a:lumOff val="40000"/>
                  </a:schemeClr>
                </a:solidFill>
              </a:rPr>
              <a:t> docker</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usermod</a:t>
            </a:r>
            <a:r>
              <a:rPr lang="en-US" sz="3600" dirty="0">
                <a:solidFill>
                  <a:schemeClr val="accent2">
                    <a:lumMod val="60000"/>
                    <a:lumOff val="40000"/>
                  </a:schemeClr>
                </a:solidFill>
              </a:rPr>
              <a:t> –</a:t>
            </a:r>
            <a:r>
              <a:rPr lang="en-US" sz="3600" dirty="0" err="1">
                <a:solidFill>
                  <a:schemeClr val="accent2">
                    <a:lumMod val="60000"/>
                    <a:lumOff val="40000"/>
                  </a:schemeClr>
                </a:solidFill>
              </a:rPr>
              <a:t>aG</a:t>
            </a:r>
            <a:r>
              <a:rPr lang="en-US" sz="3600" dirty="0">
                <a:solidFill>
                  <a:schemeClr val="accent2">
                    <a:lumMod val="60000"/>
                    <a:lumOff val="40000"/>
                  </a:schemeClr>
                </a:solidFill>
              </a:rPr>
              <a:t> docker $USER</a:t>
            </a:r>
          </a:p>
          <a:p>
            <a:pPr marL="12700" marR="5080">
              <a:lnSpc>
                <a:spcPct val="99900"/>
              </a:lnSpc>
              <a:spcBef>
                <a:spcPts val="100"/>
              </a:spcBef>
            </a:pPr>
            <a:endParaRPr sz="220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768350" y="861177"/>
            <a:ext cx="13489838" cy="843821"/>
          </a:xfrm>
          <a:prstGeom prst="rect">
            <a:avLst/>
          </a:prstGeom>
        </p:spPr>
        <p:txBody>
          <a:bodyPr vert="horz" wrap="square" lIns="0" tIns="12700" rIns="0" bIns="0" rtlCol="0">
            <a:spAutoFit/>
          </a:bodyPr>
          <a:lstStyle/>
          <a:p>
            <a:pPr marL="12700">
              <a:lnSpc>
                <a:spcPct val="100000"/>
              </a:lnSpc>
              <a:spcBef>
                <a:spcPts val="100"/>
              </a:spcBef>
            </a:pPr>
            <a:r>
              <a:rPr lang="en-US" sz="5400" dirty="0"/>
              <a:t> some Benefit of Docker container</a:t>
            </a:r>
            <a:endParaRPr sz="4800" dirty="0"/>
          </a:p>
        </p:txBody>
      </p:sp>
      <p:sp>
        <p:nvSpPr>
          <p:cNvPr id="4" name="object 4"/>
          <p:cNvSpPr txBox="1"/>
          <p:nvPr/>
        </p:nvSpPr>
        <p:spPr>
          <a:xfrm>
            <a:off x="606220" y="2602204"/>
            <a:ext cx="8391729" cy="4779770"/>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1-Speed</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2-Portability</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3-Rapid Deployment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4-Run your app in isolation and independent env</a:t>
            </a:r>
          </a:p>
          <a:p>
            <a:pPr marL="12700" marR="5080">
              <a:lnSpc>
                <a:spcPct val="100899"/>
              </a:lnSpc>
              <a:spcBef>
                <a:spcPts val="100"/>
              </a:spcBef>
            </a:pPr>
            <a:endParaRPr sz="225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9759950" y="2095488"/>
            <a:ext cx="6667500" cy="609599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nSpc>
                <a:spcPct val="100000"/>
              </a:lnSpc>
              <a:spcBef>
                <a:spcPts val="100"/>
              </a:spcBef>
            </a:pPr>
            <a:r>
              <a:rPr lang="en-US" sz="5400" dirty="0"/>
              <a:t>solve some problem by container</a:t>
            </a:r>
            <a:endParaRPr sz="4800" dirty="0"/>
          </a:p>
        </p:txBody>
      </p:sp>
      <p:sp>
        <p:nvSpPr>
          <p:cNvPr id="6" name="object 6"/>
          <p:cNvSpPr txBox="1"/>
          <p:nvPr/>
        </p:nvSpPr>
        <p:spPr>
          <a:xfrm>
            <a:off x="1931506" y="2406650"/>
            <a:ext cx="14457843" cy="3932167"/>
          </a:xfrm>
          <a:prstGeom prst="rect">
            <a:avLst/>
          </a:prstGeom>
        </p:spPr>
        <p:txBody>
          <a:bodyPr vert="horz" wrap="square" lIns="0" tIns="13970" rIns="0" bIns="0" rtlCol="0">
            <a:spAutoFit/>
          </a:bodyPr>
          <a:lstStyle/>
          <a:p>
            <a:r>
              <a:rPr lang="en-US" sz="3200" dirty="0">
                <a:solidFill>
                  <a:schemeClr val="accent2">
                    <a:lumMod val="60000"/>
                    <a:lumOff val="40000"/>
                  </a:schemeClr>
                </a:solidFill>
              </a:rPr>
              <a:t>1-Dependencies</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2-Protecting your pc</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3-Easy deploy without huge knowledge about program language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4-Security  and virus jail </a:t>
            </a:r>
          </a:p>
          <a:p>
            <a:pPr marL="12700" marR="5080" algn="just">
              <a:lnSpc>
                <a:spcPct val="100699"/>
              </a:lnSpc>
              <a:spcBef>
                <a:spcPts val="110"/>
              </a:spcBef>
            </a:pPr>
            <a:endParaRPr sz="3200" dirty="0">
              <a:solidFill>
                <a:schemeClr val="accent2">
                  <a:lumMod val="60000"/>
                  <a:lumOff val="40000"/>
                </a:schemeClr>
              </a:solidFill>
              <a:latin typeface="Verdana"/>
              <a:cs typeface="Verdana"/>
            </a:endParaRPr>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15" y="12724"/>
            <a:ext cx="18288000" cy="10286976"/>
          </a:xfrm>
          <a:prstGeom prst="rect">
            <a:avLst/>
          </a:prstGeom>
        </p:spPr>
      </p:pic>
      <p:sp>
        <p:nvSpPr>
          <p:cNvPr id="3" name="object 3"/>
          <p:cNvSpPr txBox="1">
            <a:spLocks noGrp="1"/>
          </p:cNvSpPr>
          <p:nvPr>
            <p:ph type="title"/>
          </p:nvPr>
        </p:nvSpPr>
        <p:spPr>
          <a:xfrm>
            <a:off x="1611336" y="1780220"/>
            <a:ext cx="4948556" cy="2228815"/>
          </a:xfrm>
          <a:prstGeom prst="rect">
            <a:avLst/>
          </a:prstGeom>
        </p:spPr>
        <p:txBody>
          <a:bodyPr vert="horz" wrap="square" lIns="0" tIns="12700" rIns="0" bIns="0" rtlCol="0">
            <a:spAutoFit/>
          </a:bodyPr>
          <a:lstStyle/>
          <a:p>
            <a:pPr marL="12700">
              <a:lnSpc>
                <a:spcPct val="100000"/>
              </a:lnSpc>
              <a:spcBef>
                <a:spcPts val="100"/>
              </a:spcBef>
            </a:pPr>
            <a:r>
              <a:rPr lang="en-US" sz="7200" spc="-320" dirty="0">
                <a:solidFill>
                  <a:srgbClr val="FFFFFF"/>
                </a:solidFill>
              </a:rPr>
              <a:t>History of Container</a:t>
            </a:r>
            <a:endParaRPr sz="7200" dirty="0"/>
          </a:p>
        </p:txBody>
      </p:sp>
      <p:grpSp>
        <p:nvGrpSpPr>
          <p:cNvPr id="9" name="object 9"/>
          <p:cNvGrpSpPr/>
          <p:nvPr/>
        </p:nvGrpSpPr>
        <p:grpSpPr>
          <a:xfrm flipH="1">
            <a:off x="15334846" y="9874250"/>
            <a:ext cx="208775" cy="76503"/>
            <a:chOff x="3421875" y="6838746"/>
            <a:chExt cx="691515" cy="685800"/>
          </a:xfrm>
        </p:grpSpPr>
        <p:sp>
          <p:nvSpPr>
            <p:cNvPr id="10" name="object 10"/>
            <p:cNvSpPr/>
            <p:nvPr/>
          </p:nvSpPr>
          <p:spPr>
            <a:xfrm>
              <a:off x="3421875" y="6838746"/>
              <a:ext cx="691515" cy="685800"/>
            </a:xfrm>
            <a:custGeom>
              <a:avLst/>
              <a:gdLst/>
              <a:ahLst/>
              <a:cxnLst/>
              <a:rect l="l" t="t" r="r" b="b"/>
              <a:pathLst>
                <a:path w="691514" h="685800">
                  <a:moveTo>
                    <a:pt x="344855" y="0"/>
                  </a:moveTo>
                  <a:lnTo>
                    <a:pt x="290655" y="4192"/>
                  </a:lnTo>
                  <a:lnTo>
                    <a:pt x="238357" y="16607"/>
                  </a:lnTo>
                  <a:lnTo>
                    <a:pt x="188825" y="37005"/>
                  </a:lnTo>
                  <a:lnTo>
                    <a:pt x="142922" y="65145"/>
                  </a:lnTo>
                  <a:lnTo>
                    <a:pt x="101511" y="100787"/>
                  </a:lnTo>
                  <a:lnTo>
                    <a:pt x="65794" y="142552"/>
                  </a:lnTo>
                  <a:lnTo>
                    <a:pt x="37474" y="188708"/>
                  </a:lnTo>
                  <a:lnTo>
                    <a:pt x="16862" y="238461"/>
                  </a:lnTo>
                  <a:lnTo>
                    <a:pt x="4267" y="291012"/>
                  </a:lnTo>
                  <a:lnTo>
                    <a:pt x="0" y="345566"/>
                  </a:lnTo>
                  <a:lnTo>
                    <a:pt x="4267" y="399761"/>
                  </a:lnTo>
                  <a:lnTo>
                    <a:pt x="16862" y="452055"/>
                  </a:lnTo>
                  <a:lnTo>
                    <a:pt x="37474" y="501585"/>
                  </a:lnTo>
                  <a:lnTo>
                    <a:pt x="65794" y="547488"/>
                  </a:lnTo>
                  <a:lnTo>
                    <a:pt x="101511" y="588898"/>
                  </a:lnTo>
                  <a:lnTo>
                    <a:pt x="142922" y="624888"/>
                  </a:lnTo>
                  <a:lnTo>
                    <a:pt x="188825" y="653242"/>
                  </a:lnTo>
                  <a:lnTo>
                    <a:pt x="238357" y="673752"/>
                  </a:lnTo>
                  <a:lnTo>
                    <a:pt x="288929" y="685799"/>
                  </a:lnTo>
                  <a:lnTo>
                    <a:pt x="399393" y="685799"/>
                  </a:lnTo>
                  <a:lnTo>
                    <a:pt x="435196" y="678810"/>
                  </a:lnTo>
                  <a:lnTo>
                    <a:pt x="464940" y="668807"/>
                  </a:lnTo>
                  <a:lnTo>
                    <a:pt x="344855" y="668807"/>
                  </a:lnTo>
                  <a:lnTo>
                    <a:pt x="297082" y="665302"/>
                  </a:lnTo>
                  <a:lnTo>
                    <a:pt x="251487" y="655122"/>
                  </a:lnTo>
                  <a:lnTo>
                    <a:pt x="208568" y="638767"/>
                  </a:lnTo>
                  <a:lnTo>
                    <a:pt x="168827" y="616735"/>
                  </a:lnTo>
                  <a:lnTo>
                    <a:pt x="132763" y="589527"/>
                  </a:lnTo>
                  <a:lnTo>
                    <a:pt x="100876" y="557642"/>
                  </a:lnTo>
                  <a:lnTo>
                    <a:pt x="73666" y="521581"/>
                  </a:lnTo>
                  <a:lnTo>
                    <a:pt x="51632" y="481843"/>
                  </a:lnTo>
                  <a:lnTo>
                    <a:pt x="35275" y="438928"/>
                  </a:lnTo>
                  <a:lnTo>
                    <a:pt x="25094" y="393336"/>
                  </a:lnTo>
                  <a:lnTo>
                    <a:pt x="21589" y="345566"/>
                  </a:lnTo>
                  <a:lnTo>
                    <a:pt x="25094" y="297437"/>
                  </a:lnTo>
                  <a:lnTo>
                    <a:pt x="35275" y="251550"/>
                  </a:lnTo>
                  <a:lnTo>
                    <a:pt x="51632" y="208399"/>
                  </a:lnTo>
                  <a:lnTo>
                    <a:pt x="73666" y="168477"/>
                  </a:lnTo>
                  <a:lnTo>
                    <a:pt x="100876" y="132278"/>
                  </a:lnTo>
                  <a:lnTo>
                    <a:pt x="132763" y="100294"/>
                  </a:lnTo>
                  <a:lnTo>
                    <a:pt x="168827" y="73020"/>
                  </a:lnTo>
                  <a:lnTo>
                    <a:pt x="208568" y="50948"/>
                  </a:lnTo>
                  <a:lnTo>
                    <a:pt x="251487" y="34571"/>
                  </a:lnTo>
                  <a:lnTo>
                    <a:pt x="297082" y="24384"/>
                  </a:lnTo>
                  <a:lnTo>
                    <a:pt x="344855" y="20878"/>
                  </a:lnTo>
                  <a:lnTo>
                    <a:pt x="462896" y="20878"/>
                  </a:lnTo>
                  <a:lnTo>
                    <a:pt x="452479" y="16607"/>
                  </a:lnTo>
                  <a:lnTo>
                    <a:pt x="399756" y="4192"/>
                  </a:lnTo>
                  <a:lnTo>
                    <a:pt x="344855" y="0"/>
                  </a:lnTo>
                  <a:close/>
                </a:path>
                <a:path w="691514" h="685800">
                  <a:moveTo>
                    <a:pt x="462896" y="20878"/>
                  </a:moveTo>
                  <a:lnTo>
                    <a:pt x="344855" y="20878"/>
                  </a:lnTo>
                  <a:lnTo>
                    <a:pt x="392985" y="24384"/>
                  </a:lnTo>
                  <a:lnTo>
                    <a:pt x="438873" y="34571"/>
                  </a:lnTo>
                  <a:lnTo>
                    <a:pt x="482025" y="50948"/>
                  </a:lnTo>
                  <a:lnTo>
                    <a:pt x="521949" y="73020"/>
                  </a:lnTo>
                  <a:lnTo>
                    <a:pt x="558149" y="100294"/>
                  </a:lnTo>
                  <a:lnTo>
                    <a:pt x="590135" y="132278"/>
                  </a:lnTo>
                  <a:lnTo>
                    <a:pt x="617411" y="168477"/>
                  </a:lnTo>
                  <a:lnTo>
                    <a:pt x="639484" y="208399"/>
                  </a:lnTo>
                  <a:lnTo>
                    <a:pt x="655862" y="251550"/>
                  </a:lnTo>
                  <a:lnTo>
                    <a:pt x="666050" y="297437"/>
                  </a:lnTo>
                  <a:lnTo>
                    <a:pt x="669556" y="345566"/>
                  </a:lnTo>
                  <a:lnTo>
                    <a:pt x="666018" y="393336"/>
                  </a:lnTo>
                  <a:lnTo>
                    <a:pt x="655746" y="438928"/>
                  </a:lnTo>
                  <a:lnTo>
                    <a:pt x="639251" y="481843"/>
                  </a:lnTo>
                  <a:lnTo>
                    <a:pt x="617048" y="521581"/>
                  </a:lnTo>
                  <a:lnTo>
                    <a:pt x="589649" y="557642"/>
                  </a:lnTo>
                  <a:lnTo>
                    <a:pt x="557567" y="589527"/>
                  </a:lnTo>
                  <a:lnTo>
                    <a:pt x="521315" y="616735"/>
                  </a:lnTo>
                  <a:lnTo>
                    <a:pt x="481404" y="638767"/>
                  </a:lnTo>
                  <a:lnTo>
                    <a:pt x="438349" y="655122"/>
                  </a:lnTo>
                  <a:lnTo>
                    <a:pt x="392662" y="665302"/>
                  </a:lnTo>
                  <a:lnTo>
                    <a:pt x="344855" y="668807"/>
                  </a:lnTo>
                  <a:lnTo>
                    <a:pt x="464940" y="668807"/>
                  </a:lnTo>
                  <a:lnTo>
                    <a:pt x="518015" y="644652"/>
                  </a:lnTo>
                  <a:lnTo>
                    <a:pt x="555454" y="619415"/>
                  </a:lnTo>
                  <a:lnTo>
                    <a:pt x="589635" y="588898"/>
                  </a:lnTo>
                  <a:lnTo>
                    <a:pt x="625353" y="547488"/>
                  </a:lnTo>
                  <a:lnTo>
                    <a:pt x="653676" y="501585"/>
                  </a:lnTo>
                  <a:lnTo>
                    <a:pt x="674292" y="452055"/>
                  </a:lnTo>
                  <a:lnTo>
                    <a:pt x="686890" y="399761"/>
                  </a:lnTo>
                  <a:lnTo>
                    <a:pt x="691159" y="345566"/>
                  </a:lnTo>
                  <a:lnTo>
                    <a:pt x="686890" y="291012"/>
                  </a:lnTo>
                  <a:lnTo>
                    <a:pt x="674292" y="238461"/>
                  </a:lnTo>
                  <a:lnTo>
                    <a:pt x="653676" y="188708"/>
                  </a:lnTo>
                  <a:lnTo>
                    <a:pt x="625353" y="142552"/>
                  </a:lnTo>
                  <a:lnTo>
                    <a:pt x="589635" y="100787"/>
                  </a:lnTo>
                  <a:lnTo>
                    <a:pt x="548213" y="65145"/>
                  </a:lnTo>
                  <a:lnTo>
                    <a:pt x="502229" y="37005"/>
                  </a:lnTo>
                  <a:lnTo>
                    <a:pt x="462896" y="20878"/>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3566579" y="6984885"/>
              <a:ext cx="109435" cy="109435"/>
            </a:xfrm>
            <a:prstGeom prst="rect">
              <a:avLst/>
            </a:prstGeom>
          </p:spPr>
        </p:pic>
        <p:sp>
          <p:nvSpPr>
            <p:cNvPr id="13" name="object 13"/>
            <p:cNvSpPr/>
            <p:nvPr/>
          </p:nvSpPr>
          <p:spPr>
            <a:xfrm>
              <a:off x="3725697" y="7115911"/>
              <a:ext cx="255904" cy="241300"/>
            </a:xfrm>
            <a:custGeom>
              <a:avLst/>
              <a:gdLst/>
              <a:ahLst/>
              <a:cxnLst/>
              <a:rect l="l" t="t" r="r" b="b"/>
              <a:pathLst>
                <a:path w="255904" h="241300">
                  <a:moveTo>
                    <a:pt x="141820" y="0"/>
                  </a:moveTo>
                  <a:lnTo>
                    <a:pt x="125884" y="956"/>
                  </a:lnTo>
                  <a:lnTo>
                    <a:pt x="110416" y="3870"/>
                  </a:lnTo>
                  <a:lnTo>
                    <a:pt x="95354" y="8808"/>
                  </a:lnTo>
                  <a:lnTo>
                    <a:pt x="80632" y="15836"/>
                  </a:lnTo>
                  <a:lnTo>
                    <a:pt x="80632" y="5041"/>
                  </a:lnTo>
                  <a:lnTo>
                    <a:pt x="76314" y="0"/>
                  </a:lnTo>
                  <a:lnTo>
                    <a:pt x="11518" y="0"/>
                  </a:lnTo>
                  <a:lnTo>
                    <a:pt x="5753" y="0"/>
                  </a:lnTo>
                  <a:lnTo>
                    <a:pt x="0" y="4318"/>
                  </a:lnTo>
                  <a:lnTo>
                    <a:pt x="0" y="235419"/>
                  </a:lnTo>
                  <a:lnTo>
                    <a:pt x="5041" y="241185"/>
                  </a:lnTo>
                  <a:lnTo>
                    <a:pt x="89992" y="241185"/>
                  </a:lnTo>
                  <a:lnTo>
                    <a:pt x="95745" y="236143"/>
                  </a:lnTo>
                  <a:lnTo>
                    <a:pt x="95745" y="151193"/>
                  </a:lnTo>
                  <a:lnTo>
                    <a:pt x="97084" y="131483"/>
                  </a:lnTo>
                  <a:lnTo>
                    <a:pt x="102138" y="113393"/>
                  </a:lnTo>
                  <a:lnTo>
                    <a:pt x="112456" y="100163"/>
                  </a:lnTo>
                  <a:lnTo>
                    <a:pt x="129590" y="95034"/>
                  </a:lnTo>
                  <a:lnTo>
                    <a:pt x="142220" y="97925"/>
                  </a:lnTo>
                  <a:lnTo>
                    <a:pt x="151277" y="105743"/>
                  </a:lnTo>
                  <a:lnTo>
                    <a:pt x="157231" y="117204"/>
                  </a:lnTo>
                  <a:lnTo>
                    <a:pt x="160553" y="131025"/>
                  </a:lnTo>
                  <a:lnTo>
                    <a:pt x="161264" y="136791"/>
                  </a:lnTo>
                  <a:lnTo>
                    <a:pt x="165582" y="140385"/>
                  </a:lnTo>
                  <a:lnTo>
                    <a:pt x="177101" y="140385"/>
                  </a:lnTo>
                  <a:lnTo>
                    <a:pt x="182143" y="134632"/>
                  </a:lnTo>
                  <a:lnTo>
                    <a:pt x="180708" y="128866"/>
                  </a:lnTo>
                  <a:lnTo>
                    <a:pt x="174520" y="105021"/>
                  </a:lnTo>
                  <a:lnTo>
                    <a:pt x="163607" y="87652"/>
                  </a:lnTo>
                  <a:lnTo>
                    <a:pt x="148104" y="77031"/>
                  </a:lnTo>
                  <a:lnTo>
                    <a:pt x="128143" y="73431"/>
                  </a:lnTo>
                  <a:lnTo>
                    <a:pt x="104715" y="78696"/>
                  </a:lnTo>
                  <a:lnTo>
                    <a:pt x="87561" y="93953"/>
                  </a:lnTo>
                  <a:lnTo>
                    <a:pt x="77020" y="118388"/>
                  </a:lnTo>
                  <a:lnTo>
                    <a:pt x="73431" y="151193"/>
                  </a:lnTo>
                  <a:lnTo>
                    <a:pt x="73431" y="218147"/>
                  </a:lnTo>
                  <a:lnTo>
                    <a:pt x="21590" y="218147"/>
                  </a:lnTo>
                  <a:lnTo>
                    <a:pt x="21590" y="22313"/>
                  </a:lnTo>
                  <a:lnTo>
                    <a:pt x="58318" y="22313"/>
                  </a:lnTo>
                  <a:lnTo>
                    <a:pt x="58318" y="39598"/>
                  </a:lnTo>
                  <a:lnTo>
                    <a:pt x="59029" y="43205"/>
                  </a:lnTo>
                  <a:lnTo>
                    <a:pt x="61912" y="45364"/>
                  </a:lnTo>
                  <a:lnTo>
                    <a:pt x="66230" y="46799"/>
                  </a:lnTo>
                  <a:lnTo>
                    <a:pt x="70548" y="46799"/>
                  </a:lnTo>
                  <a:lnTo>
                    <a:pt x="74866" y="45364"/>
                  </a:lnTo>
                  <a:lnTo>
                    <a:pt x="89671" y="35381"/>
                  </a:lnTo>
                  <a:lnTo>
                    <a:pt x="105825" y="28167"/>
                  </a:lnTo>
                  <a:lnTo>
                    <a:pt x="123061" y="23788"/>
                  </a:lnTo>
                  <a:lnTo>
                    <a:pt x="141109" y="22313"/>
                  </a:lnTo>
                  <a:lnTo>
                    <a:pt x="181819" y="31448"/>
                  </a:lnTo>
                  <a:lnTo>
                    <a:pt x="210312" y="55432"/>
                  </a:lnTo>
                  <a:lnTo>
                    <a:pt x="227059" y="89136"/>
                  </a:lnTo>
                  <a:lnTo>
                    <a:pt x="232537" y="127431"/>
                  </a:lnTo>
                  <a:lnTo>
                    <a:pt x="232537" y="218147"/>
                  </a:lnTo>
                  <a:lnTo>
                    <a:pt x="180708" y="218147"/>
                  </a:lnTo>
                  <a:lnTo>
                    <a:pt x="180708" y="176390"/>
                  </a:lnTo>
                  <a:lnTo>
                    <a:pt x="176377" y="172059"/>
                  </a:lnTo>
                  <a:lnTo>
                    <a:pt x="164858" y="172059"/>
                  </a:lnTo>
                  <a:lnTo>
                    <a:pt x="160553" y="176390"/>
                  </a:lnTo>
                  <a:lnTo>
                    <a:pt x="160553" y="234708"/>
                  </a:lnTo>
                  <a:lnTo>
                    <a:pt x="164858" y="239737"/>
                  </a:lnTo>
                  <a:lnTo>
                    <a:pt x="250532" y="239737"/>
                  </a:lnTo>
                  <a:lnTo>
                    <a:pt x="255574" y="235419"/>
                  </a:lnTo>
                  <a:lnTo>
                    <a:pt x="255574" y="125996"/>
                  </a:lnTo>
                  <a:lnTo>
                    <a:pt x="247318" y="74720"/>
                  </a:lnTo>
                  <a:lnTo>
                    <a:pt x="224077" y="34918"/>
                  </a:lnTo>
                  <a:lnTo>
                    <a:pt x="188146" y="9157"/>
                  </a:lnTo>
                  <a:lnTo>
                    <a:pt x="141820" y="0"/>
                  </a:lnTo>
                  <a:close/>
                </a:path>
              </a:pathLst>
            </a:custGeom>
            <a:solidFill>
              <a:srgbClr val="FFFFFF"/>
            </a:solidFill>
          </p:spPr>
          <p:txBody>
            <a:bodyPr wrap="square" lIns="0" tIns="0" rIns="0" bIns="0" rtlCol="0"/>
            <a:lstStyle/>
            <a:p>
              <a:endParaRPr/>
            </a:p>
          </p:txBody>
        </p:sp>
      </p:grpSp>
      <p:sp>
        <p:nvSpPr>
          <p:cNvPr id="14" name="object 14"/>
          <p:cNvSpPr/>
          <p:nvPr/>
        </p:nvSpPr>
        <p:spPr>
          <a:xfrm>
            <a:off x="1624037" y="431504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16" name="Picture 15">
            <a:extLst>
              <a:ext uri="{FF2B5EF4-FFF2-40B4-BE49-F238E27FC236}">
                <a16:creationId xmlns:a16="http://schemas.microsoft.com/office/drawing/2014/main" id="{AF4F0D04-EE55-42AC-9ADE-01AF1F74F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50" y="1842953"/>
            <a:ext cx="8853892" cy="704069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LXC vs Docker</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Content Placeholder 3">
            <a:extLst>
              <a:ext uri="{FF2B5EF4-FFF2-40B4-BE49-F238E27FC236}">
                <a16:creationId xmlns:a16="http://schemas.microsoft.com/office/drawing/2014/main" id="{D0C9F49E-94DA-4421-8D26-079E8B882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350" y="2482850"/>
            <a:ext cx="11353800" cy="5715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426597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company history</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25550" y="2659815"/>
            <a:ext cx="14401800" cy="3970318"/>
          </a:xfrm>
          <a:prstGeom prst="rect">
            <a:avLst/>
          </a:prstGeom>
          <a:noFill/>
        </p:spPr>
        <p:txBody>
          <a:bodyPr wrap="square">
            <a:spAutoFit/>
          </a:bodyPr>
          <a:lstStyle/>
          <a:p>
            <a:r>
              <a:rPr lang="en-US" sz="3600" dirty="0">
                <a:solidFill>
                  <a:schemeClr val="accent2">
                    <a:lumMod val="60000"/>
                    <a:lumOff val="40000"/>
                  </a:schemeClr>
                </a:solidFill>
              </a:rPr>
              <a:t>Docker </a:t>
            </a:r>
            <a:r>
              <a:rPr lang="en-US" sz="3600" dirty="0" err="1">
                <a:solidFill>
                  <a:schemeClr val="accent2">
                    <a:lumMod val="60000"/>
                    <a:lumOff val="40000"/>
                  </a:schemeClr>
                </a:solidFill>
              </a:rPr>
              <a:t>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inc</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ee</a:t>
            </a:r>
            <a:r>
              <a:rPr lang="en-US" sz="3600" dirty="0">
                <a:solidFill>
                  <a:schemeClr val="accent2">
                    <a:lumMod val="60000"/>
                    <a:lumOff val="40000"/>
                  </a:schemeClr>
                </a:solidFill>
              </a:rPr>
              <a:t>(free private repo , free tool for scan image)</a:t>
            </a:r>
          </a:p>
        </p:txBody>
      </p:sp>
      <p:pic>
        <p:nvPicPr>
          <p:cNvPr id="8" name="Picture 7">
            <a:extLst>
              <a:ext uri="{FF2B5EF4-FFF2-40B4-BE49-F238E27FC236}">
                <a16:creationId xmlns:a16="http://schemas.microsoft.com/office/drawing/2014/main" id="{FE07D660-5F18-4E18-A91C-B789B538C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564" y="2659814"/>
            <a:ext cx="5547235" cy="2947235"/>
          </a:xfrm>
          <a:prstGeom prst="rect">
            <a:avLst/>
          </a:prstGeom>
        </p:spPr>
      </p:pic>
    </p:spTree>
    <p:extLst>
      <p:ext uri="{BB962C8B-B14F-4D97-AF65-F5344CB8AC3E}">
        <p14:creationId xmlns:p14="http://schemas.microsoft.com/office/powerpoint/2010/main" val="1680280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076022"/>
          </a:xfrm>
          <a:prstGeom prst="rect">
            <a:avLst/>
          </a:prstGeom>
        </p:spPr>
        <p:txBody>
          <a:bodyPr vert="horz" wrap="square" lIns="0" tIns="12700" rIns="0" bIns="0" rtlCol="0">
            <a:spAutoFit/>
          </a:bodyPr>
          <a:lstStyle/>
          <a:p>
            <a:pPr marL="12700" marR="5080">
              <a:lnSpc>
                <a:spcPct val="99900"/>
              </a:lnSpc>
              <a:spcBef>
                <a:spcPts val="100"/>
              </a:spcBef>
            </a:pPr>
            <a:r>
              <a:rPr lang="en-US" sz="2400" b="0" i="0" dirty="0">
                <a:solidFill>
                  <a:schemeClr val="bg2"/>
                </a:solidFill>
                <a:effectLst/>
                <a:latin typeface="Inter"/>
              </a:rPr>
              <a:t>HTTP, or </a:t>
            </a:r>
            <a:r>
              <a:rPr lang="en-US" sz="2400" b="1" i="0" dirty="0">
                <a:solidFill>
                  <a:schemeClr val="bg2"/>
                </a:solidFill>
                <a:effectLst/>
                <a:latin typeface="Inter"/>
              </a:rPr>
              <a:t>Hypertext Transfer Protocol</a:t>
            </a:r>
            <a:r>
              <a:rPr lang="en-US" sz="2400" b="0" i="0" dirty="0">
                <a:solidFill>
                  <a:schemeClr val="bg2"/>
                </a:solidFill>
                <a:effectLst/>
                <a:latin typeface="Inter"/>
              </a:rPr>
              <a:t>, is the foundation of data communication on the World Wide Web. It is an application-layer protocol used for transmitting hypermedia documents, such as HTML, between clients</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HTML: How could help to HTTP</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1.Formating Data</a:t>
            </a:r>
          </a:p>
          <a:p>
            <a:pPr marL="12700" marR="5080">
              <a:lnSpc>
                <a:spcPct val="99900"/>
              </a:lnSpc>
              <a:spcBef>
                <a:spcPts val="100"/>
              </a:spcBef>
            </a:pPr>
            <a:r>
              <a:rPr lang="en-US" sz="2400" dirty="0">
                <a:solidFill>
                  <a:schemeClr val="bg2"/>
                </a:solidFill>
                <a:latin typeface="Inter"/>
                <a:cs typeface="Verdana"/>
              </a:rPr>
              <a:t>2.Linking between files</a:t>
            </a:r>
          </a:p>
          <a:p>
            <a:pPr marL="12700" marR="5080">
              <a:lnSpc>
                <a:spcPct val="99900"/>
              </a:lnSpc>
              <a:spcBef>
                <a:spcPts val="100"/>
              </a:spcBef>
            </a:pPr>
            <a:r>
              <a:rPr lang="en-US" sz="2400" dirty="0">
                <a:solidFill>
                  <a:schemeClr val="bg2"/>
                </a:solidFill>
                <a:latin typeface="Inter"/>
                <a:cs typeface="Verdana"/>
              </a:rPr>
              <a:t>3.Font Style</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46652"/>
            <a:ext cx="18288000" cy="10287762"/>
          </a:xfrm>
          <a:prstGeom prst="rect">
            <a:avLst/>
          </a:prstGeom>
        </p:spPr>
      </p:pic>
      <p:sp>
        <p:nvSpPr>
          <p:cNvPr id="3" name="object 3"/>
          <p:cNvSpPr txBox="1">
            <a:spLocks noGrp="1"/>
          </p:cNvSpPr>
          <p:nvPr>
            <p:ph type="title"/>
          </p:nvPr>
        </p:nvSpPr>
        <p:spPr>
          <a:xfrm>
            <a:off x="1954974" y="1075931"/>
            <a:ext cx="13672376"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Docker Engine</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51778" y="2012085"/>
            <a:ext cx="14401800" cy="6555641"/>
          </a:xfrm>
          <a:prstGeom prst="rect">
            <a:avLst/>
          </a:prstGeom>
          <a:noFill/>
        </p:spPr>
        <p:txBody>
          <a:bodyPr wrap="square">
            <a:spAutoFit/>
          </a:bodyPr>
          <a:lstStyle/>
          <a:p>
            <a:r>
              <a:rPr lang="en-US" sz="4800" dirty="0">
                <a:solidFill>
                  <a:schemeClr val="accent2">
                    <a:lumMod val="60000"/>
                    <a:lumOff val="40000"/>
                  </a:schemeClr>
                </a:solidFill>
              </a:rPr>
              <a:t>The Docker engine is the core software that runs and manages containers which follows client-server architecture</a:t>
            </a:r>
          </a:p>
          <a:p>
            <a:r>
              <a:rPr lang="en-US" sz="4800" dirty="0">
                <a:solidFill>
                  <a:schemeClr val="accent2">
                    <a:lumMod val="60000"/>
                    <a:lumOff val="40000"/>
                  </a:schemeClr>
                </a:solidFill>
              </a:rPr>
              <a:t>Docker engine </a:t>
            </a:r>
            <a:r>
              <a:rPr lang="en-US" sz="4800" dirty="0" err="1">
                <a:solidFill>
                  <a:schemeClr val="accent2">
                    <a:lumMod val="60000"/>
                    <a:lumOff val="40000"/>
                  </a:schemeClr>
                </a:solidFill>
              </a:rPr>
              <a:t>components:Server,RestAPI,CLI</a:t>
            </a:r>
            <a:endParaRPr lang="en-US" sz="4800" dirty="0">
              <a:solidFill>
                <a:schemeClr val="accent2">
                  <a:lumMod val="60000"/>
                  <a:lumOff val="40000"/>
                </a:schemeClr>
              </a:solidFill>
            </a:endParaRPr>
          </a:p>
          <a:p>
            <a:endParaRPr lang="en-US" sz="4800" dirty="0">
              <a:solidFill>
                <a:schemeClr val="accent2">
                  <a:lumMod val="60000"/>
                  <a:lumOff val="40000"/>
                </a:schemeClr>
              </a:solidFill>
            </a:endParaRPr>
          </a:p>
          <a:p>
            <a:r>
              <a:rPr lang="en-US" sz="4800" dirty="0">
                <a:solidFill>
                  <a:schemeClr val="accent2">
                    <a:lumMod val="60000"/>
                    <a:lumOff val="40000"/>
                  </a:schemeClr>
                </a:solidFill>
              </a:rPr>
              <a:t>Server(docker daemon)=(</a:t>
            </a:r>
            <a:r>
              <a:rPr lang="en-US" sz="4800" dirty="0" err="1">
                <a:solidFill>
                  <a:schemeClr val="accent2">
                    <a:lumMod val="60000"/>
                    <a:lumOff val="40000"/>
                  </a:schemeClr>
                </a:solidFill>
              </a:rPr>
              <a:t>dockerd</a:t>
            </a:r>
            <a:r>
              <a:rPr lang="en-US" sz="4800" dirty="0">
                <a:solidFill>
                  <a:schemeClr val="accent2">
                    <a:lumMod val="60000"/>
                    <a:lumOff val="40000"/>
                  </a:schemeClr>
                </a:solidFill>
              </a:rPr>
              <a:t>)</a:t>
            </a:r>
          </a:p>
          <a:p>
            <a:r>
              <a:rPr lang="en-US" sz="4800" dirty="0">
                <a:solidFill>
                  <a:schemeClr val="accent2">
                    <a:lumMod val="60000"/>
                    <a:lumOff val="40000"/>
                  </a:schemeClr>
                </a:solidFill>
              </a:rPr>
              <a:t>Rest API(control docker daemon what to do)</a:t>
            </a:r>
          </a:p>
          <a:p>
            <a:r>
              <a:rPr lang="en-US" sz="4800" dirty="0" err="1">
                <a:solidFill>
                  <a:schemeClr val="accent2">
                    <a:lumMod val="60000"/>
                    <a:lumOff val="40000"/>
                  </a:schemeClr>
                </a:solidFill>
              </a:rPr>
              <a:t>Cli</a:t>
            </a:r>
            <a:r>
              <a:rPr lang="en-US" sz="4800" dirty="0">
                <a:solidFill>
                  <a:schemeClr val="accent2">
                    <a:lumMod val="60000"/>
                    <a:lumOff val="40000"/>
                  </a:schemeClr>
                </a:solidFill>
              </a:rPr>
              <a:t> (docker client)</a:t>
            </a:r>
          </a:p>
          <a:p>
            <a:endParaRPr lang="en-US" sz="3600" dirty="0">
              <a:solidFill>
                <a:schemeClr val="accent2">
                  <a:lumMod val="60000"/>
                  <a:lumOff val="40000"/>
                </a:schemeClr>
              </a:solidFill>
            </a:endParaRPr>
          </a:p>
        </p:txBody>
      </p:sp>
      <p:pic>
        <p:nvPicPr>
          <p:cNvPr id="9" name="Picture 8">
            <a:extLst>
              <a:ext uri="{FF2B5EF4-FFF2-40B4-BE49-F238E27FC236}">
                <a16:creationId xmlns:a16="http://schemas.microsoft.com/office/drawing/2014/main" id="{F54F75CF-BB64-4E01-9E6A-F744A5CA5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4750" y="5022713"/>
            <a:ext cx="4095750" cy="4495800"/>
          </a:xfrm>
          <a:prstGeom prst="rect">
            <a:avLst/>
          </a:prstGeom>
        </p:spPr>
      </p:pic>
    </p:spTree>
    <p:extLst>
      <p:ext uri="{BB962C8B-B14F-4D97-AF65-F5344CB8AC3E}">
        <p14:creationId xmlns:p14="http://schemas.microsoft.com/office/powerpoint/2010/main" val="1410936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737" y="0"/>
            <a:ext cx="18288000" cy="10286977"/>
          </a:xfrm>
          <a:prstGeom prst="rect">
            <a:avLst/>
          </a:prstGeom>
        </p:spPr>
      </p:pic>
      <p:sp>
        <p:nvSpPr>
          <p:cNvPr id="3" name="object 3"/>
          <p:cNvSpPr txBox="1">
            <a:spLocks noGrp="1"/>
          </p:cNvSpPr>
          <p:nvPr>
            <p:ph type="title"/>
          </p:nvPr>
        </p:nvSpPr>
        <p:spPr>
          <a:xfrm>
            <a:off x="4883150" y="739901"/>
            <a:ext cx="7148830"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LXC</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758950" y="2300828"/>
            <a:ext cx="15011400" cy="6494085"/>
          </a:xfrm>
          <a:prstGeom prst="rect">
            <a:avLst/>
          </a:prstGeom>
          <a:noFill/>
        </p:spPr>
        <p:txBody>
          <a:bodyPr wrap="square">
            <a:spAutoFit/>
          </a:bodyPr>
          <a:lstStyle/>
          <a:p>
            <a:r>
              <a:rPr lang="en-US" sz="3200" dirty="0">
                <a:solidFill>
                  <a:schemeClr val="accent2">
                    <a:lumMod val="60000"/>
                    <a:lumOff val="40000"/>
                  </a:schemeClr>
                </a:solidFill>
              </a:rPr>
              <a:t>In old version docker ,exist </a:t>
            </a:r>
            <a:r>
              <a:rPr lang="en-US" sz="3200" dirty="0" err="1">
                <a:solidFill>
                  <a:schemeClr val="accent2">
                    <a:lumMod val="60000"/>
                    <a:lumOff val="40000"/>
                  </a:schemeClr>
                </a:solidFill>
              </a:rPr>
              <a:t>lxc</a:t>
            </a:r>
            <a:r>
              <a:rPr lang="en-US" sz="3200" dirty="0">
                <a:solidFill>
                  <a:schemeClr val="accent2">
                    <a:lumMod val="60000"/>
                    <a:lumOff val="40000"/>
                  </a:schemeClr>
                </a:solidFill>
              </a:rPr>
              <a:t> (for </a:t>
            </a:r>
            <a:r>
              <a:rPr lang="en-US" sz="3200" dirty="0" err="1">
                <a:solidFill>
                  <a:schemeClr val="accent2">
                    <a:lumMod val="60000"/>
                    <a:lumOff val="40000"/>
                  </a:schemeClr>
                </a:solidFill>
              </a:rPr>
              <a:t>linux</a:t>
            </a:r>
            <a:r>
              <a:rPr lang="en-US" sz="3200" dirty="0">
                <a:solidFill>
                  <a:schemeClr val="accent2">
                    <a:lumMod val="60000"/>
                    <a:lumOff val="40000"/>
                  </a:schemeClr>
                </a:solidFill>
              </a:rPr>
              <a:t>) communicate with kernel</a:t>
            </a:r>
          </a:p>
          <a:p>
            <a:endParaRPr lang="en-US" sz="3200" dirty="0">
              <a:solidFill>
                <a:schemeClr val="accent2">
                  <a:lumMod val="60000"/>
                  <a:lumOff val="40000"/>
                </a:schemeClr>
              </a:solidFill>
            </a:endParaRPr>
          </a:p>
          <a:p>
            <a:pPr marL="0" indent="0">
              <a:buNone/>
            </a:pPr>
            <a:endParaRPr lang="en-US" sz="3200" dirty="0">
              <a:solidFill>
                <a:schemeClr val="accent2">
                  <a:lumMod val="60000"/>
                  <a:lumOff val="40000"/>
                </a:schemeClr>
              </a:solidFill>
            </a:endParaRPr>
          </a:p>
          <a:p>
            <a:pPr marL="0" indent="0">
              <a:buNone/>
            </a:pPr>
            <a:r>
              <a:rPr lang="en-US" sz="3200" dirty="0">
                <a:solidFill>
                  <a:schemeClr val="accent2">
                    <a:lumMod val="60000"/>
                    <a:lumOff val="40000"/>
                  </a:schemeClr>
                </a:solidFill>
              </a:rPr>
              <a:t>Docker can not work with cg and ns and </a:t>
            </a:r>
            <a:r>
              <a:rPr lang="en-US" sz="3200" dirty="0" err="1">
                <a:solidFill>
                  <a:schemeClr val="accent2">
                    <a:lumMod val="60000"/>
                    <a:lumOff val="40000"/>
                  </a:schemeClr>
                </a:solidFill>
              </a:rPr>
              <a:t>lxc</a:t>
            </a:r>
            <a:r>
              <a:rPr lang="en-US" sz="3200" dirty="0">
                <a:solidFill>
                  <a:schemeClr val="accent2">
                    <a:lumMod val="60000"/>
                    <a:lumOff val="40000"/>
                  </a:schemeClr>
                </a:solidFill>
              </a:rPr>
              <a:t> communicate with them</a:t>
            </a:r>
          </a:p>
          <a:p>
            <a:pPr marL="0" indent="0">
              <a:buNone/>
            </a:pP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docker request to </a:t>
            </a:r>
            <a:r>
              <a:rPr lang="en-US" sz="3200" dirty="0" err="1">
                <a:solidFill>
                  <a:schemeClr val="accent2">
                    <a:lumMod val="60000"/>
                    <a:lumOff val="40000"/>
                  </a:schemeClr>
                </a:solidFill>
              </a:rPr>
              <a:t>lxc</a:t>
            </a:r>
            <a:r>
              <a:rPr lang="en-US" sz="3200" dirty="0">
                <a:solidFill>
                  <a:schemeClr val="accent2">
                    <a:lumMod val="60000"/>
                    <a:lumOff val="40000"/>
                  </a:schemeClr>
                </a:solidFill>
              </a:rPr>
              <a:t> we cannot docker in windows and mac ….</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a:t>
            </a:r>
            <a:r>
              <a:rPr lang="en-US" sz="3200" dirty="0" err="1">
                <a:solidFill>
                  <a:schemeClr val="accent2">
                    <a:lumMod val="60000"/>
                    <a:lumOff val="40000"/>
                  </a:schemeClr>
                </a:solidFill>
              </a:rPr>
              <a:t>lxc</a:t>
            </a:r>
            <a:r>
              <a:rPr lang="en-US" sz="3200" dirty="0">
                <a:solidFill>
                  <a:schemeClr val="accent2">
                    <a:lumMod val="60000"/>
                    <a:lumOff val="40000"/>
                  </a:schemeClr>
                </a:solidFill>
              </a:rPr>
              <a:t> update ,docker should be update that communicate with docker</a:t>
            </a:r>
          </a:p>
          <a:p>
            <a:r>
              <a:rPr lang="en-US" sz="3200" dirty="0">
                <a:solidFill>
                  <a:schemeClr val="accent2">
                    <a:lumMod val="60000"/>
                    <a:lumOff val="40000"/>
                  </a:schemeClr>
                </a:solidFill>
              </a:rPr>
              <a:t>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create </a:t>
            </a:r>
            <a:r>
              <a:rPr lang="en-US" sz="3200" dirty="0" err="1">
                <a:solidFill>
                  <a:schemeClr val="accent2">
                    <a:lumMod val="60000"/>
                    <a:lumOff val="40000"/>
                  </a:schemeClr>
                </a:solidFill>
              </a:rPr>
              <a:t>libcontainer</a:t>
            </a:r>
            <a:endParaRPr lang="fa-IR" sz="3200" dirty="0">
              <a:solidFill>
                <a:schemeClr val="accent2">
                  <a:lumMod val="60000"/>
                  <a:lumOff val="40000"/>
                </a:schemeClr>
              </a:solidFill>
            </a:endParaRPr>
          </a:p>
        </p:txBody>
      </p:sp>
    </p:spTree>
    <p:extLst>
      <p:ext uri="{BB962C8B-B14F-4D97-AF65-F5344CB8AC3E}">
        <p14:creationId xmlns:p14="http://schemas.microsoft.com/office/powerpoint/2010/main" val="1025725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1028487"/>
          </a:xfrm>
          <a:prstGeom prst="rect">
            <a:avLst/>
          </a:prstGeom>
        </p:spPr>
        <p:txBody>
          <a:bodyPr vert="horz" wrap="square" lIns="0" tIns="12700" rIns="0" bIns="0" rtlCol="0">
            <a:spAutoFit/>
          </a:bodyPr>
          <a:lstStyle/>
          <a:p>
            <a:pPr marL="12700" algn="ctr">
              <a:lnSpc>
                <a:spcPct val="100000"/>
              </a:lnSpc>
              <a:spcBef>
                <a:spcPts val="100"/>
              </a:spcBef>
            </a:pPr>
            <a:r>
              <a:rPr lang="en-US" sz="6600" dirty="0"/>
              <a:t> Docker engine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301750" y="2300828"/>
            <a:ext cx="15468600" cy="5570756"/>
          </a:xfrm>
          <a:prstGeom prst="rect">
            <a:avLst/>
          </a:prstGeom>
          <a:noFill/>
        </p:spPr>
        <p:txBody>
          <a:bodyPr wrap="square">
            <a:spAutoFit/>
          </a:bodyPr>
          <a:lstStyle/>
          <a:p>
            <a:r>
              <a:rPr lang="en-US" sz="3600" dirty="0">
                <a:solidFill>
                  <a:schemeClr val="accent2">
                    <a:lumMod val="60000"/>
                    <a:lumOff val="40000"/>
                  </a:schemeClr>
                </a:solidFill>
              </a:rPr>
              <a:t>Docker client with </a:t>
            </a:r>
            <a:r>
              <a:rPr lang="en-US" sz="3600" dirty="0" err="1">
                <a:solidFill>
                  <a:schemeClr val="accent2">
                    <a:lumMod val="60000"/>
                    <a:lumOff val="40000"/>
                  </a:schemeClr>
                </a:solidFill>
              </a:rPr>
              <a:t>api</a:t>
            </a:r>
            <a:r>
              <a:rPr lang="en-US" sz="3600" dirty="0">
                <a:solidFill>
                  <a:schemeClr val="accent2">
                    <a:lumMod val="60000"/>
                    <a:lumOff val="40000"/>
                  </a:schemeClr>
                </a:solidFill>
              </a:rPr>
              <a:t> call docker server.</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pass to </a:t>
            </a:r>
            <a:r>
              <a:rPr lang="en-US" sz="3600" dirty="0" err="1">
                <a:solidFill>
                  <a:schemeClr val="accent2">
                    <a:lumMod val="60000"/>
                    <a:lumOff val="40000"/>
                  </a:schemeClr>
                </a:solidFill>
              </a:rPr>
              <a:t>cn</a:t>
            </a:r>
            <a:r>
              <a:rPr lang="en-US" sz="3600" dirty="0">
                <a:solidFill>
                  <a:schemeClr val="accent2">
                    <a:lumMod val="60000"/>
                    <a:lumOff val="40000"/>
                  </a:schemeClr>
                </a:solidFill>
              </a:rPr>
              <a:t>  to manage container </a:t>
            </a:r>
            <a:r>
              <a:rPr lang="en-US" sz="3600" dirty="0" err="1">
                <a:solidFill>
                  <a:schemeClr val="accent2">
                    <a:lumMod val="60000"/>
                    <a:lumOff val="40000"/>
                  </a:schemeClr>
                </a:solidFill>
              </a:rPr>
              <a:t>lifecylce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Run create container</a:t>
            </a:r>
          </a:p>
          <a:p>
            <a:r>
              <a:rPr lang="en-US" sz="3600" dirty="0">
                <a:solidFill>
                  <a:schemeClr val="accent2">
                    <a:lumMod val="60000"/>
                    <a:lumOff val="40000"/>
                  </a:schemeClr>
                </a:solidFill>
              </a:rPr>
              <a:t>Shim keep stout stdin and report the container’s exit status code</a:t>
            </a:r>
          </a:p>
          <a:p>
            <a:endParaRPr lang="fa-IR" sz="3200" dirty="0">
              <a:solidFill>
                <a:schemeClr val="accent2">
                  <a:lumMod val="60000"/>
                  <a:lumOff val="40000"/>
                </a:schemeClr>
              </a:solidFill>
            </a:endParaRPr>
          </a:p>
        </p:txBody>
      </p:sp>
      <p:sp>
        <p:nvSpPr>
          <p:cNvPr id="6" name="Rectangle 5">
            <a:extLst>
              <a:ext uri="{FF2B5EF4-FFF2-40B4-BE49-F238E27FC236}">
                <a16:creationId xmlns:a16="http://schemas.microsoft.com/office/drawing/2014/main" id="{6D47118E-FBEC-42AF-A45D-BD1578AC0304}"/>
              </a:ext>
            </a:extLst>
          </p:cNvPr>
          <p:cNvSpPr/>
          <p:nvPr/>
        </p:nvSpPr>
        <p:spPr>
          <a:xfrm>
            <a:off x="14243126" y="1906114"/>
            <a:ext cx="2195945" cy="127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client</a:t>
            </a:r>
          </a:p>
        </p:txBody>
      </p:sp>
      <p:sp>
        <p:nvSpPr>
          <p:cNvPr id="8" name="Rectangle 7">
            <a:extLst>
              <a:ext uri="{FF2B5EF4-FFF2-40B4-BE49-F238E27FC236}">
                <a16:creationId xmlns:a16="http://schemas.microsoft.com/office/drawing/2014/main" id="{65FCA4D5-61C8-4DA2-820B-D35292F6C033}"/>
              </a:ext>
            </a:extLst>
          </p:cNvPr>
          <p:cNvSpPr/>
          <p:nvPr/>
        </p:nvSpPr>
        <p:spPr>
          <a:xfrm>
            <a:off x="14243126" y="4030317"/>
            <a:ext cx="2410691"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daemon(server)</a:t>
            </a:r>
          </a:p>
        </p:txBody>
      </p:sp>
      <p:sp>
        <p:nvSpPr>
          <p:cNvPr id="9" name="Rectangle 8">
            <a:extLst>
              <a:ext uri="{FF2B5EF4-FFF2-40B4-BE49-F238E27FC236}">
                <a16:creationId xmlns:a16="http://schemas.microsoft.com/office/drawing/2014/main" id="{C4635A8A-FA7B-4C8A-A20B-7D49AE881547}"/>
              </a:ext>
            </a:extLst>
          </p:cNvPr>
          <p:cNvSpPr/>
          <p:nvPr/>
        </p:nvSpPr>
        <p:spPr>
          <a:xfrm>
            <a:off x="14597109" y="5371016"/>
            <a:ext cx="1487977" cy="415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containerd</a:t>
            </a:r>
            <a:endParaRPr lang="en-US" dirty="0"/>
          </a:p>
        </p:txBody>
      </p:sp>
      <p:sp>
        <p:nvSpPr>
          <p:cNvPr id="12" name="Rectangle 11">
            <a:extLst>
              <a:ext uri="{FF2B5EF4-FFF2-40B4-BE49-F238E27FC236}">
                <a16:creationId xmlns:a16="http://schemas.microsoft.com/office/drawing/2014/main" id="{E8F3041C-A7A9-434F-824F-25638A12CAA4}"/>
              </a:ext>
            </a:extLst>
          </p:cNvPr>
          <p:cNvSpPr/>
          <p:nvPr/>
        </p:nvSpPr>
        <p:spPr>
          <a:xfrm>
            <a:off x="15707013"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3" name="Rectangle 12">
            <a:extLst>
              <a:ext uri="{FF2B5EF4-FFF2-40B4-BE49-F238E27FC236}">
                <a16:creationId xmlns:a16="http://schemas.microsoft.com/office/drawing/2014/main" id="{D14D3992-56D8-4E65-A5BE-4589D4612D12}"/>
              </a:ext>
            </a:extLst>
          </p:cNvPr>
          <p:cNvSpPr/>
          <p:nvPr/>
        </p:nvSpPr>
        <p:spPr>
          <a:xfrm>
            <a:off x="14643676" y="663630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4" name="Rectangle 13">
            <a:extLst>
              <a:ext uri="{FF2B5EF4-FFF2-40B4-BE49-F238E27FC236}">
                <a16:creationId xmlns:a16="http://schemas.microsoft.com/office/drawing/2014/main" id="{71583544-08CA-42E7-B989-7F9CC4090FFB}"/>
              </a:ext>
            </a:extLst>
          </p:cNvPr>
          <p:cNvSpPr/>
          <p:nvPr/>
        </p:nvSpPr>
        <p:spPr>
          <a:xfrm>
            <a:off x="16633032"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cxnSp>
        <p:nvCxnSpPr>
          <p:cNvPr id="15" name="Straight Arrow Connector 14">
            <a:extLst>
              <a:ext uri="{FF2B5EF4-FFF2-40B4-BE49-F238E27FC236}">
                <a16:creationId xmlns:a16="http://schemas.microsoft.com/office/drawing/2014/main" id="{080F4992-4367-451B-A7A7-D48A3DCDCA81}"/>
              </a:ext>
            </a:extLst>
          </p:cNvPr>
          <p:cNvCxnSpPr/>
          <p:nvPr/>
        </p:nvCxnSpPr>
        <p:spPr>
          <a:xfrm>
            <a:off x="15448471" y="294005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E49443-C055-4DD2-BD0A-F539B71A361C}"/>
              </a:ext>
            </a:extLst>
          </p:cNvPr>
          <p:cNvCxnSpPr/>
          <p:nvPr/>
        </p:nvCxnSpPr>
        <p:spPr>
          <a:xfrm>
            <a:off x="15093950" y="4594695"/>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68B0AC4-1524-4D05-B0AB-0464A670D3F4}"/>
              </a:ext>
            </a:extLst>
          </p:cNvPr>
          <p:cNvCxnSpPr/>
          <p:nvPr/>
        </p:nvCxnSpPr>
        <p:spPr>
          <a:xfrm>
            <a:off x="15093950" y="569133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E8132A8-396C-46FD-893F-B0F9E3F5631F}"/>
              </a:ext>
            </a:extLst>
          </p:cNvPr>
          <p:cNvCxnSpPr>
            <a:endCxn id="13" idx="0"/>
          </p:cNvCxnSpPr>
          <p:nvPr/>
        </p:nvCxnSpPr>
        <p:spPr>
          <a:xfrm flipH="1">
            <a:off x="14865350" y="5720744"/>
            <a:ext cx="79663" cy="996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29D38F9-3539-4696-89A6-2885264085FB}"/>
              </a:ext>
            </a:extLst>
          </p:cNvPr>
          <p:cNvCxnSpPr>
            <a:endCxn id="14" idx="0"/>
          </p:cNvCxnSpPr>
          <p:nvPr/>
        </p:nvCxnSpPr>
        <p:spPr>
          <a:xfrm>
            <a:off x="15707013" y="5691339"/>
            <a:ext cx="1227356" cy="929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487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260350"/>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cgroups</a:t>
            </a:r>
            <a:r>
              <a:rPr lang="en-US" sz="5400" dirty="0"/>
              <a:t> and ns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22" name="TextBox 21">
            <a:extLst>
              <a:ext uri="{FF2B5EF4-FFF2-40B4-BE49-F238E27FC236}">
                <a16:creationId xmlns:a16="http://schemas.microsoft.com/office/drawing/2014/main" id="{418CF41F-8891-43EA-A947-084B06AFB8DA}"/>
              </a:ext>
            </a:extLst>
          </p:cNvPr>
          <p:cNvSpPr txBox="1"/>
          <p:nvPr/>
        </p:nvSpPr>
        <p:spPr>
          <a:xfrm>
            <a:off x="1454150" y="2254250"/>
            <a:ext cx="16154400" cy="6740307"/>
          </a:xfrm>
          <a:prstGeom prst="rect">
            <a:avLst/>
          </a:prstGeom>
          <a:noFill/>
        </p:spPr>
        <p:txBody>
          <a:bodyPr wrap="square">
            <a:spAutoFit/>
          </a:bodyPr>
          <a:lstStyle/>
          <a:p>
            <a:r>
              <a:rPr lang="en-US" sz="3600" dirty="0" err="1">
                <a:solidFill>
                  <a:schemeClr val="accent2">
                    <a:lumMod val="60000"/>
                    <a:lumOff val="40000"/>
                  </a:schemeClr>
                </a:solidFill>
              </a:rPr>
              <a:t>Cgroups</a:t>
            </a:r>
            <a:r>
              <a:rPr lang="en-US" sz="3600" dirty="0">
                <a:solidFill>
                  <a:schemeClr val="accent2">
                    <a:lumMod val="60000"/>
                    <a:lumOff val="40000"/>
                  </a:schemeClr>
                </a:solidFill>
              </a:rPr>
              <a:t>: (abbreviated from </a:t>
            </a:r>
            <a:r>
              <a:rPr lang="en-US" sz="3600" b="1" dirty="0">
                <a:solidFill>
                  <a:schemeClr val="accent2">
                    <a:lumMod val="60000"/>
                    <a:lumOff val="40000"/>
                  </a:schemeClr>
                </a:solidFill>
              </a:rPr>
              <a:t>control groups</a:t>
            </a:r>
            <a:r>
              <a:rPr lang="en-US" sz="3600" dirty="0">
                <a:solidFill>
                  <a:schemeClr val="accent2">
                    <a:lumMod val="60000"/>
                    <a:lumOff val="40000"/>
                  </a:schemeClr>
                </a:solidFill>
              </a:rPr>
              <a:t>) is a </a:t>
            </a:r>
            <a:r>
              <a:rPr lang="en-US" sz="3600" dirty="0">
                <a:solidFill>
                  <a:schemeClr val="accent2">
                    <a:lumMod val="60000"/>
                    <a:lumOff val="40000"/>
                  </a:schemeClr>
                </a:solidFill>
                <a:hlinkClick r:id="rId3" tooltip="Linux kernel">
                  <a:extLst>
                    <a:ext uri="{A12FA001-AC4F-418D-AE19-62706E023703}">
                      <ahyp:hlinkClr xmlns:ahyp="http://schemas.microsoft.com/office/drawing/2018/hyperlinkcolor" val="tx"/>
                    </a:ext>
                  </a:extLst>
                </a:hlinkClick>
              </a:rPr>
              <a:t>Linux kernel</a:t>
            </a:r>
            <a:r>
              <a:rPr lang="en-US" sz="3600" dirty="0">
                <a:solidFill>
                  <a:schemeClr val="accent2">
                    <a:lumMod val="60000"/>
                    <a:lumOff val="40000"/>
                  </a:schemeClr>
                </a:solidFill>
              </a:rPr>
              <a:t> feature that limits, accounts for, and isolates the </a:t>
            </a:r>
            <a:r>
              <a:rPr lang="en-US" sz="3600" dirty="0">
                <a:solidFill>
                  <a:schemeClr val="accent2">
                    <a:lumMod val="60000"/>
                    <a:lumOff val="40000"/>
                  </a:schemeClr>
                </a:solidFill>
                <a:hlinkClick r:id="rId4" tooltip="Resource (computer science)">
                  <a:extLst>
                    <a:ext uri="{A12FA001-AC4F-418D-AE19-62706E023703}">
                      <ahyp:hlinkClr xmlns:ahyp="http://schemas.microsoft.com/office/drawing/2018/hyperlinkcolor" val="tx"/>
                    </a:ext>
                  </a:extLst>
                </a:hlinkClick>
              </a:rPr>
              <a:t>resource usage</a:t>
            </a:r>
            <a:r>
              <a:rPr lang="en-US" sz="3600" dirty="0">
                <a:solidFill>
                  <a:schemeClr val="accent2">
                    <a:lumMod val="60000"/>
                    <a:lumOff val="40000"/>
                  </a:schemeClr>
                </a:solidFill>
              </a:rPr>
              <a:t> (CPU, memory, disk I/O, etc.) of a collection of </a:t>
            </a:r>
            <a:r>
              <a:rPr lang="en-US" sz="3600" dirty="0">
                <a:solidFill>
                  <a:schemeClr val="accent2">
                    <a:lumMod val="60000"/>
                    <a:lumOff val="40000"/>
                  </a:schemeClr>
                </a:solidFill>
                <a:hlinkClick r:id="rId5" tooltip="Process (computing)">
                  <a:extLst>
                    <a:ext uri="{A12FA001-AC4F-418D-AE19-62706E023703}">
                      <ahyp:hlinkClr xmlns:ahyp="http://schemas.microsoft.com/office/drawing/2018/hyperlinkcolor" val="tx"/>
                    </a:ext>
                  </a:extLst>
                </a:hlinkClick>
              </a:rPr>
              <a:t>processes</a:t>
            </a:r>
            <a:r>
              <a:rPr lang="en-US" sz="3600" dirty="0">
                <a:solidFill>
                  <a:schemeClr val="accent2">
                    <a:lumMod val="60000"/>
                    <a:lumOff val="40000"/>
                  </a:schemeClr>
                </a:solidFill>
              </a:rPr>
              <a:t> , limitation</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Namespace: provide a layer of isolation. Docker uses namespaces of various kinds to provide the isolation that containers need in order to remain portable and refrain from affecting the remainder of the host system view (</a:t>
            </a:r>
            <a:r>
              <a:rPr lang="en-US" sz="3600" dirty="0" err="1">
                <a:solidFill>
                  <a:schemeClr val="accent2">
                    <a:lumMod val="60000"/>
                    <a:lumOff val="40000"/>
                  </a:schemeClr>
                </a:solidFill>
              </a:rPr>
              <a:t>pid,net,mnt,ufs</a:t>
            </a:r>
            <a:r>
              <a:rPr lang="en-US" sz="3600" dirty="0">
                <a:solidFill>
                  <a:schemeClr val="accent2">
                    <a:lumMod val="60000"/>
                    <a:lumOff val="40000"/>
                  </a:schemeClr>
                </a:solidFill>
              </a:rPr>
              <a:t>)</a:t>
            </a:r>
          </a:p>
        </p:txBody>
      </p:sp>
    </p:spTree>
    <p:extLst>
      <p:ext uri="{BB962C8B-B14F-4D97-AF65-F5344CB8AC3E}">
        <p14:creationId xmlns:p14="http://schemas.microsoft.com/office/powerpoint/2010/main" val="946557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a:t>
            </a:r>
            <a:r>
              <a:rPr lang="en-US" sz="5400" dirty="0" err="1"/>
              <a:t>Daemonless</a:t>
            </a:r>
            <a:r>
              <a:rPr lang="en-US" sz="5400" dirty="0"/>
              <a:t> containers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18" name="TextBox 17">
            <a:extLst>
              <a:ext uri="{FF2B5EF4-FFF2-40B4-BE49-F238E27FC236}">
                <a16:creationId xmlns:a16="http://schemas.microsoft.com/office/drawing/2014/main" id="{5BAB7E35-965E-4FBD-A7FD-B476F10AF564}"/>
              </a:ext>
            </a:extLst>
          </p:cNvPr>
          <p:cNvSpPr txBox="1"/>
          <p:nvPr/>
        </p:nvSpPr>
        <p:spPr>
          <a:xfrm>
            <a:off x="1606550" y="2635250"/>
            <a:ext cx="12047882" cy="5509200"/>
          </a:xfrm>
          <a:prstGeom prst="rect">
            <a:avLst/>
          </a:prstGeom>
          <a:noFill/>
        </p:spPr>
        <p:txBody>
          <a:bodyPr wrap="square">
            <a:spAutoFit/>
          </a:bodyPr>
          <a:lstStyle/>
          <a:p>
            <a:r>
              <a:rPr lang="en-US" sz="3200" dirty="0">
                <a:solidFill>
                  <a:schemeClr val="accent2">
                    <a:lumMod val="60000"/>
                    <a:lumOff val="40000"/>
                  </a:schemeClr>
                </a:solidFill>
              </a:rPr>
              <a:t>Enable live restore</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vi /</a:t>
            </a:r>
            <a:r>
              <a:rPr lang="en-US" sz="3200" dirty="0" err="1">
                <a:solidFill>
                  <a:schemeClr val="accent2">
                    <a:lumMod val="60000"/>
                    <a:lumOff val="40000"/>
                  </a:schemeClr>
                </a:solidFill>
              </a:rPr>
              <a:t>etc</a:t>
            </a:r>
            <a:r>
              <a:rPr lang="en-US" sz="3200" dirty="0">
                <a:solidFill>
                  <a:schemeClr val="accent2">
                    <a:lumMod val="60000"/>
                    <a:lumOff val="40000"/>
                  </a:schemeClr>
                </a:solidFill>
              </a:rPr>
              <a:t>/docker/</a:t>
            </a:r>
            <a:r>
              <a:rPr lang="en-US" sz="3200" dirty="0" err="1">
                <a:solidFill>
                  <a:schemeClr val="accent2">
                    <a:lumMod val="60000"/>
                    <a:lumOff val="40000"/>
                  </a:schemeClr>
                </a:solidFill>
              </a:rPr>
              <a:t>daemon.json</a:t>
            </a: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err="1">
                <a:solidFill>
                  <a:schemeClr val="accent2">
                    <a:lumMod val="60000"/>
                    <a:lumOff val="40000"/>
                  </a:schemeClr>
                </a:solidFill>
              </a:rPr>
              <a:t>live-restore:true</a:t>
            </a:r>
            <a:endParaRPr lang="en-US" sz="3200" dirty="0">
              <a:solidFill>
                <a:schemeClr val="accent2">
                  <a:lumMod val="60000"/>
                  <a:lumOff val="40000"/>
                </a:schemeClr>
              </a:solidFill>
            </a:endParaRPr>
          </a:p>
          <a:p>
            <a:endParaRPr lang="en-US" sz="3200">
              <a:solidFill>
                <a:schemeClr val="accent2">
                  <a:lumMod val="60000"/>
                  <a:lumOff val="40000"/>
                </a:schemeClr>
              </a:solidFill>
            </a:endParaRP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When docker daemon crash or stop ,yet container working this feature just in </a:t>
            </a:r>
            <a:r>
              <a:rPr lang="en-US" sz="3200" dirty="0" err="1">
                <a:solidFill>
                  <a:schemeClr val="accent2">
                    <a:lumMod val="60000"/>
                    <a:lumOff val="40000"/>
                  </a:schemeClr>
                </a:solidFill>
              </a:rPr>
              <a:t>linux</a:t>
            </a:r>
            <a:r>
              <a:rPr lang="en-US" sz="3200" dirty="0">
                <a:solidFill>
                  <a:schemeClr val="accent2">
                    <a:lumMod val="60000"/>
                    <a:lumOff val="40000"/>
                  </a:schemeClr>
                </a:solidFill>
              </a:rPr>
              <a:t> </a:t>
            </a:r>
            <a:r>
              <a:rPr lang="en-US" sz="3200" dirty="0">
                <a:solidFill>
                  <a:schemeClr val="accent2">
                    <a:lumMod val="60000"/>
                    <a:lumOff val="40000"/>
                  </a:schemeClr>
                </a:solidFill>
                <a:sym typeface="Wingdings" panose="05000000000000000000" pitchFamily="2" charset="2"/>
              </a:rPr>
              <a:t>))</a:t>
            </a:r>
            <a:endParaRPr lang="en-US" sz="3200" dirty="0">
              <a:solidFill>
                <a:schemeClr val="accent2">
                  <a:lumMod val="60000"/>
                  <a:lumOff val="40000"/>
                </a:schemeClr>
              </a:solidFill>
            </a:endParaRPr>
          </a:p>
        </p:txBody>
      </p:sp>
    </p:spTree>
    <p:extLst>
      <p:ext uri="{BB962C8B-B14F-4D97-AF65-F5344CB8AC3E}">
        <p14:creationId xmlns:p14="http://schemas.microsoft.com/office/powerpoint/2010/main" val="3938356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storage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E7E20EB-70B6-4F60-9959-B70E0F1D8238}"/>
              </a:ext>
            </a:extLst>
          </p:cNvPr>
          <p:cNvSpPr txBox="1"/>
          <p:nvPr/>
        </p:nvSpPr>
        <p:spPr>
          <a:xfrm>
            <a:off x="1454150" y="2178050"/>
            <a:ext cx="13716000" cy="6186309"/>
          </a:xfrm>
          <a:prstGeom prst="rect">
            <a:avLst/>
          </a:prstGeom>
          <a:noFill/>
        </p:spPr>
        <p:txBody>
          <a:bodyPr wrap="square">
            <a:spAutoFit/>
          </a:bodyPr>
          <a:lstStyle/>
          <a:p>
            <a:r>
              <a:rPr lang="en-US" sz="3600" dirty="0">
                <a:solidFill>
                  <a:schemeClr val="accent2">
                    <a:lumMod val="60000"/>
                    <a:lumOff val="40000"/>
                  </a:schemeClr>
                </a:solidFill>
              </a:rPr>
              <a:t>Storage driver(</a:t>
            </a:r>
            <a:r>
              <a:rPr lang="en-US" sz="3600" dirty="0" err="1">
                <a:solidFill>
                  <a:schemeClr val="accent2">
                    <a:lumMod val="60000"/>
                    <a:lumOff val="40000"/>
                  </a:schemeClr>
                </a:solidFill>
              </a:rPr>
              <a:t>graphdriver</a:t>
            </a:r>
            <a:r>
              <a:rPr lang="en-US" sz="3600" dirty="0">
                <a:solidFill>
                  <a:schemeClr val="accent2">
                    <a:lumMod val="60000"/>
                    <a:lumOff val="40000"/>
                  </a:schemeClr>
                </a:solidFill>
              </a:rPr>
              <a:t>) manage read write on disk host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Type of storage 1-aufs 2-overlay 3-devicemapper 4-brtfs 5-Zfs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storage driver in </a:t>
            </a:r>
            <a:r>
              <a:rPr lang="en-US" sz="3600" dirty="0" err="1">
                <a:solidFill>
                  <a:schemeClr val="accent2">
                    <a:lumMod val="60000"/>
                    <a:lumOff val="40000"/>
                  </a:schemeClr>
                </a:solidFill>
              </a:rPr>
              <a:t>daemon.json</a:t>
            </a:r>
            <a:r>
              <a:rPr lang="en-US" sz="3600" dirty="0">
                <a:solidFill>
                  <a:schemeClr val="accent2">
                    <a:lumMod val="60000"/>
                    <a:lumOff val="40000"/>
                  </a:schemeClr>
                </a:solidFill>
              </a:rPr>
              <a:t>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docker storage is very sensitive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a:t>
            </a:r>
          </a:p>
          <a:p>
            <a:r>
              <a:rPr lang="en-US" sz="3600" dirty="0">
                <a:solidFill>
                  <a:schemeClr val="accent2">
                    <a:lumMod val="60000"/>
                    <a:lumOff val="40000"/>
                  </a:schemeClr>
                </a:solidFill>
              </a:rPr>
              <a:t>1-docker save 2-push to </a:t>
            </a:r>
            <a:r>
              <a:rPr lang="en-US" sz="3600" dirty="0" err="1">
                <a:solidFill>
                  <a:schemeClr val="accent2">
                    <a:lumMod val="60000"/>
                    <a:lumOff val="40000"/>
                  </a:schemeClr>
                </a:solidFill>
              </a:rPr>
              <a:t>priv</a:t>
            </a:r>
            <a:r>
              <a:rPr lang="en-US" sz="3600" dirty="0">
                <a:solidFill>
                  <a:schemeClr val="accent2">
                    <a:lumMod val="60000"/>
                    <a:lumOff val="40000"/>
                  </a:schemeClr>
                </a:solidFill>
              </a:rPr>
              <a:t> storage 3-change in daemon 4-daemon restart 5-pull image locally 6-restart containers</a:t>
            </a:r>
          </a:p>
        </p:txBody>
      </p:sp>
    </p:spTree>
    <p:extLst>
      <p:ext uri="{BB962C8B-B14F-4D97-AF65-F5344CB8AC3E}">
        <p14:creationId xmlns:p14="http://schemas.microsoft.com/office/powerpoint/2010/main" val="4129134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docker.sock</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AB2A921A-BB03-46F7-A574-A23A5312C24E}"/>
              </a:ext>
            </a:extLst>
          </p:cNvPr>
          <p:cNvSpPr txBox="1"/>
          <p:nvPr/>
        </p:nvSpPr>
        <p:spPr>
          <a:xfrm>
            <a:off x="1606550" y="2025650"/>
            <a:ext cx="15697200" cy="3600986"/>
          </a:xfrm>
          <a:prstGeom prst="rect">
            <a:avLst/>
          </a:prstGeom>
          <a:noFill/>
        </p:spPr>
        <p:txBody>
          <a:bodyPr wrap="square">
            <a:spAutoFit/>
          </a:bodyPr>
          <a:lstStyle/>
          <a:p>
            <a:pPr marL="0" indent="0">
              <a:buNone/>
            </a:pPr>
            <a:endParaRPr lang="en-US" sz="3200" dirty="0">
              <a:solidFill>
                <a:schemeClr val="accent2">
                  <a:lumMod val="60000"/>
                  <a:lumOff val="40000"/>
                </a:schemeClr>
              </a:solidFill>
            </a:endParaRPr>
          </a:p>
          <a:p>
            <a:r>
              <a:rPr lang="en-US" sz="3200" dirty="0" err="1">
                <a:solidFill>
                  <a:schemeClr val="accent2">
                    <a:lumMod val="60000"/>
                    <a:lumOff val="40000"/>
                  </a:schemeClr>
                </a:solidFill>
              </a:rPr>
              <a:t>docker.sock</a:t>
            </a:r>
            <a:r>
              <a:rPr lang="en-US" sz="3200" dirty="0">
                <a:solidFill>
                  <a:schemeClr val="accent2">
                    <a:lumMod val="60000"/>
                    <a:lumOff val="40000"/>
                  </a:schemeClr>
                </a:solidFill>
              </a:rPr>
              <a:t> is the UNIX socket that Docker daemon is listening to. It's the main entry point for Docker API. It also can be TCP socket but by default for security reasons Docker defaults to use UNIX socket.</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endParaRPr lang="en-US" dirty="0"/>
          </a:p>
          <a:p>
            <a:pPr marL="0" indent="0">
              <a:buNone/>
            </a:pPr>
            <a:endParaRPr lang="en-US" dirty="0"/>
          </a:p>
        </p:txBody>
      </p:sp>
      <p:pic>
        <p:nvPicPr>
          <p:cNvPr id="7" name="Picture 6">
            <a:extLst>
              <a:ext uri="{FF2B5EF4-FFF2-40B4-BE49-F238E27FC236}">
                <a16:creationId xmlns:a16="http://schemas.microsoft.com/office/drawing/2014/main" id="{748EA0FA-DA5B-4ED6-BBAD-74421EB8F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150" y="4499962"/>
            <a:ext cx="5792844" cy="3195102"/>
          </a:xfrm>
          <a:prstGeom prst="rect">
            <a:avLst/>
          </a:prstGeom>
        </p:spPr>
      </p:pic>
    </p:spTree>
    <p:extLst>
      <p:ext uri="{BB962C8B-B14F-4D97-AF65-F5344CB8AC3E}">
        <p14:creationId xmlns:p14="http://schemas.microsoft.com/office/powerpoint/2010/main" val="1016651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dangle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B34AF035-25AE-498E-BF13-D5BC510C86ED}"/>
              </a:ext>
            </a:extLst>
          </p:cNvPr>
          <p:cNvSpPr txBox="1"/>
          <p:nvPr/>
        </p:nvSpPr>
        <p:spPr>
          <a:xfrm>
            <a:off x="1530350" y="2254250"/>
            <a:ext cx="15316200" cy="6740307"/>
          </a:xfrm>
          <a:prstGeom prst="rect">
            <a:avLst/>
          </a:prstGeom>
          <a:noFill/>
        </p:spPr>
        <p:txBody>
          <a:bodyPr wrap="square">
            <a:spAutoFit/>
          </a:bodyPr>
          <a:lstStyle/>
          <a:p>
            <a:r>
              <a:rPr lang="en-US" sz="3600" dirty="0">
                <a:solidFill>
                  <a:schemeClr val="accent2">
                    <a:lumMod val="60000"/>
                    <a:lumOff val="40000"/>
                  </a:schemeClr>
                </a:solidFill>
              </a:rPr>
              <a:t>When image and tag show </a:t>
            </a:r>
            <a:r>
              <a:rPr lang="en-US" sz="3600" dirty="0" err="1">
                <a:solidFill>
                  <a:schemeClr val="accent2">
                    <a:lumMod val="60000"/>
                    <a:lumOff val="40000"/>
                  </a:schemeClr>
                </a:solidFill>
              </a:rPr>
              <a:t>none:none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image prune remove dangle image</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Create image with name and same tag and don’t error</a:t>
            </a:r>
          </a:p>
        </p:txBody>
      </p:sp>
    </p:spTree>
    <p:extLst>
      <p:ext uri="{BB962C8B-B14F-4D97-AF65-F5344CB8AC3E}">
        <p14:creationId xmlns:p14="http://schemas.microsoft.com/office/powerpoint/2010/main" val="3654387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diagram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Content Placeholder 5">
            <a:extLst>
              <a:ext uri="{FF2B5EF4-FFF2-40B4-BE49-F238E27FC236}">
                <a16:creationId xmlns:a16="http://schemas.microsoft.com/office/drawing/2014/main" id="{245D6972-64A1-4EE3-9A77-B848EC769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321" y="1873250"/>
            <a:ext cx="9442486" cy="7334124"/>
          </a:xfrm>
          <a:prstGeom prst="rect">
            <a:avLst/>
          </a:prstGeom>
        </p:spPr>
      </p:pic>
    </p:spTree>
    <p:extLst>
      <p:ext uri="{BB962C8B-B14F-4D97-AF65-F5344CB8AC3E}">
        <p14:creationId xmlns:p14="http://schemas.microsoft.com/office/powerpoint/2010/main" val="980743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1788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dockerfile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1454150" y="2254250"/>
            <a:ext cx="15011400" cy="6555641"/>
          </a:xfrm>
          <a:prstGeom prst="rect">
            <a:avLst/>
          </a:prstGeom>
          <a:noFill/>
        </p:spPr>
        <p:txBody>
          <a:bodyPr wrap="square">
            <a:spAutoFit/>
          </a:bodyPr>
          <a:lstStyle/>
          <a:p>
            <a:r>
              <a:rPr lang="en-US" sz="2800" b="1" i="0" dirty="0" err="1">
                <a:solidFill>
                  <a:schemeClr val="bg2">
                    <a:lumMod val="75000"/>
                  </a:schemeClr>
                </a:solidFill>
                <a:effectLst/>
                <a:latin typeface="DeepSeek-CJK-patch"/>
              </a:rPr>
              <a:t>Dockerfile</a:t>
            </a:r>
            <a:r>
              <a:rPr lang="en-US" sz="2800" b="0" i="0" dirty="0">
                <a:solidFill>
                  <a:schemeClr val="bg2">
                    <a:lumMod val="75000"/>
                  </a:schemeClr>
                </a:solidFill>
                <a:effectLst/>
                <a:latin typeface="DeepSeek-CJK-patch"/>
              </a:rPr>
              <a:t> is a text file that contains a set of instructions used to build a </a:t>
            </a:r>
            <a:r>
              <a:rPr lang="en-US" sz="2800" b="1" i="0" dirty="0">
                <a:solidFill>
                  <a:schemeClr val="bg2">
                    <a:lumMod val="75000"/>
                  </a:schemeClr>
                </a:solidFill>
                <a:effectLst/>
                <a:latin typeface="DeepSeek-CJK-patch"/>
              </a:rPr>
              <a:t>Docker image</a:t>
            </a:r>
            <a:r>
              <a:rPr lang="en-US" sz="2800" b="0" i="0" dirty="0">
                <a:solidFill>
                  <a:schemeClr val="bg2">
                    <a:lumMod val="75000"/>
                  </a:schemeClr>
                </a:solidFill>
                <a:effectLst/>
                <a:latin typeface="DeepSeek-CJK-patch"/>
              </a:rPr>
              <a:t>. It automates the process of creating a containerized environment by defining exactly what should be included in the image</a:t>
            </a: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endParaRPr>
          </a:p>
        </p:txBody>
      </p:sp>
      <p:pic>
        <p:nvPicPr>
          <p:cNvPr id="6" name="Picture 5">
            <a:extLst>
              <a:ext uri="{FF2B5EF4-FFF2-40B4-BE49-F238E27FC236}">
                <a16:creationId xmlns:a16="http://schemas.microsoft.com/office/drawing/2014/main" id="{04F36C36-7DDF-61FA-08CB-BDBC5F335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750" y="4392971"/>
            <a:ext cx="13563600" cy="4051300"/>
          </a:xfrm>
          <a:prstGeom prst="rect">
            <a:avLst/>
          </a:prstGeom>
        </p:spPr>
      </p:pic>
    </p:spTree>
    <p:extLst>
      <p:ext uri="{BB962C8B-B14F-4D97-AF65-F5344CB8AC3E}">
        <p14:creationId xmlns:p14="http://schemas.microsoft.com/office/powerpoint/2010/main" val="37614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211957"/>
          </a:xfrm>
          <a:prstGeom prst="rect">
            <a:avLst/>
          </a:prstGeom>
        </p:spPr>
        <p:txBody>
          <a:bodyPr vert="horz" wrap="square" lIns="0" tIns="12700" rIns="0" bIns="0" rtlCol="0">
            <a:spAutoFit/>
          </a:bodyPr>
          <a:lstStyle/>
          <a:p>
            <a:r>
              <a:rPr lang="en-US" sz="2800" b="1" dirty="0">
                <a:solidFill>
                  <a:schemeClr val="bg2"/>
                </a:solidFill>
                <a:effectLst/>
              </a:rPr>
              <a:t>How HTTP Works</a:t>
            </a:r>
          </a:p>
          <a:p>
            <a:pPr>
              <a:buFont typeface="+mj-lt"/>
              <a:buAutoNum type="arabicPeriod"/>
            </a:pPr>
            <a:r>
              <a:rPr lang="en-US" sz="2800" b="1" i="0" dirty="0">
                <a:solidFill>
                  <a:schemeClr val="bg2"/>
                </a:solidFill>
                <a:effectLst/>
                <a:latin typeface="Inter"/>
              </a:rPr>
              <a:t>Client-Server Model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A client (e.g., a web browser) sends an HTTP request to a server.</a:t>
            </a:r>
          </a:p>
          <a:p>
            <a:pPr marL="742950" lvl="1" indent="-285750">
              <a:buFont typeface="+mj-lt"/>
              <a:buAutoNum type="arabicPeriod"/>
            </a:pPr>
            <a:r>
              <a:rPr lang="en-US" sz="2800" b="0" i="0" dirty="0">
                <a:solidFill>
                  <a:schemeClr val="bg2"/>
                </a:solidFill>
                <a:effectLst/>
                <a:latin typeface="Inter"/>
              </a:rPr>
              <a:t>The server processes the request and sends back an HTTP response.</a:t>
            </a:r>
          </a:p>
          <a:p>
            <a:pPr>
              <a:buFont typeface="+mj-lt"/>
              <a:buAutoNum type="arabicPeriod"/>
            </a:pPr>
            <a:r>
              <a:rPr lang="en-US" sz="2800" b="1" i="0" dirty="0">
                <a:solidFill>
                  <a:schemeClr val="bg2"/>
                </a:solidFill>
                <a:effectLst/>
                <a:latin typeface="Inter"/>
              </a:rPr>
              <a:t>Stateless Protocol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HTTP is stateless, meaning each request is independent and unrelated to previous requests. Sessions or state management (e.g., cookies) are handled at the application level.</a:t>
            </a:r>
          </a:p>
          <a:p>
            <a:br>
              <a:rPr lang="en-US" b="0" i="0" dirty="0">
                <a:solidFill>
                  <a:srgbClr val="404040"/>
                </a:solidFill>
                <a:effectLst/>
                <a:latin typeface="Inter"/>
              </a:rPr>
            </a:b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extLst>
      <p:ext uri="{BB962C8B-B14F-4D97-AF65-F5344CB8AC3E}">
        <p14:creationId xmlns:p14="http://schemas.microsoft.com/office/powerpoint/2010/main" val="2460283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docker-compose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3970318"/>
          </a:xfrm>
          <a:prstGeom prst="rect">
            <a:avLst/>
          </a:prstGeom>
          <a:noFill/>
        </p:spPr>
        <p:txBody>
          <a:bodyPr wrap="square">
            <a:spAutoFit/>
          </a:bodyPr>
          <a:lstStyle/>
          <a:p>
            <a:r>
              <a:rPr lang="en-US" sz="2800" dirty="0">
                <a:solidFill>
                  <a:schemeClr val="bg2">
                    <a:lumMod val="75000"/>
                  </a:schemeClr>
                </a:solidFill>
                <a:latin typeface="DeepSeek-CJK-patch"/>
              </a:rPr>
              <a:t>Docker Compose is a tool for defining and running multi-container Docker applications. Instead of manually starting each container and linking them together, you use a YAML file (docker-</a:t>
            </a:r>
            <a:r>
              <a:rPr lang="en-US" sz="2800" dirty="0" err="1">
                <a:solidFill>
                  <a:schemeClr val="bg2">
                    <a:lumMod val="75000"/>
                  </a:schemeClr>
                </a:solidFill>
                <a:latin typeface="DeepSeek-CJK-patch"/>
              </a:rPr>
              <a:t>compose.yml</a:t>
            </a:r>
            <a:r>
              <a:rPr lang="en-US" sz="2800" dirty="0">
                <a:solidFill>
                  <a:schemeClr val="bg2">
                    <a:lumMod val="75000"/>
                  </a:schemeClr>
                </a:solidFill>
                <a:latin typeface="DeepSeek-CJK-patch"/>
              </a:rPr>
              <a:t>) to configure all your services, networks, volumes, and dependencies in one place</a:t>
            </a: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endParaRPr>
          </a:p>
        </p:txBody>
      </p:sp>
      <p:pic>
        <p:nvPicPr>
          <p:cNvPr id="9" name="Picture 8">
            <a:extLst>
              <a:ext uri="{FF2B5EF4-FFF2-40B4-BE49-F238E27FC236}">
                <a16:creationId xmlns:a16="http://schemas.microsoft.com/office/drawing/2014/main" id="{07EF4292-ED68-D36D-1C4B-3D7805FA2E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350" y="4616450"/>
            <a:ext cx="10579100" cy="5168900"/>
          </a:xfrm>
          <a:prstGeom prst="rect">
            <a:avLst/>
          </a:prstGeom>
        </p:spPr>
      </p:pic>
    </p:spTree>
    <p:extLst>
      <p:ext uri="{BB962C8B-B14F-4D97-AF65-F5344CB8AC3E}">
        <p14:creationId xmlns:p14="http://schemas.microsoft.com/office/powerpoint/2010/main" val="2117688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docker-compose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4524315"/>
          </a:xfrm>
          <a:prstGeom prst="rect">
            <a:avLst/>
          </a:prstGeom>
          <a:noFill/>
        </p:spPr>
        <p:txBody>
          <a:bodyPr wrap="square">
            <a:spAutoFit/>
          </a:bodyPr>
          <a:lstStyle/>
          <a:p>
            <a:pPr algn="l"/>
            <a:r>
              <a:rPr lang="en-US" sz="3600" b="1" i="0" dirty="0">
                <a:solidFill>
                  <a:schemeClr val="bg2">
                    <a:lumMod val="75000"/>
                  </a:schemeClr>
                </a:solidFill>
                <a:effectLst/>
                <a:latin typeface="DeepSeek-CJK-patch"/>
              </a:rPr>
              <a:t>Why Use Docker Compose?</a:t>
            </a:r>
          </a:p>
          <a:p>
            <a:pPr algn="l"/>
            <a:endParaRPr lang="en-US" sz="3600" b="1" dirty="0">
              <a:solidFill>
                <a:schemeClr val="bg2">
                  <a:lumMod val="75000"/>
                </a:schemeClr>
              </a:solidFill>
              <a:latin typeface="DeepSeek-CJK-patch"/>
            </a:endParaRP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Simplified Orchestration</a:t>
            </a:r>
            <a:r>
              <a:rPr lang="en-US" sz="3600" b="0" i="0" dirty="0">
                <a:solidFill>
                  <a:schemeClr val="bg2">
                    <a:lumMod val="75000"/>
                  </a:schemeClr>
                </a:solidFill>
                <a:effectLst/>
                <a:latin typeface="DeepSeek-CJK-patch"/>
              </a:rPr>
              <a:t>: Manage multi-container apps with one file.</a:t>
            </a: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Reproducibility</a:t>
            </a:r>
            <a:r>
              <a:rPr lang="en-US" sz="3600" b="0" i="0" dirty="0">
                <a:solidFill>
                  <a:schemeClr val="bg2">
                    <a:lumMod val="75000"/>
                  </a:schemeClr>
                </a:solidFill>
                <a:effectLst/>
                <a:latin typeface="DeepSeek-CJK-patch"/>
              </a:rPr>
              <a:t>: Share the same environment across teams.</a:t>
            </a: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Dependency Management</a:t>
            </a:r>
            <a:r>
              <a:rPr lang="en-US" sz="3600" b="0" i="0" dirty="0">
                <a:solidFill>
                  <a:schemeClr val="bg2">
                    <a:lumMod val="75000"/>
                  </a:schemeClr>
                </a:solidFill>
                <a:effectLst/>
                <a:latin typeface="DeepSeek-CJK-patch"/>
              </a:rPr>
              <a:t>: Auto-start linked services (e.g., databases</a:t>
            </a:r>
          </a:p>
        </p:txBody>
      </p:sp>
    </p:spTree>
    <p:extLst>
      <p:ext uri="{BB962C8B-B14F-4D97-AF65-F5344CB8AC3E}">
        <p14:creationId xmlns:p14="http://schemas.microsoft.com/office/powerpoint/2010/main" val="3764193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restart policy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1721448"/>
            <a:ext cx="16306800" cy="8433078"/>
          </a:xfrm>
          <a:prstGeom prst="rect">
            <a:avLst/>
          </a:prstGeom>
          <a:noFill/>
        </p:spPr>
        <p:txBody>
          <a:bodyPr wrap="square">
            <a:spAutoFit/>
          </a:bodyPr>
          <a:lstStyle/>
          <a:p>
            <a:pPr algn="l"/>
            <a:r>
              <a:rPr lang="en-US" sz="3600" b="0" i="0" dirty="0">
                <a:solidFill>
                  <a:schemeClr val="bg2">
                    <a:lumMod val="75000"/>
                  </a:schemeClr>
                </a:solidFill>
                <a:effectLst/>
                <a:latin typeface="DeepSeek-CJK-patch"/>
              </a:rPr>
              <a:t>Docker's </a:t>
            </a:r>
            <a:r>
              <a:rPr lang="en-US" sz="3600" b="1" i="0" dirty="0">
                <a:solidFill>
                  <a:schemeClr val="bg2">
                    <a:lumMod val="75000"/>
                  </a:schemeClr>
                </a:solidFill>
                <a:effectLst/>
                <a:latin typeface="DeepSeek-CJK-patch"/>
              </a:rPr>
              <a:t>restart policies</a:t>
            </a:r>
            <a:r>
              <a:rPr lang="en-US" sz="3600" b="0" i="0" dirty="0">
                <a:solidFill>
                  <a:schemeClr val="bg2">
                    <a:lumMod val="75000"/>
                  </a:schemeClr>
                </a:solidFill>
                <a:effectLst/>
                <a:latin typeface="DeepSeek-CJK-patch"/>
              </a:rPr>
              <a:t> determine whether a container should automatically restart after exiting. These policies help maintain application availability</a:t>
            </a:r>
          </a:p>
          <a:p>
            <a:pPr algn="l"/>
            <a:endParaRPr lang="en-US" sz="3600" dirty="0">
              <a:solidFill>
                <a:schemeClr val="accent6">
                  <a:lumMod val="75000"/>
                </a:schemeClr>
              </a:solidFill>
              <a:latin typeface="DeepSeek-CJK-patch"/>
            </a:endParaRPr>
          </a:p>
          <a:p>
            <a:pPr algn="l"/>
            <a:r>
              <a:rPr lang="en-US" sz="2000" dirty="0">
                <a:solidFill>
                  <a:schemeClr val="accent6">
                    <a:lumMod val="75000"/>
                  </a:schemeClr>
                </a:solidFill>
                <a:latin typeface="DeepSeek-CJK-patch"/>
              </a:rPr>
              <a:t>no (Default)</a:t>
            </a:r>
          </a:p>
          <a:p>
            <a:pPr algn="l"/>
            <a:endParaRPr lang="en-US" sz="2000" dirty="0">
              <a:solidFill>
                <a:schemeClr val="bg2">
                  <a:lumMod val="75000"/>
                </a:schemeClr>
              </a:solidFill>
              <a:latin typeface="DeepSeek-CJK-patch"/>
            </a:endParaRPr>
          </a:p>
          <a:p>
            <a:pPr algn="l"/>
            <a:r>
              <a:rPr lang="en-US" sz="2000" dirty="0">
                <a:solidFill>
                  <a:schemeClr val="bg2">
                    <a:lumMod val="75000"/>
                  </a:schemeClr>
                </a:solidFill>
                <a:latin typeface="DeepSeek-CJK-patch"/>
              </a:rPr>
              <a:t>Behavior: The container will not restart automatically under any circumstances. Use Case: For containers that should run only once or be manually managed.</a:t>
            </a:r>
          </a:p>
          <a:p>
            <a:pPr algn="l"/>
            <a:endParaRPr lang="en-US" sz="2000" dirty="0">
              <a:solidFill>
                <a:schemeClr val="bg2">
                  <a:lumMod val="75000"/>
                </a:schemeClr>
              </a:solidFill>
              <a:latin typeface="DeepSeek-CJK-patch"/>
            </a:endParaRPr>
          </a:p>
          <a:p>
            <a:pPr algn="l"/>
            <a:r>
              <a:rPr lang="en-US" sz="2000" dirty="0">
                <a:solidFill>
                  <a:schemeClr val="accent6">
                    <a:lumMod val="75000"/>
                  </a:schemeClr>
                </a:solidFill>
                <a:latin typeface="DeepSeek-CJK-patch"/>
              </a:rPr>
              <a:t>on-failure[:max-retries]</a:t>
            </a:r>
          </a:p>
          <a:p>
            <a:pPr algn="l"/>
            <a:endParaRPr lang="en-US" sz="2000" dirty="0">
              <a:solidFill>
                <a:schemeClr val="bg2">
                  <a:lumMod val="75000"/>
                </a:schemeClr>
              </a:solidFill>
              <a:latin typeface="DeepSeek-CJK-patch"/>
            </a:endParaRPr>
          </a:p>
          <a:p>
            <a:pPr algn="l"/>
            <a:r>
              <a:rPr lang="en-US" sz="2000" dirty="0">
                <a:solidFill>
                  <a:schemeClr val="bg2">
                    <a:lumMod val="75000"/>
                  </a:schemeClr>
                </a:solidFill>
                <a:latin typeface="DeepSeek-CJK-patch"/>
              </a:rPr>
              <a:t>Behavior: Restarts the container only if it exits with a non-zero status (i.e., failure).Use Case: Ensuring failed services recover automatically, with controlled retries</a:t>
            </a:r>
          </a:p>
          <a:p>
            <a:pPr algn="l"/>
            <a:endParaRPr lang="en-US" sz="2000" dirty="0">
              <a:solidFill>
                <a:schemeClr val="bg2">
                  <a:lumMod val="75000"/>
                </a:schemeClr>
              </a:solidFill>
              <a:latin typeface="DeepSeek-CJK-patch"/>
            </a:endParaRPr>
          </a:p>
          <a:p>
            <a:pPr algn="l"/>
            <a:r>
              <a:rPr lang="en-US" b="1" i="0" dirty="0">
                <a:solidFill>
                  <a:schemeClr val="accent6">
                    <a:lumMod val="75000"/>
                  </a:schemeClr>
                </a:solidFill>
                <a:effectLst/>
                <a:latin typeface="DeepSeek-CJK-patch"/>
              </a:rPr>
              <a:t>Always</a:t>
            </a:r>
            <a:endParaRPr lang="en-US" b="1" dirty="0">
              <a:solidFill>
                <a:schemeClr val="accent6">
                  <a:lumMod val="75000"/>
                </a:schemeClr>
              </a:solidFill>
              <a:latin typeface="DeepSeek-CJK-patch"/>
            </a:endParaRP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Behavior: Restarts the container unconditionally, even </a:t>
            </a:r>
            <a:r>
              <a:rPr lang="en-US" b="1" i="0" dirty="0" err="1">
                <a:solidFill>
                  <a:schemeClr val="bg2">
                    <a:lumMod val="75000"/>
                  </a:schemeClr>
                </a:solidFill>
                <a:effectLst/>
                <a:latin typeface="DeepSeek-CJK-patch"/>
              </a:rPr>
              <a:t>after:Manual</a:t>
            </a:r>
            <a:r>
              <a:rPr lang="en-US" b="1" i="0" dirty="0">
                <a:solidFill>
                  <a:schemeClr val="bg2">
                    <a:lumMod val="75000"/>
                  </a:schemeClr>
                </a:solidFill>
                <a:effectLst/>
                <a:latin typeface="DeepSeek-CJK-patch"/>
              </a:rPr>
              <a:t> stops (e.g., docker stop) or Docker daemon restarts (e.g., system reboot).</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Note: If manually stopped, it will restart when the Docker daemon </a:t>
            </a:r>
            <a:r>
              <a:rPr lang="en-US" b="1" i="0" dirty="0" err="1">
                <a:solidFill>
                  <a:schemeClr val="bg2">
                    <a:lumMod val="75000"/>
                  </a:schemeClr>
                </a:solidFill>
                <a:effectLst/>
                <a:latin typeface="DeepSeek-CJK-patch"/>
              </a:rPr>
              <a:t>restarts,Use</a:t>
            </a:r>
            <a:r>
              <a:rPr lang="en-US" b="1" i="0" dirty="0">
                <a:solidFill>
                  <a:schemeClr val="bg2">
                    <a:lumMod val="75000"/>
                  </a:schemeClr>
                </a:solidFill>
                <a:effectLst/>
                <a:latin typeface="DeepSeek-CJK-patch"/>
              </a:rPr>
              <a:t> Case: Critical services that must always run (e.g., web servers).</a:t>
            </a:r>
          </a:p>
          <a:p>
            <a:pPr algn="l"/>
            <a:endParaRPr lang="en-US" b="1" dirty="0">
              <a:solidFill>
                <a:schemeClr val="bg2">
                  <a:lumMod val="75000"/>
                </a:schemeClr>
              </a:solidFill>
              <a:latin typeface="DeepSeek-CJK-patch"/>
            </a:endParaRPr>
          </a:p>
          <a:p>
            <a:pPr algn="l"/>
            <a:r>
              <a:rPr lang="en-US" b="1" i="0" dirty="0">
                <a:solidFill>
                  <a:schemeClr val="accent6">
                    <a:lumMod val="75000"/>
                  </a:schemeClr>
                </a:solidFill>
                <a:effectLst/>
                <a:latin typeface="DeepSeek-CJK-patch"/>
              </a:rPr>
              <a:t>unless-stopped</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Behavior: Similar to always, except: If the container is manually stopped (e.g., docker stop), it will not restart even after the Docker daemon restarts.</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Use Case: Services that should persist unless explicitly stopped by an admin.</a:t>
            </a:r>
          </a:p>
          <a:p>
            <a:pPr algn="l"/>
            <a:endParaRPr lang="en-US" b="1" dirty="0">
              <a:solidFill>
                <a:schemeClr val="bg2">
                  <a:lumMod val="75000"/>
                </a:schemeClr>
              </a:solidFill>
              <a:latin typeface="DeepSeek-CJK-patch"/>
            </a:endParaRPr>
          </a:p>
          <a:p>
            <a:pPr algn="l"/>
            <a:endParaRPr lang="en-US" b="1" i="0" dirty="0">
              <a:solidFill>
                <a:schemeClr val="bg2">
                  <a:lumMod val="75000"/>
                </a:schemeClr>
              </a:solidFill>
              <a:effectLst/>
              <a:latin typeface="DeepSeek-CJK-patch"/>
            </a:endParaRPr>
          </a:p>
        </p:txBody>
      </p:sp>
    </p:spTree>
    <p:extLst>
      <p:ext uri="{BB962C8B-B14F-4D97-AF65-F5344CB8AC3E}">
        <p14:creationId xmlns:p14="http://schemas.microsoft.com/office/powerpoint/2010/main" val="442903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6555641"/>
          </a:xfrm>
          <a:prstGeom prst="rect">
            <a:avLst/>
          </a:prstGeom>
          <a:noFill/>
        </p:spPr>
        <p:txBody>
          <a:bodyPr wrap="square">
            <a:spAutoFit/>
          </a:bodyPr>
          <a:lstStyle/>
          <a:p>
            <a:r>
              <a:rPr lang="en-US" sz="2800" b="0" i="0" dirty="0">
                <a:solidFill>
                  <a:schemeClr val="bg2">
                    <a:lumMod val="75000"/>
                  </a:schemeClr>
                </a:solidFill>
                <a:effectLst/>
                <a:latin typeface="fkGroteskNeue"/>
              </a:rPr>
              <a:t>Docker Swarm is Docker's native container orchestration tool designed to manage and scale containers across multiple machines. It clusters Docker hosts into a single virtual system, enabling automated deployment, scaling, and maintenance of containerized applications</a:t>
            </a:r>
          </a:p>
          <a:p>
            <a:endParaRPr lang="en-US" sz="2800" dirty="0">
              <a:solidFill>
                <a:schemeClr val="bg2">
                  <a:lumMod val="75000"/>
                </a:schemeClr>
              </a:solidFill>
              <a:latin typeface="fkGroteskNeue"/>
            </a:endParaRPr>
          </a:p>
          <a:p>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
              </a:rPr>
              <a:t>Core Components</a:t>
            </a:r>
          </a:p>
          <a:p>
            <a:pPr algn="l">
              <a:buFont typeface="Arial" panose="020B0604020202020204" pitchFamily="34" charset="0"/>
              <a:buChar char="•"/>
            </a:pPr>
            <a:r>
              <a:rPr lang="en-US" sz="2800" b="0" i="0" dirty="0">
                <a:solidFill>
                  <a:schemeClr val="bg2">
                    <a:lumMod val="75000"/>
                  </a:schemeClr>
                </a:solidFill>
                <a:effectLst/>
                <a:latin typeface="fkGroteskNeue"/>
              </a:rPr>
              <a:t>Nodes: Machines in the cluster, categorized as:</a:t>
            </a:r>
          </a:p>
          <a:p>
            <a:pPr marL="742950" lvl="1" indent="-285750" algn="l">
              <a:buFont typeface="Arial" panose="020B0604020202020204" pitchFamily="34" charset="0"/>
              <a:buChar char="•"/>
            </a:pPr>
            <a:r>
              <a:rPr lang="en-US" sz="2800" b="0" i="0" dirty="0">
                <a:solidFill>
                  <a:schemeClr val="bg2">
                    <a:lumMod val="75000"/>
                  </a:schemeClr>
                </a:solidFill>
                <a:effectLst/>
                <a:latin typeface="fkGroteskNeue"/>
              </a:rPr>
              <a:t>Manager Nodes: Handle cluster management, task scheduling, and state maintenance.</a:t>
            </a:r>
          </a:p>
          <a:p>
            <a:pPr marL="742950" lvl="1" indent="-285750" algn="l">
              <a:buFont typeface="Arial" panose="020B0604020202020204" pitchFamily="34" charset="0"/>
              <a:buChar char="•"/>
            </a:pPr>
            <a:r>
              <a:rPr lang="en-US" sz="2800" b="0" i="0" dirty="0">
                <a:solidFill>
                  <a:schemeClr val="bg2">
                    <a:lumMod val="75000"/>
                  </a:schemeClr>
                </a:solidFill>
                <a:effectLst/>
                <a:latin typeface="fkGroteskNeue"/>
              </a:rPr>
              <a:t>Worker Nodes: Execute tasks (containers) assigned by managers.</a:t>
            </a:r>
          </a:p>
          <a:p>
            <a:pPr marL="457200" lvl="1" algn="l"/>
            <a:endParaRPr lang="en-US" sz="2800" b="0" i="0" dirty="0">
              <a:solidFill>
                <a:schemeClr val="bg2">
                  <a:lumMod val="75000"/>
                </a:schemeClr>
              </a:solidFill>
              <a:effectLst/>
              <a:latin typeface="fkGroteskNeue"/>
            </a:endParaRPr>
          </a:p>
          <a:p>
            <a:pPr algn="l">
              <a:buFont typeface="Arial" panose="020B0604020202020204" pitchFamily="34" charset="0"/>
              <a:buChar char="•"/>
            </a:pPr>
            <a:r>
              <a:rPr lang="en-US" sz="2800" b="0" i="0" dirty="0">
                <a:solidFill>
                  <a:schemeClr val="bg2">
                    <a:lumMod val="75000"/>
                  </a:schemeClr>
                </a:solidFill>
                <a:effectLst/>
                <a:latin typeface="fkGroteskNeue"/>
              </a:rPr>
              <a:t>Services: Define the desired state of an application (e.g., container image, replicas, ports) and ensure Docker maintains .</a:t>
            </a:r>
          </a:p>
          <a:p>
            <a:pPr algn="l"/>
            <a:endParaRPr lang="en-US" sz="2800" b="0" i="0" dirty="0">
              <a:solidFill>
                <a:schemeClr val="bg2">
                  <a:lumMod val="75000"/>
                </a:schemeClr>
              </a:solidFill>
              <a:effectLst/>
              <a:latin typeface="fkGroteskNeue"/>
            </a:endParaRPr>
          </a:p>
          <a:p>
            <a:pPr algn="l">
              <a:buFont typeface="Arial" panose="020B0604020202020204" pitchFamily="34" charset="0"/>
              <a:buChar char="•"/>
            </a:pPr>
            <a:r>
              <a:rPr lang="en-US" sz="2800" b="0" i="0" dirty="0">
                <a:solidFill>
                  <a:schemeClr val="bg2">
                    <a:lumMod val="75000"/>
                  </a:schemeClr>
                </a:solidFill>
                <a:effectLst/>
                <a:latin typeface="fkGroteskNeue"/>
              </a:rPr>
              <a:t>Tasks: Individual container instances managed by Swarm to fulfill service requirements</a:t>
            </a:r>
          </a:p>
          <a:p>
            <a:endParaRPr lang="en-US" sz="2800" dirty="0">
              <a:solidFill>
                <a:schemeClr val="bg2">
                  <a:lumMod val="75000"/>
                </a:schemeClr>
              </a:solidFill>
            </a:endParaRPr>
          </a:p>
        </p:txBody>
      </p:sp>
    </p:spTree>
    <p:extLst>
      <p:ext uri="{BB962C8B-B14F-4D97-AF65-F5344CB8AC3E}">
        <p14:creationId xmlns:p14="http://schemas.microsoft.com/office/powerpoint/2010/main" val="2512152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7848302"/>
          </a:xfrm>
          <a:prstGeom prst="rect">
            <a:avLst/>
          </a:prstGeom>
          <a:noFill/>
        </p:spPr>
        <p:txBody>
          <a:bodyPr wrap="square">
            <a:spAutoFit/>
          </a:bodyPr>
          <a:lstStyle/>
          <a:p>
            <a:pPr algn="l"/>
            <a:r>
              <a:rPr lang="en-US" sz="2800" b="0" i="0" dirty="0">
                <a:solidFill>
                  <a:schemeClr val="bg2">
                    <a:lumMod val="75000"/>
                  </a:schemeClr>
                </a:solidFill>
                <a:effectLst/>
                <a:latin typeface="fkGrotesk"/>
              </a:rPr>
              <a:t>Benefits</a:t>
            </a:r>
          </a:p>
          <a:p>
            <a:pPr algn="l"/>
            <a:endParaRPr lang="en-US" sz="2800" b="0" i="0" dirty="0">
              <a:solidFill>
                <a:schemeClr val="bg2">
                  <a:lumMod val="75000"/>
                </a:schemeClr>
              </a:solidFill>
              <a:effectLst/>
              <a:latin typeface="fkGrotesk"/>
            </a:endParaRPr>
          </a:p>
          <a:p>
            <a:pPr algn="l">
              <a:buFont typeface="Arial" panose="020B0604020202020204" pitchFamily="34" charset="0"/>
              <a:buChar char="•"/>
            </a:pPr>
            <a:r>
              <a:rPr lang="en-US" sz="2800" b="0" i="0" dirty="0">
                <a:solidFill>
                  <a:schemeClr val="bg2">
                    <a:lumMod val="75000"/>
                  </a:schemeClr>
                </a:solidFill>
                <a:effectLst/>
                <a:latin typeface="fkGroteskNeue"/>
              </a:rPr>
              <a:t>Simplicity: Integrates directly with Docker CLI and API, making it easy for Docker users to adopt.</a:t>
            </a:r>
          </a:p>
          <a:p>
            <a:pPr algn="l">
              <a:buFont typeface="Arial" panose="020B0604020202020204" pitchFamily="34" charset="0"/>
              <a:buChar char="•"/>
            </a:pPr>
            <a:r>
              <a:rPr lang="en-US" sz="2800" b="0" i="0" dirty="0">
                <a:solidFill>
                  <a:schemeClr val="bg2">
                    <a:lumMod val="75000"/>
                  </a:schemeClr>
                </a:solidFill>
                <a:effectLst/>
                <a:latin typeface="fkGroteskNeue"/>
              </a:rPr>
              <a:t>Resource Efficiency: Lightweight architecture suits small-to-medium projects.</a:t>
            </a:r>
          </a:p>
          <a:p>
            <a:pPr algn="l">
              <a:buFont typeface="Arial" panose="020B0604020202020204" pitchFamily="34" charset="0"/>
              <a:buChar char="•"/>
            </a:pPr>
            <a:r>
              <a:rPr lang="en-US" sz="2800" b="0" i="0" dirty="0">
                <a:solidFill>
                  <a:schemeClr val="bg2">
                    <a:lumMod val="75000"/>
                  </a:schemeClr>
                </a:solidFill>
                <a:effectLst/>
                <a:latin typeface="fkGroteskNeue"/>
              </a:rPr>
              <a:t>High Availability: Ensures applications remain operational during node failures</a:t>
            </a:r>
          </a:p>
          <a:p>
            <a:pPr algn="l"/>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Neue"/>
              </a:rPr>
              <a:t>docker service create --name web --replicas 2 -p 80:80 docker.arvancloud.ir/</a:t>
            </a:r>
            <a:r>
              <a:rPr lang="en-US" sz="2800" b="0" i="0" dirty="0" err="1">
                <a:solidFill>
                  <a:schemeClr val="bg2">
                    <a:lumMod val="75000"/>
                  </a:schemeClr>
                </a:solidFill>
                <a:effectLst/>
                <a:latin typeface="fkGroteskNeue"/>
              </a:rPr>
              <a:t>nginx:latest</a:t>
            </a:r>
            <a:endParaRPr lang="en-US" sz="2800" b="0" i="0" dirty="0">
              <a:solidFill>
                <a:schemeClr val="bg2">
                  <a:lumMod val="75000"/>
                </a:schemeClr>
              </a:solidFill>
              <a:effectLst/>
              <a:latin typeface="fkGroteskNeue"/>
            </a:endParaRPr>
          </a:p>
          <a:p>
            <a:pPr algn="l">
              <a:buFont typeface="Arial" panose="020B0604020202020204" pitchFamily="34" charset="0"/>
              <a:buChar char="•"/>
            </a:pPr>
            <a:endParaRPr lang="en-US" sz="2800" dirty="0">
              <a:solidFill>
                <a:schemeClr val="bg2">
                  <a:lumMod val="75000"/>
                </a:schemeClr>
              </a:solidFill>
              <a:latin typeface="fkGroteskNeue"/>
            </a:endParaRPr>
          </a:p>
          <a:p>
            <a:pPr algn="l">
              <a:buFont typeface="Arial" panose="020B0604020202020204" pitchFamily="34" charset="0"/>
              <a:buChar char="•"/>
            </a:pPr>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pic>
        <p:nvPicPr>
          <p:cNvPr id="6" name="Picture 5">
            <a:extLst>
              <a:ext uri="{FF2B5EF4-FFF2-40B4-BE49-F238E27FC236}">
                <a16:creationId xmlns:a16="http://schemas.microsoft.com/office/drawing/2014/main" id="{2896D5FC-5D2C-B3D6-91E1-CC2FDC232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4550" y="5607050"/>
            <a:ext cx="3965575" cy="3937000"/>
          </a:xfrm>
          <a:prstGeom prst="rect">
            <a:avLst/>
          </a:prstGeom>
        </p:spPr>
      </p:pic>
    </p:spTree>
    <p:extLst>
      <p:ext uri="{BB962C8B-B14F-4D97-AF65-F5344CB8AC3E}">
        <p14:creationId xmlns:p14="http://schemas.microsoft.com/office/powerpoint/2010/main" val="423333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8710077"/>
          </a:xfrm>
          <a:prstGeom prst="rect">
            <a:avLst/>
          </a:prstGeom>
          <a:noFill/>
        </p:spPr>
        <p:txBody>
          <a:bodyPr wrap="square">
            <a:spAutoFit/>
          </a:bodyPr>
          <a:lstStyle/>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Port	Protocol	Description</a:t>
            </a:r>
          </a:p>
          <a:p>
            <a:pPr algn="l"/>
            <a:r>
              <a:rPr lang="en-US" sz="2800" dirty="0">
                <a:solidFill>
                  <a:schemeClr val="bg2">
                    <a:lumMod val="75000"/>
                  </a:schemeClr>
                </a:solidFill>
                <a:latin typeface="fkGroteskNeue"/>
              </a:rPr>
              <a:t>2377	TCP	       Swarm Management: Communication between manager nodes </a:t>
            </a:r>
          </a:p>
          <a:p>
            <a:pPr algn="l"/>
            <a:r>
              <a:rPr lang="en-US" sz="2800" dirty="0">
                <a:solidFill>
                  <a:schemeClr val="bg2">
                    <a:lumMod val="75000"/>
                  </a:schemeClr>
                </a:solidFill>
                <a:latin typeface="fkGroteskNeue"/>
              </a:rPr>
              <a:t>7946	TCP/UDP	Inter-node Communication: Service discovery and coordination (Gossip Protocol).</a:t>
            </a:r>
          </a:p>
          <a:p>
            <a:pPr algn="l"/>
            <a:r>
              <a:rPr lang="en-US" sz="2800" dirty="0">
                <a:solidFill>
                  <a:schemeClr val="bg2">
                    <a:lumMod val="75000"/>
                  </a:schemeClr>
                </a:solidFill>
                <a:latin typeface="fkGroteskNeue"/>
              </a:rPr>
              <a:t>4789	UDP	          Overlay Network Traffic: For cross-node container networking </a:t>
            </a:r>
          </a:p>
          <a:p>
            <a:pPr algn="l"/>
            <a:r>
              <a:rPr lang="en-US" sz="2800" dirty="0">
                <a:solidFill>
                  <a:schemeClr val="bg2">
                    <a:lumMod val="75000"/>
                  </a:schemeClr>
                </a:solidFill>
                <a:latin typeface="fkGroteskNeue"/>
              </a:rPr>
              <a:t> </a:t>
            </a:r>
          </a:p>
          <a:p>
            <a:pPr algn="l"/>
            <a:r>
              <a:rPr lang="en-US" sz="2800" b="1" i="0" dirty="0">
                <a:solidFill>
                  <a:schemeClr val="bg2">
                    <a:lumMod val="75000"/>
                  </a:schemeClr>
                </a:solidFill>
                <a:effectLst/>
                <a:latin typeface="DeepSeek-CJK-patch"/>
              </a:rPr>
              <a:t>Service Discovery in Docker Swarm</a:t>
            </a:r>
            <a:r>
              <a:rPr lang="en-US" sz="2800" b="0" i="0" dirty="0">
                <a:solidFill>
                  <a:schemeClr val="bg2">
                    <a:lumMod val="75000"/>
                  </a:schemeClr>
                </a:solidFill>
                <a:effectLst/>
                <a:latin typeface="DeepSeek-CJK-patch"/>
              </a:rPr>
              <a:t> refers to the mechanism that allows services (containers) within a Swarm cluster to </a:t>
            </a:r>
            <a:r>
              <a:rPr lang="en-US" sz="2800" b="1" i="0" dirty="0">
                <a:solidFill>
                  <a:schemeClr val="bg2">
                    <a:lumMod val="75000"/>
                  </a:schemeClr>
                </a:solidFill>
                <a:effectLst/>
                <a:latin typeface="DeepSeek-CJK-patch"/>
              </a:rPr>
              <a:t>automatically find and communicate with each other</a:t>
            </a:r>
            <a:r>
              <a:rPr lang="en-US" sz="2800" b="0" i="0" dirty="0">
                <a:solidFill>
                  <a:schemeClr val="bg2">
                    <a:lumMod val="75000"/>
                  </a:schemeClr>
                </a:solidFill>
                <a:effectLst/>
                <a:latin typeface="DeepSeek-CJK-patch"/>
              </a:rPr>
              <a:t> without needing to know their exact IP addresses or physical locations. It is a critical feature for dynamic, distributed environments where containers may scale up/down or move between nodes.</a:t>
            </a:r>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buFont typeface="Arial" panose="020B0604020202020204" pitchFamily="34" charset="0"/>
              <a:buChar char="•"/>
            </a:pPr>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1789175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docker-ai</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6124754"/>
          </a:xfrm>
          <a:prstGeom prst="rect">
            <a:avLst/>
          </a:prstGeom>
          <a:noFill/>
        </p:spPr>
        <p:txBody>
          <a:bodyPr wrap="square">
            <a:spAutoFit/>
          </a:bodyPr>
          <a:lstStyle/>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curl -</a:t>
            </a:r>
            <a:r>
              <a:rPr lang="en-US" sz="2800" dirty="0" err="1">
                <a:solidFill>
                  <a:schemeClr val="bg2">
                    <a:lumMod val="75000"/>
                  </a:schemeClr>
                </a:solidFill>
                <a:latin typeface="fkGroteskNeue"/>
              </a:rPr>
              <a:t>fsSL</a:t>
            </a:r>
            <a:r>
              <a:rPr lang="en-US" sz="2800" dirty="0">
                <a:solidFill>
                  <a:schemeClr val="bg2">
                    <a:lumMod val="75000"/>
                  </a:schemeClr>
                </a:solidFill>
                <a:latin typeface="fkGroteskNeue"/>
              </a:rPr>
              <a:t> https://ollama.com/install.sh | </a:t>
            </a:r>
            <a:r>
              <a:rPr lang="en-US" sz="2800" dirty="0" err="1">
                <a:solidFill>
                  <a:schemeClr val="bg2">
                    <a:lumMod val="75000"/>
                  </a:schemeClr>
                </a:solidFill>
                <a:latin typeface="fkGroteskNeue"/>
              </a:rPr>
              <a:t>sh</a:t>
            </a:r>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b="0" i="0" dirty="0" err="1">
                <a:solidFill>
                  <a:schemeClr val="bg2">
                    <a:lumMod val="75000"/>
                  </a:schemeClr>
                </a:solidFill>
                <a:effectLst/>
                <a:latin typeface="fkGroteskNeue"/>
              </a:rPr>
              <a:t>ollama</a:t>
            </a:r>
            <a:r>
              <a:rPr lang="en-US" sz="2800" b="0" i="0" dirty="0">
                <a:solidFill>
                  <a:schemeClr val="bg2">
                    <a:lumMod val="75000"/>
                  </a:schemeClr>
                </a:solidFill>
                <a:effectLst/>
                <a:latin typeface="fkGroteskNeue"/>
              </a:rPr>
              <a:t> run </a:t>
            </a:r>
            <a:r>
              <a:rPr lang="en-US" sz="2800" b="0" i="0" dirty="0" err="1">
                <a:solidFill>
                  <a:schemeClr val="bg2">
                    <a:lumMod val="75000"/>
                  </a:schemeClr>
                </a:solidFill>
                <a:effectLst/>
                <a:latin typeface="fkGroteskNeue"/>
              </a:rPr>
              <a:t>codellama</a:t>
            </a:r>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439283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Vault </a:t>
            </a:r>
            <a:r>
              <a:rPr lang="en-US" sz="5400" dirty="0" err="1"/>
              <a:t>Hashicorp</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805722"/>
            <a:ext cx="15963900" cy="9140964"/>
          </a:xfrm>
          <a:prstGeom prst="rect">
            <a:avLst/>
          </a:prstGeom>
          <a:noFill/>
        </p:spPr>
        <p:txBody>
          <a:bodyPr wrap="square">
            <a:spAutoFit/>
          </a:bodyPr>
          <a:lstStyle/>
          <a:p>
            <a:pPr algn="l"/>
            <a:r>
              <a:rPr lang="en-US" sz="2800" dirty="0">
                <a:solidFill>
                  <a:schemeClr val="tx2">
                    <a:lumMod val="20000"/>
                    <a:lumOff val="80000"/>
                  </a:schemeClr>
                </a:solidFill>
              </a:rPr>
              <a:t>Vault (by </a:t>
            </a:r>
            <a:r>
              <a:rPr lang="en-US" sz="2800" dirty="0" err="1">
                <a:solidFill>
                  <a:schemeClr val="tx2">
                    <a:lumMod val="20000"/>
                    <a:lumOff val="80000"/>
                  </a:schemeClr>
                </a:solidFill>
              </a:rPr>
              <a:t>HashiCorp</a:t>
            </a:r>
            <a:r>
              <a:rPr lang="en-US" sz="2800" dirty="0">
                <a:solidFill>
                  <a:schemeClr val="tx2">
                    <a:lumMod val="20000"/>
                    <a:lumOff val="80000"/>
                  </a:schemeClr>
                </a:solidFill>
              </a:rPr>
              <a:t>) is a tool for securely storing, accessing, and managing secrets and sensitive data. At its core, Vault provides:</a:t>
            </a: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tx2">
                  <a:lumMod val="40000"/>
                  <a:lumOff val="60000"/>
                </a:schemeClr>
              </a:solidFill>
              <a:latin typeface="fkGroteskNeue"/>
            </a:endParaRPr>
          </a:p>
          <a:p>
            <a:pPr algn="l"/>
            <a:endParaRPr lang="en-US" sz="2800" dirty="0">
              <a:solidFill>
                <a:schemeClr val="tx2">
                  <a:lumMod val="40000"/>
                  <a:lumOff val="60000"/>
                </a:schemeClr>
              </a:solidFill>
              <a:latin typeface="fkGroteskNeue"/>
            </a:endParaRPr>
          </a:p>
          <a:p>
            <a:pPr algn="l"/>
            <a:r>
              <a:rPr lang="en-US" sz="2800" b="1" dirty="0">
                <a:solidFill>
                  <a:schemeClr val="tx2">
                    <a:lumMod val="40000"/>
                    <a:lumOff val="60000"/>
                  </a:schemeClr>
                </a:solidFill>
              </a:rPr>
              <a:t>Sealing</a:t>
            </a:r>
            <a:r>
              <a:rPr lang="en-US" sz="2800" dirty="0">
                <a:solidFill>
                  <a:schemeClr val="tx2">
                    <a:lumMod val="40000"/>
                    <a:lumOff val="60000"/>
                  </a:schemeClr>
                </a:solidFill>
              </a:rPr>
              <a:t> in </a:t>
            </a:r>
            <a:r>
              <a:rPr lang="en-US" sz="2800" dirty="0" err="1">
                <a:solidFill>
                  <a:schemeClr val="tx2">
                    <a:lumMod val="40000"/>
                    <a:lumOff val="60000"/>
                  </a:schemeClr>
                </a:solidFill>
              </a:rPr>
              <a:t>HashiCorp</a:t>
            </a:r>
            <a:r>
              <a:rPr lang="en-US" sz="2800" dirty="0">
                <a:solidFill>
                  <a:schemeClr val="tx2">
                    <a:lumMod val="40000"/>
                    <a:lumOff val="60000"/>
                  </a:schemeClr>
                </a:solidFill>
              </a:rPr>
              <a:t> Vault refers to the act of zeroing out Vault’s master key from memory, immediately rendering all stored data inaccessible until the master key is restored (“unsealed”). Vault always starts in a sealed state and must be unsealed before it can serve any requests</a:t>
            </a:r>
            <a:endParaRPr lang="en-US" sz="2800" dirty="0">
              <a:solidFill>
                <a:schemeClr val="tx2">
                  <a:lumMod val="40000"/>
                  <a:lumOff val="60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Neue"/>
              </a:rPr>
              <a:t>docker run -d  --cap-add=IPC_LOCK --name vault3  -e 'VAULT_LOCAL_CONFIG={"storage": {"file": {"path": "/vault/file"}}, "listener": [{"</a:t>
            </a:r>
            <a:r>
              <a:rPr lang="en-US" sz="2800" b="0" i="0" dirty="0" err="1">
                <a:solidFill>
                  <a:schemeClr val="bg2">
                    <a:lumMod val="75000"/>
                  </a:schemeClr>
                </a:solidFill>
                <a:effectLst/>
                <a:latin typeface="fkGroteskNeue"/>
              </a:rPr>
              <a:t>tcp</a:t>
            </a:r>
            <a:r>
              <a:rPr lang="en-US" sz="2800" b="0" i="0" dirty="0">
                <a:solidFill>
                  <a:schemeClr val="bg2">
                    <a:lumMod val="75000"/>
                  </a:schemeClr>
                </a:solidFill>
                <a:effectLst/>
                <a:latin typeface="fkGroteskNeue"/>
              </a:rPr>
              <a:t>": { "address": "0.0.0.0:8200", "</a:t>
            </a:r>
            <a:r>
              <a:rPr lang="en-US" sz="2800" b="0" i="0" dirty="0" err="1">
                <a:solidFill>
                  <a:schemeClr val="bg2">
                    <a:lumMod val="75000"/>
                  </a:schemeClr>
                </a:solidFill>
                <a:effectLst/>
                <a:latin typeface="fkGroteskNeue"/>
              </a:rPr>
              <a:t>tls_disable</a:t>
            </a:r>
            <a:r>
              <a:rPr lang="en-US" sz="2800" b="0" i="0" dirty="0">
                <a:solidFill>
                  <a:schemeClr val="bg2">
                    <a:lumMod val="75000"/>
                  </a:schemeClr>
                </a:solidFill>
                <a:effectLst/>
                <a:latin typeface="fkGroteskNeue"/>
              </a:rPr>
              <a:t>": true}}], "</a:t>
            </a:r>
            <a:r>
              <a:rPr lang="en-US" sz="2800" b="0" i="0" dirty="0" err="1">
                <a:solidFill>
                  <a:schemeClr val="bg2">
                    <a:lumMod val="75000"/>
                  </a:schemeClr>
                </a:solidFill>
                <a:effectLst/>
                <a:latin typeface="fkGroteskNeue"/>
              </a:rPr>
              <a:t>default_lease_ttl</a:t>
            </a:r>
            <a:r>
              <a:rPr lang="en-US" sz="2800" b="0" i="0" dirty="0">
                <a:solidFill>
                  <a:schemeClr val="bg2">
                    <a:lumMod val="75000"/>
                  </a:schemeClr>
                </a:solidFill>
                <a:effectLst/>
                <a:latin typeface="fkGroteskNeue"/>
              </a:rPr>
              <a:t>": "168h", "</a:t>
            </a:r>
            <a:r>
              <a:rPr lang="en-US" sz="2800" b="0" i="0" dirty="0" err="1">
                <a:solidFill>
                  <a:schemeClr val="bg2">
                    <a:lumMod val="75000"/>
                  </a:schemeClr>
                </a:solidFill>
                <a:effectLst/>
                <a:latin typeface="fkGroteskNeue"/>
              </a:rPr>
              <a:t>max_lease_ttl</a:t>
            </a:r>
            <a:r>
              <a:rPr lang="en-US" sz="2800" b="0" i="0" dirty="0">
                <a:solidFill>
                  <a:schemeClr val="bg2">
                    <a:lumMod val="75000"/>
                  </a:schemeClr>
                </a:solidFill>
                <a:effectLst/>
                <a:latin typeface="fkGroteskNeue"/>
              </a:rPr>
              <a:t>": "720h", "</a:t>
            </a:r>
            <a:r>
              <a:rPr lang="en-US" sz="2800" b="0" i="0" dirty="0" err="1">
                <a:solidFill>
                  <a:schemeClr val="bg2">
                    <a:lumMod val="75000"/>
                  </a:schemeClr>
                </a:solidFill>
                <a:effectLst/>
                <a:latin typeface="fkGroteskNeue"/>
              </a:rPr>
              <a:t>ui</a:t>
            </a:r>
            <a:r>
              <a:rPr lang="en-US" sz="2800" b="0" i="0" dirty="0">
                <a:solidFill>
                  <a:schemeClr val="bg2">
                    <a:lumMod val="75000"/>
                  </a:schemeClr>
                </a:solidFill>
                <a:effectLst/>
                <a:latin typeface="fkGroteskNeue"/>
              </a:rPr>
              <a:t>": true}' -p 8200:8200 docker.arvancloud.ir/</a:t>
            </a:r>
            <a:r>
              <a:rPr lang="en-US" sz="2800" b="0" i="0" dirty="0" err="1">
                <a:solidFill>
                  <a:schemeClr val="bg2">
                    <a:lumMod val="75000"/>
                  </a:schemeClr>
                </a:solidFill>
                <a:effectLst/>
                <a:latin typeface="fkGroteskNeue"/>
              </a:rPr>
              <a:t>hashicorp</a:t>
            </a:r>
            <a:r>
              <a:rPr lang="en-US" sz="2800" b="0" i="0" dirty="0">
                <a:solidFill>
                  <a:schemeClr val="bg2">
                    <a:lumMod val="75000"/>
                  </a:schemeClr>
                </a:solidFill>
                <a:effectLst/>
                <a:latin typeface="fkGroteskNeue"/>
              </a:rPr>
              <a:t>/vault server</a:t>
            </a: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101981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docker-secret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721448"/>
            <a:ext cx="15963900" cy="11295400"/>
          </a:xfrm>
          <a:prstGeom prst="rect">
            <a:avLst/>
          </a:prstGeom>
          <a:noFill/>
        </p:spPr>
        <p:txBody>
          <a:bodyPr wrap="square">
            <a:spAutoFit/>
          </a:bodyPr>
          <a:lstStyle/>
          <a:p>
            <a:pPr algn="l"/>
            <a:endParaRPr lang="en-US" sz="2800" dirty="0">
              <a:solidFill>
                <a:schemeClr val="accent3">
                  <a:lumMod val="75000"/>
                </a:schemeClr>
              </a:solidFill>
              <a:latin typeface="fkGroteskNeue"/>
            </a:endParaRPr>
          </a:p>
          <a:p>
            <a:pPr algn="l"/>
            <a:r>
              <a:rPr lang="en-US" sz="2800" dirty="0">
                <a:solidFill>
                  <a:schemeClr val="accent3">
                    <a:lumMod val="75000"/>
                  </a:schemeClr>
                </a:solidFill>
              </a:rPr>
              <a:t>Create a secret file or pass the content directly: just for docker swarm</a:t>
            </a:r>
            <a:endParaRPr lang="en-US" sz="2800" dirty="0">
              <a:solidFill>
                <a:schemeClr val="accent3">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echo "my-secret-password" | docker secret create </a:t>
            </a:r>
            <a:r>
              <a:rPr lang="en-US" sz="2800" dirty="0" err="1">
                <a:solidFill>
                  <a:schemeClr val="bg2">
                    <a:lumMod val="75000"/>
                  </a:schemeClr>
                </a:solidFill>
                <a:latin typeface="fkGroteskNeue"/>
              </a:rPr>
              <a:t>db_password</a:t>
            </a:r>
            <a:r>
              <a:rPr lang="en-US" sz="2800" dirty="0">
                <a:solidFill>
                  <a:schemeClr val="bg2">
                    <a:lumMod val="75000"/>
                  </a:schemeClr>
                </a:solidFill>
                <a:latin typeface="fkGroteskNeue"/>
              </a:rPr>
              <a:t> –</a:t>
            </a:r>
          </a:p>
          <a:p>
            <a:pPr algn="l"/>
            <a:endParaRPr lang="en-US" sz="2800" b="0" i="0" dirty="0">
              <a:solidFill>
                <a:schemeClr val="bg2">
                  <a:lumMod val="75000"/>
                </a:schemeClr>
              </a:solidFill>
              <a:effectLst/>
              <a:latin typeface="fkGroteskNeue"/>
            </a:endParaRPr>
          </a:p>
          <a:p>
            <a:pPr algn="l"/>
            <a:r>
              <a:rPr lang="en-US" sz="2800" b="0" i="0" dirty="0">
                <a:solidFill>
                  <a:schemeClr val="bg2">
                    <a:lumMod val="75000"/>
                  </a:schemeClr>
                </a:solidFill>
                <a:effectLst/>
                <a:latin typeface="fkGroteskNeue"/>
              </a:rPr>
              <a:t>docker secret ls , rm name</a:t>
            </a:r>
          </a:p>
          <a:p>
            <a:pPr algn="l"/>
            <a:endParaRPr lang="en-US" sz="2800" dirty="0">
              <a:solidFill>
                <a:schemeClr val="bg2">
                  <a:lumMod val="75000"/>
                </a:schemeClr>
              </a:solidFill>
              <a:latin typeface="fkGroteskNeue"/>
            </a:endParaRPr>
          </a:p>
          <a:p>
            <a:pPr algn="l"/>
            <a:r>
              <a:rPr lang="en-US" sz="1400" b="0" i="0" dirty="0">
                <a:solidFill>
                  <a:schemeClr val="bg2">
                    <a:lumMod val="75000"/>
                  </a:schemeClr>
                </a:solidFill>
                <a:effectLst/>
                <a:latin typeface="fkGroteskNeue"/>
              </a:rPr>
              <a:t>version: '3.8'</a:t>
            </a:r>
          </a:p>
          <a:p>
            <a:pPr algn="l"/>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services:</a:t>
            </a:r>
          </a:p>
          <a:p>
            <a:pPr algn="l"/>
            <a:r>
              <a:rPr lang="en-US" sz="1400" b="0" i="0" dirty="0">
                <a:solidFill>
                  <a:schemeClr val="bg2">
                    <a:lumMod val="75000"/>
                  </a:schemeClr>
                </a:solidFill>
                <a:effectLst/>
                <a:latin typeface="fkGroteskNeue"/>
              </a:rPr>
              <a:t>  web:</a:t>
            </a:r>
          </a:p>
          <a:p>
            <a:pPr algn="l"/>
            <a:r>
              <a:rPr lang="en-US" sz="1400" b="0" i="0" dirty="0">
                <a:solidFill>
                  <a:schemeClr val="bg2">
                    <a:lumMod val="75000"/>
                  </a:schemeClr>
                </a:solidFill>
                <a:effectLst/>
                <a:latin typeface="fkGroteskNeue"/>
              </a:rPr>
              <a:t>    image: nginx</a:t>
            </a:r>
          </a:p>
          <a:p>
            <a:pPr algn="l"/>
            <a:r>
              <a:rPr lang="en-US" sz="1400" b="0" i="0" dirty="0">
                <a:solidFill>
                  <a:schemeClr val="bg2">
                    <a:lumMod val="75000"/>
                  </a:schemeClr>
                </a:solidFill>
                <a:effectLst/>
                <a:latin typeface="fkGroteskNeue"/>
              </a:rPr>
              <a:t>    secrets:</a:t>
            </a:r>
          </a:p>
          <a:p>
            <a:pPr algn="l"/>
            <a:r>
              <a:rPr lang="en-US" sz="1400" b="0" i="0" dirty="0">
                <a:solidFill>
                  <a:schemeClr val="bg2">
                    <a:lumMod val="75000"/>
                  </a:schemeClr>
                </a:solidFill>
                <a:effectLst/>
                <a:latin typeface="fkGroteskNeue"/>
              </a:rPr>
              <a:t>      - </a:t>
            </a:r>
            <a:r>
              <a:rPr lang="en-US" sz="1400" b="0" i="0" dirty="0" err="1">
                <a:solidFill>
                  <a:schemeClr val="bg2">
                    <a:lumMod val="75000"/>
                  </a:schemeClr>
                </a:solidFill>
                <a:effectLst/>
                <a:latin typeface="fkGroteskNeue"/>
              </a:rPr>
              <a:t>db_password</a:t>
            </a:r>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    deploy:</a:t>
            </a:r>
          </a:p>
          <a:p>
            <a:pPr algn="l"/>
            <a:r>
              <a:rPr lang="en-US" sz="1400" b="0" i="0" dirty="0">
                <a:solidFill>
                  <a:schemeClr val="bg2">
                    <a:lumMod val="75000"/>
                  </a:schemeClr>
                </a:solidFill>
                <a:effectLst/>
                <a:latin typeface="fkGroteskNeue"/>
              </a:rPr>
              <a:t>      replicas: 1</a:t>
            </a:r>
          </a:p>
          <a:p>
            <a:pPr algn="l"/>
            <a:r>
              <a:rPr lang="en-US" sz="1400" b="0" i="0" dirty="0">
                <a:solidFill>
                  <a:schemeClr val="bg2">
                    <a:lumMod val="75000"/>
                  </a:schemeClr>
                </a:solidFill>
                <a:effectLst/>
                <a:latin typeface="fkGroteskNeue"/>
              </a:rPr>
              <a:t>    configs:</a:t>
            </a:r>
          </a:p>
          <a:p>
            <a:pPr algn="l"/>
            <a:r>
              <a:rPr lang="en-US" sz="1400" b="0" i="0" dirty="0">
                <a:solidFill>
                  <a:schemeClr val="bg2">
                    <a:lumMod val="75000"/>
                  </a:schemeClr>
                </a:solidFill>
                <a:effectLst/>
                <a:latin typeface="fkGroteskNeue"/>
              </a:rPr>
              <a:t>      - source: </a:t>
            </a:r>
            <a:r>
              <a:rPr lang="en-US" sz="1400" b="0" i="0" dirty="0" err="1">
                <a:solidFill>
                  <a:schemeClr val="bg2">
                    <a:lumMod val="75000"/>
                  </a:schemeClr>
                </a:solidFill>
                <a:effectLst/>
                <a:latin typeface="fkGroteskNeue"/>
              </a:rPr>
              <a:t>nginx_conf</a:t>
            </a:r>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        target: /</a:t>
            </a:r>
            <a:r>
              <a:rPr lang="en-US" sz="1400" b="0" i="0" dirty="0" err="1">
                <a:solidFill>
                  <a:schemeClr val="bg2">
                    <a:lumMod val="75000"/>
                  </a:schemeClr>
                </a:solidFill>
                <a:effectLst/>
                <a:latin typeface="fkGroteskNeue"/>
              </a:rPr>
              <a:t>etc</a:t>
            </a:r>
            <a:r>
              <a:rPr lang="en-US" sz="1400" b="0" i="0" dirty="0">
                <a:solidFill>
                  <a:schemeClr val="bg2">
                    <a:lumMod val="75000"/>
                  </a:schemeClr>
                </a:solidFill>
                <a:effectLst/>
                <a:latin typeface="fkGroteskNeue"/>
              </a:rPr>
              <a:t>/nginx/</a:t>
            </a:r>
            <a:r>
              <a:rPr lang="en-US" sz="1400" b="0" i="0" dirty="0" err="1">
                <a:solidFill>
                  <a:schemeClr val="bg2">
                    <a:lumMod val="75000"/>
                  </a:schemeClr>
                </a:solidFill>
                <a:effectLst/>
                <a:latin typeface="fkGroteskNeue"/>
              </a:rPr>
              <a:t>nginx.conf</a:t>
            </a:r>
            <a:endParaRPr lang="en-US" sz="1400" b="0" i="0" dirty="0">
              <a:solidFill>
                <a:schemeClr val="bg2">
                  <a:lumMod val="75000"/>
                </a:schemeClr>
              </a:solidFill>
              <a:effectLst/>
              <a:latin typeface="fkGroteskNeue"/>
            </a:endParaRPr>
          </a:p>
          <a:p>
            <a:pPr algn="l"/>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secrets:</a:t>
            </a:r>
          </a:p>
          <a:p>
            <a:pPr algn="l"/>
            <a:r>
              <a:rPr lang="en-US" sz="1400" b="0" i="0" dirty="0">
                <a:solidFill>
                  <a:schemeClr val="bg2">
                    <a:lumMod val="75000"/>
                  </a:schemeClr>
                </a:solidFill>
                <a:effectLst/>
                <a:latin typeface="fkGroteskNeue"/>
              </a:rPr>
              <a:t>  </a:t>
            </a:r>
            <a:r>
              <a:rPr lang="en-US" sz="1400" b="0" i="0" dirty="0" err="1">
                <a:solidFill>
                  <a:schemeClr val="bg2">
                    <a:lumMod val="75000"/>
                  </a:schemeClr>
                </a:solidFill>
                <a:effectLst/>
                <a:latin typeface="fkGroteskNeue"/>
              </a:rPr>
              <a:t>db_password</a:t>
            </a:r>
            <a:r>
              <a:rPr lang="en-US" sz="1400" b="0" i="0" dirty="0">
                <a:solidFill>
                  <a:schemeClr val="bg2">
                    <a:lumMod val="75000"/>
                  </a:schemeClr>
                </a:solidFill>
                <a:effectLst/>
                <a:latin typeface="fkGroteskNeue"/>
              </a:rPr>
              <a:t>:</a:t>
            </a:r>
          </a:p>
          <a:p>
            <a:pPr algn="l"/>
            <a:r>
              <a:rPr lang="en-US" sz="1400" b="0" i="0" dirty="0">
                <a:solidFill>
                  <a:schemeClr val="bg2">
                    <a:lumMod val="75000"/>
                  </a:schemeClr>
                </a:solidFill>
                <a:effectLst/>
                <a:latin typeface="fkGroteskNeue"/>
              </a:rPr>
              <a:t>    external: true</a:t>
            </a: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608937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docker-secret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721448"/>
            <a:ext cx="15963900" cy="5693866"/>
          </a:xfrm>
          <a:prstGeom prst="rect">
            <a:avLst/>
          </a:prstGeom>
          <a:noFill/>
        </p:spPr>
        <p:txBody>
          <a:bodyPr wrap="square">
            <a:spAutoFit/>
          </a:bodyPr>
          <a:lstStyle/>
          <a:p>
            <a:pPr algn="l"/>
            <a:endParaRPr lang="en-US" sz="2800" dirty="0">
              <a:solidFill>
                <a:schemeClr val="accent3">
                  <a:lumMod val="75000"/>
                </a:schemeClr>
              </a:solidFill>
              <a:latin typeface="fkGroteskNeue"/>
            </a:endParaRPr>
          </a:p>
          <a:p>
            <a:pPr algn="l"/>
            <a:r>
              <a:rPr lang="en-US" sz="2800" b="0" i="0" dirty="0">
                <a:solidFill>
                  <a:schemeClr val="bg2">
                    <a:lumMod val="75000"/>
                  </a:schemeClr>
                </a:solidFill>
                <a:effectLst/>
                <a:latin typeface="fkGroteskNeue"/>
              </a:rPr>
              <a:t>echo "supersecret" &gt; ./db_password.txt</a:t>
            </a:r>
          </a:p>
          <a:p>
            <a:pPr algn="l"/>
            <a:r>
              <a:rPr lang="en-US" sz="2800" b="0" i="0" dirty="0">
                <a:solidFill>
                  <a:schemeClr val="bg2">
                    <a:lumMod val="75000"/>
                  </a:schemeClr>
                </a:solidFill>
                <a:effectLst/>
                <a:latin typeface="fkGroteskNeue"/>
              </a:rPr>
              <a:t>docker run -v $(</a:t>
            </a:r>
            <a:r>
              <a:rPr lang="en-US" sz="2800" b="0" i="0" dirty="0" err="1">
                <a:solidFill>
                  <a:schemeClr val="bg2">
                    <a:lumMod val="75000"/>
                  </a:schemeClr>
                </a:solidFill>
                <a:effectLst/>
                <a:latin typeface="fkGroteskNeue"/>
              </a:rPr>
              <a:t>pwd</a:t>
            </a:r>
            <a:r>
              <a:rPr lang="en-US" sz="2800" b="0" i="0" dirty="0">
                <a:solidFill>
                  <a:schemeClr val="bg2">
                    <a:lumMod val="75000"/>
                  </a:schemeClr>
                </a:solidFill>
                <a:effectLst/>
                <a:latin typeface="fkGroteskNeue"/>
              </a:rPr>
              <a:t>)/db_password.txt:/run/secrets/</a:t>
            </a:r>
            <a:r>
              <a:rPr lang="en-US" sz="2800" b="0" i="0" dirty="0" err="1">
                <a:solidFill>
                  <a:schemeClr val="bg2">
                    <a:lumMod val="75000"/>
                  </a:schemeClr>
                </a:solidFill>
                <a:effectLst/>
                <a:latin typeface="fkGroteskNeue"/>
              </a:rPr>
              <a:t>db_password:ro</a:t>
            </a:r>
            <a:r>
              <a:rPr lang="en-US" sz="2800" b="0" i="0" dirty="0">
                <a:solidFill>
                  <a:schemeClr val="bg2">
                    <a:lumMod val="75000"/>
                  </a:schemeClr>
                </a:solidFill>
                <a:effectLst/>
                <a:latin typeface="fkGroteskNeue"/>
              </a:rPr>
              <a:t> my-image</a:t>
            </a: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715131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304290"/>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Request Methods</a:t>
            </a:r>
            <a:r>
              <a:rPr lang="en-US" sz="3200" b="0" i="0" dirty="0">
                <a:solidFill>
                  <a:schemeClr val="bg1"/>
                </a:solidFill>
                <a:effectLst/>
                <a:latin typeface="Inter"/>
              </a:rPr>
              <a:t>:</a:t>
            </a:r>
          </a:p>
          <a:p>
            <a:pPr algn="l">
              <a:buFont typeface="Arial" panose="020B0604020202020204" pitchFamily="34" charset="0"/>
              <a:buChar char="•"/>
            </a:pPr>
            <a:r>
              <a:rPr lang="en-US" sz="3200" b="0" i="0" dirty="0">
                <a:solidFill>
                  <a:schemeClr val="bg1"/>
                </a:solidFill>
                <a:effectLst/>
                <a:latin typeface="Inter"/>
              </a:rPr>
              <a:t>Common HTTP methods include:</a:t>
            </a:r>
          </a:p>
          <a:p>
            <a:pPr marL="742950" lvl="1" indent="-285750" algn="l">
              <a:buFont typeface="Arial" panose="020B0604020202020204" pitchFamily="34" charset="0"/>
              <a:buChar char="•"/>
            </a:pPr>
            <a:r>
              <a:rPr lang="en-US" sz="3200" b="1" i="0" dirty="0">
                <a:solidFill>
                  <a:schemeClr val="bg1"/>
                </a:solidFill>
                <a:effectLst/>
                <a:latin typeface="Inter"/>
              </a:rPr>
              <a:t>GET</a:t>
            </a:r>
            <a:r>
              <a:rPr lang="en-US" sz="3200" b="0" i="0" dirty="0">
                <a:solidFill>
                  <a:schemeClr val="bg1"/>
                </a:solidFill>
                <a:effectLst/>
                <a:latin typeface="Inter"/>
              </a:rPr>
              <a:t>: Retrieve data from the server(</a:t>
            </a:r>
            <a:r>
              <a:rPr lang="en-US" sz="3200" dirty="0">
                <a:solidFill>
                  <a:schemeClr val="bg1"/>
                </a:solidFill>
                <a:latin typeface="Inter"/>
              </a:rPr>
              <a:t>Fetching a user's profile</a:t>
            </a:r>
            <a:r>
              <a:rPr lang="en-US" sz="3200" b="0" i="0" dirty="0">
                <a:solidFill>
                  <a:srgbClr val="404040"/>
                </a:solidFill>
                <a:effectLst/>
                <a:latin typeface="Inter"/>
              </a:rPr>
              <a:t>)</a:t>
            </a:r>
            <a:r>
              <a:rPr lang="en-US" sz="3200" b="0" i="0" dirty="0">
                <a:solidFill>
                  <a:schemeClr val="bg1"/>
                </a:solidFill>
                <a:effectLst/>
                <a:latin typeface="Inter"/>
              </a:rPr>
              <a:t>.</a:t>
            </a:r>
          </a:p>
          <a:p>
            <a:pPr marL="742950" lvl="1" indent="-285750" algn="l">
              <a:buFont typeface="Arial" panose="020B0604020202020204" pitchFamily="34" charset="0"/>
              <a:buChar char="•"/>
            </a:pPr>
            <a:r>
              <a:rPr lang="en-US" sz="3200" b="1" i="0" dirty="0">
                <a:solidFill>
                  <a:schemeClr val="bg1"/>
                </a:solidFill>
                <a:effectLst/>
                <a:latin typeface="Inter"/>
              </a:rPr>
              <a:t>POST</a:t>
            </a:r>
            <a:r>
              <a:rPr lang="en-US" sz="3200" b="0" i="0" dirty="0">
                <a:solidFill>
                  <a:schemeClr val="bg1"/>
                </a:solidFill>
                <a:effectLst/>
                <a:latin typeface="Inter"/>
              </a:rPr>
              <a:t>: Send data to the server for processing(for example </a:t>
            </a:r>
            <a:r>
              <a:rPr lang="en-US" sz="3200" b="0" i="0" dirty="0" err="1">
                <a:solidFill>
                  <a:schemeClr val="bg1"/>
                </a:solidFill>
                <a:effectLst/>
                <a:latin typeface="Inter"/>
              </a:rPr>
              <a:t>login,create</a:t>
            </a:r>
            <a:r>
              <a:rPr lang="en-US" sz="3200" b="0" i="0" dirty="0">
                <a:solidFill>
                  <a:schemeClr val="bg1"/>
                </a:solidFill>
                <a:effectLst/>
                <a:latin typeface="Inter"/>
              </a:rPr>
              <a:t> user).payload boy of request</a:t>
            </a:r>
          </a:p>
          <a:p>
            <a:pPr marL="742950" lvl="1" indent="-285750" algn="l">
              <a:buFont typeface="Arial" panose="020B0604020202020204" pitchFamily="34" charset="0"/>
              <a:buChar char="•"/>
            </a:pPr>
            <a:r>
              <a:rPr lang="en-US" sz="3200" b="1" i="0" dirty="0">
                <a:solidFill>
                  <a:schemeClr val="bg1"/>
                </a:solidFill>
                <a:effectLst/>
                <a:latin typeface="Inter"/>
              </a:rPr>
              <a:t>PUT</a:t>
            </a:r>
            <a:r>
              <a:rPr lang="en-US" sz="3200" b="0" i="0" dirty="0">
                <a:solidFill>
                  <a:schemeClr val="bg1"/>
                </a:solidFill>
                <a:effectLst/>
                <a:latin typeface="Inter"/>
              </a:rPr>
              <a:t>: Store specified data or </a:t>
            </a:r>
            <a:r>
              <a:rPr lang="en-US" sz="3200" dirty="0">
                <a:solidFill>
                  <a:schemeClr val="bg1"/>
                </a:solidFill>
                <a:latin typeface="Inter"/>
              </a:rPr>
              <a:t>u</a:t>
            </a:r>
            <a:r>
              <a:rPr lang="en-US" sz="3200" b="0" i="0" dirty="0">
                <a:solidFill>
                  <a:schemeClr val="bg1"/>
                </a:solidFill>
                <a:effectLst/>
                <a:latin typeface="Inter"/>
              </a:rPr>
              <a:t>pdate existing data on the </a:t>
            </a:r>
            <a:r>
              <a:rPr lang="en-US" sz="3200" b="0" i="0" dirty="0" err="1">
                <a:solidFill>
                  <a:schemeClr val="bg1"/>
                </a:solidFill>
                <a:effectLst/>
                <a:latin typeface="Inter"/>
              </a:rPr>
              <a:t>sepecified</a:t>
            </a:r>
            <a:r>
              <a:rPr lang="en-US" sz="3200" b="0" i="0" dirty="0">
                <a:solidFill>
                  <a:schemeClr val="bg1"/>
                </a:solidFill>
                <a:effectLst/>
                <a:latin typeface="Inter"/>
              </a:rPr>
              <a:t> location on server(upload image).</a:t>
            </a:r>
          </a:p>
          <a:p>
            <a:pPr marL="742950" lvl="1" indent="-285750" algn="l">
              <a:buFont typeface="Arial" panose="020B0604020202020204" pitchFamily="34" charset="0"/>
              <a:buChar char="•"/>
            </a:pPr>
            <a:r>
              <a:rPr lang="en-US" sz="3200" b="1" i="0" dirty="0">
                <a:solidFill>
                  <a:schemeClr val="bg1"/>
                </a:solidFill>
                <a:effectLst/>
                <a:latin typeface="Inter"/>
              </a:rPr>
              <a:t>DELETE</a:t>
            </a:r>
            <a:r>
              <a:rPr lang="en-US" sz="3200" b="0" i="0" dirty="0">
                <a:solidFill>
                  <a:schemeClr val="bg1"/>
                </a:solidFill>
                <a:effectLst/>
                <a:latin typeface="Inter"/>
              </a:rPr>
              <a:t>: Remove data from the server(delete user account).</a:t>
            </a:r>
          </a:p>
          <a:p>
            <a:pPr marL="742950" lvl="1" indent="-285750" algn="l">
              <a:buFont typeface="Arial" panose="020B0604020202020204" pitchFamily="34" charset="0"/>
              <a:buChar char="•"/>
            </a:pPr>
            <a:r>
              <a:rPr lang="en-US" sz="3200" b="1" i="0" dirty="0">
                <a:solidFill>
                  <a:schemeClr val="bg1"/>
                </a:solidFill>
                <a:effectLst/>
                <a:latin typeface="Inter"/>
              </a:rPr>
              <a:t>PATCH</a:t>
            </a:r>
            <a:r>
              <a:rPr lang="en-US" sz="3200" b="0" i="0" dirty="0">
                <a:solidFill>
                  <a:schemeClr val="bg1"/>
                </a:solidFill>
                <a:effectLst/>
                <a:latin typeface="Inter"/>
              </a:rPr>
              <a:t>: Partially update data on the server(Changing a user's email address)</a:t>
            </a:r>
          </a:p>
          <a:p>
            <a:pPr marL="742950" lvl="1" indent="-285750" algn="l">
              <a:buFont typeface="Arial" panose="020B0604020202020204" pitchFamily="34" charset="0"/>
              <a:buChar char="•"/>
            </a:pPr>
            <a:r>
              <a:rPr lang="en-US" sz="3200" dirty="0">
                <a:solidFill>
                  <a:schemeClr val="bg1"/>
                </a:solidFill>
                <a:latin typeface="Inter"/>
              </a:rPr>
              <a:t>HEAD: request the title  of the request</a:t>
            </a:r>
          </a:p>
          <a:p>
            <a:pPr marL="742950" lvl="1" indent="-285750" algn="l">
              <a:buFont typeface="Arial" panose="020B0604020202020204" pitchFamily="34" charset="0"/>
              <a:buChar char="•"/>
            </a:pPr>
            <a:r>
              <a:rPr lang="en-US" sz="3200" dirty="0" err="1">
                <a:solidFill>
                  <a:schemeClr val="bg1"/>
                </a:solidFill>
                <a:latin typeface="Inter"/>
              </a:rPr>
              <a:t>OPTION:Retreive</a:t>
            </a:r>
            <a:r>
              <a:rPr lang="en-US" sz="3200" dirty="0">
                <a:solidFill>
                  <a:schemeClr val="bg1"/>
                </a:solidFill>
                <a:latin typeface="Inter"/>
              </a:rPr>
              <a:t>  the HTTP request s that the server support </a:t>
            </a:r>
            <a:endParaRPr lang="en-US" sz="3200" b="0" i="0" dirty="0">
              <a:solidFill>
                <a:schemeClr val="bg1"/>
              </a:solidFill>
              <a:effectLst/>
              <a:latin typeface="Inter"/>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451513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2101850"/>
            <a:ext cx="13868400" cy="6124754"/>
          </a:xfrm>
          <a:prstGeom prst="rect">
            <a:avLst/>
          </a:prstGeom>
          <a:noFill/>
        </p:spPr>
        <p:txBody>
          <a:bodyPr wrap="square">
            <a:spAutoFit/>
          </a:bodyPr>
          <a:lstStyle/>
          <a:p>
            <a:r>
              <a:rPr lang="en-US" sz="2800" dirty="0">
                <a:solidFill>
                  <a:srgbClr val="92D050"/>
                </a:solidFill>
              </a:rPr>
              <a:t>Git is a </a:t>
            </a:r>
            <a:r>
              <a:rPr lang="en-US" sz="2800" b="1" dirty="0">
                <a:solidFill>
                  <a:srgbClr val="92D050"/>
                </a:solidFill>
              </a:rPr>
              <a:t>distributed version control system (VCS)</a:t>
            </a:r>
            <a:r>
              <a:rPr lang="en-US" sz="2800" dirty="0">
                <a:solidFill>
                  <a:srgbClr val="92D050"/>
                </a:solidFill>
              </a:rPr>
              <a:t> used for tracking changes in code, collaborating with teams, and managing software development projects efficiently. It helps developers keep track of modifications, revert to previous versions, and work on different features simultaneously without conflicts.</a:t>
            </a:r>
          </a:p>
          <a:p>
            <a:endParaRPr lang="en-US" sz="2800" dirty="0">
              <a:solidFill>
                <a:srgbClr val="92D050"/>
              </a:solidFill>
            </a:endParaRPr>
          </a:p>
          <a:p>
            <a:endParaRPr lang="en-US" sz="2800" dirty="0">
              <a:solidFill>
                <a:srgbClr val="92D050"/>
              </a:solidFill>
            </a:endParaRPr>
          </a:p>
          <a:p>
            <a:r>
              <a:rPr lang="en-US" sz="2800" dirty="0">
                <a:solidFill>
                  <a:srgbClr val="92D050"/>
                </a:solidFill>
              </a:rPr>
              <a:t>Why Use Git?</a:t>
            </a:r>
          </a:p>
          <a:p>
            <a:r>
              <a:rPr lang="en-US" sz="2800" dirty="0">
                <a:solidFill>
                  <a:srgbClr val="92D050"/>
                </a:solidFill>
              </a:rPr>
              <a:t>✅ Efficient Code Management – Keeps track of all changes made by developers.</a:t>
            </a:r>
            <a:br>
              <a:rPr lang="en-US" sz="2800" dirty="0">
                <a:solidFill>
                  <a:srgbClr val="92D050"/>
                </a:solidFill>
              </a:rPr>
            </a:br>
            <a:r>
              <a:rPr lang="en-US" sz="2800" dirty="0">
                <a:solidFill>
                  <a:srgbClr val="92D050"/>
                </a:solidFill>
              </a:rPr>
              <a:t>✅ Collaboration Friendly – Enables multiple developers to work on a project without conflicts.</a:t>
            </a:r>
            <a:br>
              <a:rPr lang="en-US" sz="2800" dirty="0">
                <a:solidFill>
                  <a:srgbClr val="92D050"/>
                </a:solidFill>
              </a:rPr>
            </a:br>
            <a:r>
              <a:rPr lang="en-US" sz="2800" dirty="0">
                <a:solidFill>
                  <a:srgbClr val="92D050"/>
                </a:solidFill>
              </a:rPr>
              <a:t>✅ Undo Mistakes Easily – Rollback to previous versions if needed.</a:t>
            </a:r>
            <a:br>
              <a:rPr lang="en-US" sz="2800" dirty="0">
                <a:solidFill>
                  <a:srgbClr val="92D050"/>
                </a:solidFill>
              </a:rPr>
            </a:br>
            <a:r>
              <a:rPr lang="en-US" sz="2800" dirty="0">
                <a:solidFill>
                  <a:srgbClr val="92D050"/>
                </a:solidFill>
              </a:rPr>
              <a:t>✅ Widely Used – Almost every major software development team uses Git.</a:t>
            </a:r>
          </a:p>
          <a:p>
            <a:endParaRPr lang="en-US" sz="2800" dirty="0">
              <a:solidFill>
                <a:srgbClr val="92D050"/>
              </a:solidFill>
            </a:endParaRPr>
          </a:p>
          <a:p>
            <a:endParaRPr lang="en-US" sz="2800" dirty="0">
              <a:solidFill>
                <a:srgbClr val="92D050"/>
              </a:solidFill>
            </a:endParaRPr>
          </a:p>
        </p:txBody>
      </p:sp>
    </p:spTree>
    <p:extLst>
      <p:ext uri="{BB962C8B-B14F-4D97-AF65-F5344CB8AC3E}">
        <p14:creationId xmlns:p14="http://schemas.microsoft.com/office/powerpoint/2010/main" val="1988072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4" y="-15828"/>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Commands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Picture 5">
            <a:extLst>
              <a:ext uri="{FF2B5EF4-FFF2-40B4-BE49-F238E27FC236}">
                <a16:creationId xmlns:a16="http://schemas.microsoft.com/office/drawing/2014/main" id="{F63F4DB8-686E-420F-9CA8-0B456FDEC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2482850"/>
            <a:ext cx="10011747" cy="5943600"/>
          </a:xfrm>
          <a:prstGeom prst="rect">
            <a:avLst/>
          </a:prstGeom>
        </p:spPr>
      </p:pic>
    </p:spTree>
    <p:extLst>
      <p:ext uri="{BB962C8B-B14F-4D97-AF65-F5344CB8AC3E}">
        <p14:creationId xmlns:p14="http://schemas.microsoft.com/office/powerpoint/2010/main" val="3314233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Branch and Merging</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DF62BA64-E6E9-476C-A586-E6B417AC8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0" y="2837339"/>
            <a:ext cx="10754694" cy="6172551"/>
          </a:xfrm>
          <a:prstGeom prst="rect">
            <a:avLst/>
          </a:prstGeom>
        </p:spPr>
      </p:pic>
      <p:pic>
        <p:nvPicPr>
          <p:cNvPr id="9" name="Picture 8">
            <a:extLst>
              <a:ext uri="{FF2B5EF4-FFF2-40B4-BE49-F238E27FC236}">
                <a16:creationId xmlns:a16="http://schemas.microsoft.com/office/drawing/2014/main" id="{55EBC30F-D1F3-4A0A-9FB7-EC4C1A25D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3406" y="2025650"/>
            <a:ext cx="4792031" cy="1962424"/>
          </a:xfrm>
          <a:prstGeom prst="rect">
            <a:avLst/>
          </a:prstGeom>
        </p:spPr>
      </p:pic>
    </p:spTree>
    <p:extLst>
      <p:ext uri="{BB962C8B-B14F-4D97-AF65-F5344CB8AC3E}">
        <p14:creationId xmlns:p14="http://schemas.microsoft.com/office/powerpoint/2010/main" val="2811548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Remote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3168650"/>
            <a:ext cx="11449334" cy="523220"/>
          </a:xfrm>
          <a:prstGeom prst="rect">
            <a:avLst/>
          </a:prstGeom>
          <a:noFill/>
        </p:spPr>
        <p:txBody>
          <a:bodyPr wrap="square">
            <a:spAutoFit/>
          </a:bodyPr>
          <a:lstStyle/>
          <a:p>
            <a:endParaRPr lang="en-US" sz="2800" dirty="0">
              <a:solidFill>
                <a:srgbClr val="92D050"/>
              </a:solidFill>
            </a:endParaRPr>
          </a:p>
        </p:txBody>
      </p:sp>
      <p:pic>
        <p:nvPicPr>
          <p:cNvPr id="7" name="Picture 6">
            <a:extLst>
              <a:ext uri="{FF2B5EF4-FFF2-40B4-BE49-F238E27FC236}">
                <a16:creationId xmlns:a16="http://schemas.microsoft.com/office/drawing/2014/main" id="{F0D31471-A747-4810-9D86-663993D1F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51" y="2487153"/>
            <a:ext cx="9359556" cy="4643897"/>
          </a:xfrm>
          <a:prstGeom prst="rect">
            <a:avLst/>
          </a:prstGeom>
        </p:spPr>
      </p:pic>
    </p:spTree>
    <p:extLst>
      <p:ext uri="{BB962C8B-B14F-4D97-AF65-F5344CB8AC3E}">
        <p14:creationId xmlns:p14="http://schemas.microsoft.com/office/powerpoint/2010/main" val="50922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Undo &amp; Fix Mistakes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20BF0690-D67D-48E9-9185-C7533945B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950" y="2725136"/>
            <a:ext cx="10011263" cy="5625114"/>
          </a:xfrm>
          <a:prstGeom prst="rect">
            <a:avLst/>
          </a:prstGeom>
        </p:spPr>
      </p:pic>
    </p:spTree>
    <p:extLst>
      <p:ext uri="{BB962C8B-B14F-4D97-AF65-F5344CB8AC3E}">
        <p14:creationId xmlns:p14="http://schemas.microsoft.com/office/powerpoint/2010/main" val="70159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Advance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47F705E3-DE99-4B75-B934-CC3F2DC1D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50" y="2559050"/>
            <a:ext cx="8678242" cy="4572000"/>
          </a:xfrm>
          <a:prstGeom prst="rect">
            <a:avLst/>
          </a:prstGeom>
        </p:spPr>
      </p:pic>
    </p:spTree>
    <p:extLst>
      <p:ext uri="{BB962C8B-B14F-4D97-AF65-F5344CB8AC3E}">
        <p14:creationId xmlns:p14="http://schemas.microsoft.com/office/powerpoint/2010/main" val="1095438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t>
            </a:r>
            <a:r>
              <a:rPr lang="en-US" sz="4800" dirty="0" err="1"/>
              <a:t>gitignore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D2F31F12-FF44-565D-C20C-80B3F4ACFA16}"/>
              </a:ext>
            </a:extLst>
          </p:cNvPr>
          <p:cNvSpPr txBox="1"/>
          <p:nvPr/>
        </p:nvSpPr>
        <p:spPr>
          <a:xfrm>
            <a:off x="1073150" y="2025650"/>
            <a:ext cx="15011400" cy="1569660"/>
          </a:xfrm>
          <a:prstGeom prst="rect">
            <a:avLst/>
          </a:prstGeom>
          <a:noFill/>
        </p:spPr>
        <p:txBody>
          <a:bodyPr wrap="square">
            <a:spAutoFit/>
          </a:bodyPr>
          <a:lstStyle/>
          <a:p>
            <a:r>
              <a:rPr lang="en-US" sz="2400" dirty="0">
                <a:solidFill>
                  <a:schemeClr val="bg2">
                    <a:lumMod val="50000"/>
                  </a:schemeClr>
                </a:solidFill>
              </a:rPr>
              <a:t>What .</a:t>
            </a:r>
            <a:r>
              <a:rPr lang="en-US" sz="2400" dirty="0" err="1">
                <a:solidFill>
                  <a:schemeClr val="bg2">
                    <a:lumMod val="50000"/>
                  </a:schemeClr>
                </a:solidFill>
              </a:rPr>
              <a:t>gitignore</a:t>
            </a:r>
            <a:r>
              <a:rPr lang="en-US" sz="2400" dirty="0">
                <a:solidFill>
                  <a:schemeClr val="bg2">
                    <a:lumMod val="50000"/>
                  </a:schemeClr>
                </a:solidFill>
              </a:rPr>
              <a:t> Applies </a:t>
            </a:r>
            <a:r>
              <a:rPr lang="en-US" sz="2400" dirty="0" err="1">
                <a:solidFill>
                  <a:schemeClr val="bg2">
                    <a:lumMod val="50000"/>
                  </a:schemeClr>
                </a:solidFill>
              </a:rPr>
              <a:t>To:The</a:t>
            </a:r>
            <a:r>
              <a:rPr lang="en-US" sz="2400" dirty="0">
                <a:solidFill>
                  <a:schemeClr val="bg2">
                    <a:lumMod val="50000"/>
                  </a:schemeClr>
                </a:solidFill>
              </a:rPr>
              <a:t> .</a:t>
            </a:r>
            <a:r>
              <a:rPr lang="en-US" sz="2400" dirty="0" err="1">
                <a:solidFill>
                  <a:schemeClr val="bg2">
                    <a:lumMod val="50000"/>
                  </a:schemeClr>
                </a:solidFill>
              </a:rPr>
              <a:t>gitignore</a:t>
            </a:r>
            <a:r>
              <a:rPr lang="en-US" sz="2400" dirty="0">
                <a:solidFill>
                  <a:schemeClr val="bg2">
                    <a:lumMod val="50000"/>
                  </a:schemeClr>
                </a:solidFill>
              </a:rPr>
              <a:t> file is used by Git to specify which files and directories should be ignored and not tracked by Git in a repository. When you add patterns to the .</a:t>
            </a:r>
            <a:r>
              <a:rPr lang="en-US" sz="2400" dirty="0" err="1">
                <a:solidFill>
                  <a:schemeClr val="bg2">
                    <a:lumMod val="50000"/>
                  </a:schemeClr>
                </a:solidFill>
              </a:rPr>
              <a:t>gitignore</a:t>
            </a:r>
            <a:r>
              <a:rPr lang="en-US" sz="2400" dirty="0">
                <a:solidFill>
                  <a:schemeClr val="bg2">
                    <a:lumMod val="50000"/>
                  </a:schemeClr>
                </a:solidFill>
              </a:rPr>
              <a:t> file, they tell Git to exclude certain files or directories from being committed, preventing them from appearing in the version history or repository.</a:t>
            </a:r>
          </a:p>
        </p:txBody>
      </p:sp>
    </p:spTree>
    <p:extLst>
      <p:ext uri="{BB962C8B-B14F-4D97-AF65-F5344CB8AC3E}">
        <p14:creationId xmlns:p14="http://schemas.microsoft.com/office/powerpoint/2010/main" val="1025304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B08AF4F5-960B-4655-A49E-7D93434770D9}"/>
              </a:ext>
            </a:extLst>
          </p:cNvPr>
          <p:cNvSpPr txBox="1"/>
          <p:nvPr/>
        </p:nvSpPr>
        <p:spPr>
          <a:xfrm>
            <a:off x="1530350" y="2711450"/>
            <a:ext cx="11906534" cy="2400657"/>
          </a:xfrm>
          <a:prstGeom prst="rect">
            <a:avLst/>
          </a:prstGeom>
          <a:noFill/>
        </p:spPr>
        <p:txBody>
          <a:bodyPr wrap="square">
            <a:spAutoFit/>
          </a:bodyPr>
          <a:lstStyle/>
          <a:p>
            <a:r>
              <a:rPr lang="en-US" sz="2400" dirty="0">
                <a:solidFill>
                  <a:schemeClr val="accent3">
                    <a:lumMod val="75000"/>
                  </a:schemeClr>
                </a:solidFill>
              </a:rPr>
              <a:t>GitLab is a </a:t>
            </a:r>
            <a:r>
              <a:rPr lang="en-US" sz="2400" b="1" dirty="0">
                <a:solidFill>
                  <a:schemeClr val="accent3">
                    <a:lumMod val="75000"/>
                  </a:schemeClr>
                </a:solidFill>
              </a:rPr>
              <a:t>web-based DevOps platform</a:t>
            </a:r>
            <a:r>
              <a:rPr lang="en-US" sz="2400" dirty="0">
                <a:solidFill>
                  <a:schemeClr val="accent3">
                    <a:lumMod val="75000"/>
                  </a:schemeClr>
                </a:solidFill>
              </a:rPr>
              <a:t> that provides </a:t>
            </a:r>
            <a:r>
              <a:rPr lang="en-US" sz="2400" b="1" dirty="0">
                <a:solidFill>
                  <a:schemeClr val="accent3">
                    <a:lumMod val="75000"/>
                  </a:schemeClr>
                </a:solidFill>
              </a:rPr>
              <a:t>Git repository management, CI/CD pipelines, security features, and collaboration tools</a:t>
            </a:r>
            <a:r>
              <a:rPr lang="en-US" sz="2400" dirty="0">
                <a:solidFill>
                  <a:schemeClr val="accent3">
                    <a:lumMod val="75000"/>
                  </a:schemeClr>
                </a:solidFill>
              </a:rPr>
              <a:t> for software development. It is an alternative to GitHub and Bitbucket but includes </a:t>
            </a:r>
            <a:r>
              <a:rPr lang="en-US" sz="2400" b="1" dirty="0">
                <a:solidFill>
                  <a:schemeClr val="accent3">
                    <a:lumMod val="75000"/>
                  </a:schemeClr>
                </a:solidFill>
              </a:rPr>
              <a:t>built-in DevOps tools</a:t>
            </a:r>
            <a:r>
              <a:rPr lang="en-US" sz="2400" dirty="0">
                <a:solidFill>
                  <a:schemeClr val="accent3">
                    <a:lumMod val="75000"/>
                  </a:schemeClr>
                </a:solidFill>
              </a:rPr>
              <a:t> to manage the entire software development lifecycle.</a:t>
            </a:r>
          </a:p>
          <a:p>
            <a:endParaRPr lang="en-US" dirty="0">
              <a:solidFill>
                <a:schemeClr val="accent3">
                  <a:lumMod val="75000"/>
                </a:schemeClr>
              </a:solidFill>
            </a:endParaRPr>
          </a:p>
          <a:p>
            <a:endParaRPr lang="en-US" dirty="0">
              <a:solidFill>
                <a:schemeClr val="accent3">
                  <a:lumMod val="75000"/>
                </a:schemeClr>
              </a:solidFill>
            </a:endParaRPr>
          </a:p>
          <a:p>
            <a:endParaRPr lang="en-US" dirty="0">
              <a:solidFill>
                <a:schemeClr val="accent3">
                  <a:lumMod val="75000"/>
                </a:schemeClr>
              </a:solidFill>
            </a:endParaRPr>
          </a:p>
        </p:txBody>
      </p:sp>
      <p:pic>
        <p:nvPicPr>
          <p:cNvPr id="9" name="Picture 8">
            <a:extLst>
              <a:ext uri="{FF2B5EF4-FFF2-40B4-BE49-F238E27FC236}">
                <a16:creationId xmlns:a16="http://schemas.microsoft.com/office/drawing/2014/main" id="{C9441A79-C6E6-4384-A029-C78A3EC87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4590049"/>
            <a:ext cx="5029200" cy="3074401"/>
          </a:xfrm>
          <a:prstGeom prst="rect">
            <a:avLst/>
          </a:prstGeom>
        </p:spPr>
      </p:pic>
      <p:sp>
        <p:nvSpPr>
          <p:cNvPr id="11" name="TextBox 10">
            <a:extLst>
              <a:ext uri="{FF2B5EF4-FFF2-40B4-BE49-F238E27FC236}">
                <a16:creationId xmlns:a16="http://schemas.microsoft.com/office/drawing/2014/main" id="{FD56B36C-77F6-4564-9E77-4104AADEBEFE}"/>
              </a:ext>
            </a:extLst>
          </p:cNvPr>
          <p:cNvSpPr txBox="1"/>
          <p:nvPr/>
        </p:nvSpPr>
        <p:spPr>
          <a:xfrm>
            <a:off x="1682750" y="4927441"/>
            <a:ext cx="9239534" cy="584775"/>
          </a:xfrm>
          <a:prstGeom prst="rect">
            <a:avLst/>
          </a:prstGeom>
          <a:noFill/>
        </p:spPr>
        <p:txBody>
          <a:bodyPr wrap="square">
            <a:spAutoFit/>
          </a:bodyPr>
          <a:lstStyle/>
          <a:p>
            <a:r>
              <a:rPr lang="en-US" sz="3200" dirty="0">
                <a:solidFill>
                  <a:schemeClr val="tx2">
                    <a:lumMod val="60000"/>
                    <a:lumOff val="40000"/>
                  </a:schemeClr>
                </a:solidFill>
              </a:rPr>
              <a:t>https://about.gitlab.com/</a:t>
            </a:r>
          </a:p>
        </p:txBody>
      </p:sp>
    </p:spTree>
    <p:extLst>
      <p:ext uri="{BB962C8B-B14F-4D97-AF65-F5344CB8AC3E}">
        <p14:creationId xmlns:p14="http://schemas.microsoft.com/office/powerpoint/2010/main" val="40041420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5940088"/>
          </a:xfrm>
          <a:prstGeom prst="rect">
            <a:avLst/>
          </a:prstGeom>
          <a:noFill/>
        </p:spPr>
        <p:txBody>
          <a:bodyPr wrap="square">
            <a:spAutoFit/>
          </a:bodyPr>
          <a:lstStyle/>
          <a:p>
            <a:r>
              <a:rPr lang="en-US" sz="2000" dirty="0">
                <a:solidFill>
                  <a:schemeClr val="accent1">
                    <a:lumMod val="40000"/>
                    <a:lumOff val="60000"/>
                  </a:schemeClr>
                </a:solidFill>
              </a:rPr>
              <a:t>GitLab consists of </a:t>
            </a:r>
            <a:r>
              <a:rPr lang="en-US" sz="2000" b="1" dirty="0">
                <a:solidFill>
                  <a:schemeClr val="accent1">
                    <a:lumMod val="40000"/>
                    <a:lumOff val="60000"/>
                  </a:schemeClr>
                </a:solidFill>
              </a:rPr>
              <a:t>three main layers</a:t>
            </a:r>
            <a:r>
              <a:rPr lang="en-US" sz="2000" dirty="0">
                <a:solidFill>
                  <a:schemeClr val="accent1">
                    <a:lumMod val="40000"/>
                    <a:lumOff val="60000"/>
                  </a:schemeClr>
                </a:solidFill>
              </a:rPr>
              <a:t>:</a:t>
            </a:r>
          </a:p>
          <a:p>
            <a:pPr>
              <a:buFont typeface="+mj-lt"/>
              <a:buAutoNum type="arabicPeriod"/>
            </a:pPr>
            <a:r>
              <a:rPr lang="en-US" sz="2000" b="1" dirty="0">
                <a:solidFill>
                  <a:schemeClr val="accent1">
                    <a:lumMod val="40000"/>
                    <a:lumOff val="60000"/>
                  </a:schemeClr>
                </a:solidFill>
              </a:rPr>
              <a:t>Frontend (UI &amp; API Layer)</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Backend Services</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Storage &amp; Databases</a:t>
            </a:r>
            <a:endParaRPr lang="en-US" sz="2000" dirty="0">
              <a:solidFill>
                <a:schemeClr val="accent1">
                  <a:lumMod val="40000"/>
                  <a:lumOff val="60000"/>
                </a:schemeClr>
              </a:solidFill>
            </a:endParaRPr>
          </a:p>
          <a:p>
            <a:r>
              <a:rPr lang="en-US" sz="2000" b="1" dirty="0">
                <a:solidFill>
                  <a:schemeClr val="accent1">
                    <a:lumMod val="40000"/>
                    <a:lumOff val="60000"/>
                  </a:schemeClr>
                </a:solidFill>
              </a:rPr>
              <a:t>1️⃣ Frontend (UI &amp; API Layer)</a:t>
            </a:r>
          </a:p>
          <a:p>
            <a:pPr>
              <a:buFont typeface="Arial" panose="020B0604020202020204" pitchFamily="34" charset="0"/>
              <a:buChar char="•"/>
            </a:pPr>
            <a:r>
              <a:rPr lang="en-US" sz="2000" b="1" dirty="0">
                <a:solidFill>
                  <a:schemeClr val="accent1">
                    <a:lumMod val="40000"/>
                    <a:lumOff val="60000"/>
                  </a:schemeClr>
                </a:solidFill>
              </a:rPr>
              <a:t>GitLab Web UI</a:t>
            </a:r>
            <a:r>
              <a:rPr lang="en-US" sz="2000" dirty="0">
                <a:solidFill>
                  <a:schemeClr val="accent1">
                    <a:lumMod val="40000"/>
                    <a:lumOff val="60000"/>
                  </a:schemeClr>
                </a:solidFill>
              </a:rPr>
              <a:t> – The user interface to interact with repositories, CI/CD, merge requests, etc.</a:t>
            </a:r>
          </a:p>
          <a:p>
            <a:pPr>
              <a:buFont typeface="Arial" panose="020B0604020202020204" pitchFamily="34" charset="0"/>
              <a:buChar char="•"/>
            </a:pPr>
            <a:r>
              <a:rPr lang="en-US" sz="2000" b="1" dirty="0">
                <a:solidFill>
                  <a:schemeClr val="accent1">
                    <a:lumMod val="40000"/>
                    <a:lumOff val="60000"/>
                  </a:schemeClr>
                </a:solidFill>
              </a:rPr>
              <a:t>REST &amp; </a:t>
            </a:r>
            <a:r>
              <a:rPr lang="en-US" sz="2000" b="1" dirty="0" err="1">
                <a:solidFill>
                  <a:schemeClr val="accent1">
                    <a:lumMod val="40000"/>
                    <a:lumOff val="60000"/>
                  </a:schemeClr>
                </a:solidFill>
              </a:rPr>
              <a:t>GraphQL</a:t>
            </a:r>
            <a:r>
              <a:rPr lang="en-US" sz="2000" b="1" dirty="0">
                <a:solidFill>
                  <a:schemeClr val="accent1">
                    <a:lumMod val="40000"/>
                    <a:lumOff val="60000"/>
                  </a:schemeClr>
                </a:solidFill>
              </a:rPr>
              <a:t> API</a:t>
            </a:r>
            <a:r>
              <a:rPr lang="en-US" sz="2000" dirty="0">
                <a:solidFill>
                  <a:schemeClr val="accent1">
                    <a:lumMod val="40000"/>
                    <a:lumOff val="60000"/>
                  </a:schemeClr>
                </a:solidFill>
              </a:rPr>
              <a:t> – Enables integrations with external tools like Jira, Kubernetes, and Terraform.</a:t>
            </a:r>
          </a:p>
          <a:p>
            <a:pPr>
              <a:buFont typeface="Arial" panose="020B0604020202020204" pitchFamily="34" charset="0"/>
              <a:buChar char="•"/>
            </a:pPr>
            <a:r>
              <a:rPr lang="en-US" sz="2000" b="1" dirty="0">
                <a:solidFill>
                  <a:schemeClr val="accent1">
                    <a:lumMod val="40000"/>
                    <a:lumOff val="60000"/>
                  </a:schemeClr>
                </a:solidFill>
              </a:rPr>
              <a:t>NGINX/Apache</a:t>
            </a:r>
            <a:r>
              <a:rPr lang="en-US" sz="2000" dirty="0">
                <a:solidFill>
                  <a:schemeClr val="accent1">
                    <a:lumMod val="40000"/>
                    <a:lumOff val="60000"/>
                  </a:schemeClr>
                </a:solidFill>
              </a:rPr>
              <a:t> – Acts as a reverse proxy for managing incoming traffic and security.</a:t>
            </a:r>
          </a:p>
          <a:p>
            <a:r>
              <a:rPr lang="en-US" sz="2000" b="1" dirty="0">
                <a:solidFill>
                  <a:schemeClr val="accent1">
                    <a:lumMod val="40000"/>
                    <a:lumOff val="60000"/>
                  </a:schemeClr>
                </a:solidFill>
              </a:rPr>
              <a:t>2️⃣ Backend Services (Core GitLab Functionality)</a:t>
            </a:r>
          </a:p>
          <a:p>
            <a:pPr>
              <a:buFont typeface="Arial" panose="020B0604020202020204" pitchFamily="34" charset="0"/>
              <a:buChar char="•"/>
            </a:pPr>
            <a:r>
              <a:rPr lang="en-US" sz="2000" b="1" dirty="0" err="1">
                <a:solidFill>
                  <a:schemeClr val="accent1">
                    <a:lumMod val="40000"/>
                    <a:lumOff val="60000"/>
                  </a:schemeClr>
                </a:solidFill>
              </a:rPr>
              <a:t>Gitaly</a:t>
            </a:r>
            <a:r>
              <a:rPr lang="en-US" sz="2000" dirty="0">
                <a:solidFill>
                  <a:schemeClr val="accent1">
                    <a:lumMod val="40000"/>
                    <a:lumOff val="60000"/>
                  </a:schemeClr>
                </a:solidFill>
              </a:rPr>
              <a:t> – Git server that handles Git repository operations like cloning, pushing, and merging.</a:t>
            </a:r>
          </a:p>
          <a:p>
            <a:pPr>
              <a:buFont typeface="Arial" panose="020B0604020202020204" pitchFamily="34" charset="0"/>
              <a:buChar char="•"/>
            </a:pPr>
            <a:r>
              <a:rPr lang="en-US" sz="2000" b="1" dirty="0" err="1">
                <a:solidFill>
                  <a:schemeClr val="accent1">
                    <a:lumMod val="40000"/>
                    <a:lumOff val="60000"/>
                  </a:schemeClr>
                </a:solidFill>
              </a:rPr>
              <a:t>Sidekiq</a:t>
            </a:r>
            <a:r>
              <a:rPr lang="en-US" sz="2000" dirty="0">
                <a:solidFill>
                  <a:schemeClr val="accent1">
                    <a:lumMod val="40000"/>
                    <a:lumOff val="60000"/>
                  </a:schemeClr>
                </a:solidFill>
              </a:rPr>
              <a:t> – Background job processing system that manages asynchronous tasks (e.g., pipeline execution).</a:t>
            </a:r>
          </a:p>
          <a:p>
            <a:pPr>
              <a:buFont typeface="Arial" panose="020B0604020202020204" pitchFamily="34" charset="0"/>
              <a:buChar char="•"/>
            </a:pPr>
            <a:r>
              <a:rPr lang="en-US" sz="2000" b="1" dirty="0">
                <a:solidFill>
                  <a:schemeClr val="accent1">
                    <a:lumMod val="40000"/>
                    <a:lumOff val="60000"/>
                  </a:schemeClr>
                </a:solidFill>
              </a:rPr>
              <a:t>GitLab Runner</a:t>
            </a:r>
            <a:r>
              <a:rPr lang="en-US" sz="2000" dirty="0">
                <a:solidFill>
                  <a:schemeClr val="accent1">
                    <a:lumMod val="40000"/>
                    <a:lumOff val="60000"/>
                  </a:schemeClr>
                </a:solidFill>
              </a:rPr>
              <a:t> – Executes CI/CD pipelines for testing and deployment.</a:t>
            </a:r>
          </a:p>
          <a:p>
            <a:pPr>
              <a:buFont typeface="Arial" panose="020B0604020202020204" pitchFamily="34" charset="0"/>
              <a:buChar char="•"/>
            </a:pPr>
            <a:r>
              <a:rPr lang="en-US" sz="2000" b="1" dirty="0">
                <a:solidFill>
                  <a:schemeClr val="accent1">
                    <a:lumMod val="40000"/>
                    <a:lumOff val="60000"/>
                  </a:schemeClr>
                </a:solidFill>
              </a:rPr>
              <a:t>Puma (Ruby on Rails)</a:t>
            </a:r>
            <a:r>
              <a:rPr lang="en-US" sz="2000" dirty="0">
                <a:solidFill>
                  <a:schemeClr val="accent1">
                    <a:lumMod val="40000"/>
                    <a:lumOff val="60000"/>
                  </a:schemeClr>
                </a:solidFill>
              </a:rPr>
              <a:t> – The main application server that handles web requests and API calls.</a:t>
            </a:r>
          </a:p>
          <a:p>
            <a:pPr>
              <a:buFont typeface="Arial" panose="020B0604020202020204" pitchFamily="34" charset="0"/>
              <a:buChar char="•"/>
            </a:pPr>
            <a:r>
              <a:rPr lang="en-US" sz="2000" b="1" dirty="0">
                <a:solidFill>
                  <a:schemeClr val="accent1">
                    <a:lumMod val="40000"/>
                    <a:lumOff val="60000"/>
                  </a:schemeClr>
                </a:solidFill>
              </a:rPr>
              <a:t>Workhorse</a:t>
            </a:r>
            <a:r>
              <a:rPr lang="en-US" sz="2000" dirty="0">
                <a:solidFill>
                  <a:schemeClr val="accent1">
                    <a:lumMod val="40000"/>
                    <a:lumOff val="60000"/>
                  </a:schemeClr>
                </a:solidFill>
              </a:rPr>
              <a:t> – A smart reverse proxy for handling uploads, downloads, and authentication.</a:t>
            </a:r>
          </a:p>
          <a:p>
            <a:pPr>
              <a:buFont typeface="Arial" panose="020B0604020202020204" pitchFamily="34" charset="0"/>
              <a:buChar char="•"/>
            </a:pPr>
            <a:r>
              <a:rPr lang="en-US" sz="2000" b="1" dirty="0" err="1">
                <a:solidFill>
                  <a:schemeClr val="accent1">
                    <a:lumMod val="40000"/>
                    <a:lumOff val="60000"/>
                  </a:schemeClr>
                </a:solidFill>
              </a:rPr>
              <a:t>ActionCable</a:t>
            </a:r>
            <a:r>
              <a:rPr lang="en-US" sz="2000" dirty="0">
                <a:solidFill>
                  <a:schemeClr val="accent1">
                    <a:lumMod val="40000"/>
                    <a:lumOff val="60000"/>
                  </a:schemeClr>
                </a:solidFill>
              </a:rPr>
              <a:t> – WebSocket-based real-time communication for notifications and live updates.</a:t>
            </a:r>
          </a:p>
          <a:p>
            <a:r>
              <a:rPr lang="en-US" sz="2000" b="1" dirty="0">
                <a:solidFill>
                  <a:schemeClr val="accent1">
                    <a:lumMod val="40000"/>
                    <a:lumOff val="60000"/>
                  </a:schemeClr>
                </a:solidFill>
              </a:rPr>
              <a:t>3️⃣ Storage &amp; Databases</a:t>
            </a:r>
          </a:p>
          <a:p>
            <a:pPr>
              <a:buFont typeface="Arial" panose="020B0604020202020204" pitchFamily="34" charset="0"/>
              <a:buChar char="•"/>
            </a:pPr>
            <a:r>
              <a:rPr lang="en-US" sz="2000" b="1" dirty="0">
                <a:solidFill>
                  <a:schemeClr val="accent1">
                    <a:lumMod val="40000"/>
                    <a:lumOff val="60000"/>
                  </a:schemeClr>
                </a:solidFill>
              </a:rPr>
              <a:t>PostgreSQL</a:t>
            </a:r>
            <a:r>
              <a:rPr lang="en-US" sz="2000" dirty="0">
                <a:solidFill>
                  <a:schemeClr val="accent1">
                    <a:lumMod val="40000"/>
                    <a:lumOff val="60000"/>
                  </a:schemeClr>
                </a:solidFill>
              </a:rPr>
              <a:t> – Stores metadata like users, projects, issues, and CI/CD pipelines.</a:t>
            </a:r>
          </a:p>
          <a:p>
            <a:pPr>
              <a:buFont typeface="Arial" panose="020B0604020202020204" pitchFamily="34" charset="0"/>
              <a:buChar char="•"/>
            </a:pPr>
            <a:r>
              <a:rPr lang="en-US" sz="2000" b="1" dirty="0">
                <a:solidFill>
                  <a:schemeClr val="accent1">
                    <a:lumMod val="40000"/>
                    <a:lumOff val="60000"/>
                  </a:schemeClr>
                </a:solidFill>
              </a:rPr>
              <a:t>Redis</a:t>
            </a:r>
            <a:r>
              <a:rPr lang="en-US" sz="2000" dirty="0">
                <a:solidFill>
                  <a:schemeClr val="accent1">
                    <a:lumMod val="40000"/>
                    <a:lumOff val="60000"/>
                  </a:schemeClr>
                </a:solidFill>
              </a:rPr>
              <a:t> – Used as a cache for faster performance and background job processing.</a:t>
            </a:r>
          </a:p>
          <a:p>
            <a:pPr>
              <a:buFont typeface="Arial" panose="020B0604020202020204" pitchFamily="34" charset="0"/>
              <a:buChar char="•"/>
            </a:pPr>
            <a:r>
              <a:rPr lang="en-US" sz="2000" b="1" dirty="0">
                <a:solidFill>
                  <a:schemeClr val="accent1">
                    <a:lumMod val="40000"/>
                    <a:lumOff val="60000"/>
                  </a:schemeClr>
                </a:solidFill>
              </a:rPr>
              <a:t>Object Storage (S3, </a:t>
            </a:r>
            <a:r>
              <a:rPr lang="en-US" sz="2000" b="1" dirty="0" err="1">
                <a:solidFill>
                  <a:schemeClr val="accent1">
                    <a:lumMod val="40000"/>
                    <a:lumOff val="60000"/>
                  </a:schemeClr>
                </a:solidFill>
              </a:rPr>
              <a:t>MinIO</a:t>
            </a:r>
            <a:r>
              <a:rPr lang="en-US" sz="2000" b="1" dirty="0">
                <a:solidFill>
                  <a:schemeClr val="accent1">
                    <a:lumMod val="40000"/>
                    <a:lumOff val="60000"/>
                  </a:schemeClr>
                </a:solidFill>
              </a:rPr>
              <a:t>, GCS, Local FS)</a:t>
            </a:r>
            <a:r>
              <a:rPr lang="en-US" sz="2000" dirty="0">
                <a:solidFill>
                  <a:schemeClr val="accent1">
                    <a:lumMod val="40000"/>
                    <a:lumOff val="60000"/>
                  </a:schemeClr>
                </a:solidFill>
              </a:rPr>
              <a:t> – Stores large artifacts like Docker images, CI/CD logs, and user uploads.</a:t>
            </a:r>
          </a:p>
        </p:txBody>
      </p:sp>
    </p:spTree>
    <p:extLst>
      <p:ext uri="{BB962C8B-B14F-4D97-AF65-F5344CB8AC3E}">
        <p14:creationId xmlns:p14="http://schemas.microsoft.com/office/powerpoint/2010/main" val="40198518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role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graphicFrame>
        <p:nvGraphicFramePr>
          <p:cNvPr id="4" name="Table 3">
            <a:extLst>
              <a:ext uri="{FF2B5EF4-FFF2-40B4-BE49-F238E27FC236}">
                <a16:creationId xmlns:a16="http://schemas.microsoft.com/office/drawing/2014/main" id="{0222D1D4-9BCE-E03D-CA5F-5C5D65EFB313}"/>
              </a:ext>
            </a:extLst>
          </p:cNvPr>
          <p:cNvGraphicFramePr>
            <a:graphicFrameLocks noGrp="1"/>
          </p:cNvGraphicFramePr>
          <p:nvPr>
            <p:extLst>
              <p:ext uri="{D42A27DB-BD31-4B8C-83A1-F6EECF244321}">
                <p14:modId xmlns:p14="http://schemas.microsoft.com/office/powerpoint/2010/main" val="4287660364"/>
              </p:ext>
            </p:extLst>
          </p:nvPr>
        </p:nvGraphicFramePr>
        <p:xfrm>
          <a:off x="1218924" y="2581922"/>
          <a:ext cx="16236950" cy="6225526"/>
        </p:xfrm>
        <a:graphic>
          <a:graphicData uri="http://schemas.openxmlformats.org/drawingml/2006/table">
            <a:tbl>
              <a:tblPr/>
              <a:tblGrid>
                <a:gridCol w="7924800">
                  <a:extLst>
                    <a:ext uri="{9D8B030D-6E8A-4147-A177-3AD203B41FA5}">
                      <a16:colId xmlns:a16="http://schemas.microsoft.com/office/drawing/2014/main" val="2109689052"/>
                    </a:ext>
                  </a:extLst>
                </a:gridCol>
                <a:gridCol w="8312150">
                  <a:extLst>
                    <a:ext uri="{9D8B030D-6E8A-4147-A177-3AD203B41FA5}">
                      <a16:colId xmlns:a16="http://schemas.microsoft.com/office/drawing/2014/main" val="1803753955"/>
                    </a:ext>
                  </a:extLst>
                </a:gridCol>
              </a:tblGrid>
              <a:tr h="685863">
                <a:tc>
                  <a:txBody>
                    <a:bodyPr/>
                    <a:lstStyle/>
                    <a:p>
                      <a:r>
                        <a:rPr lang="en-US" sz="2000" b="1" dirty="0">
                          <a:solidFill>
                            <a:schemeClr val="accent5">
                              <a:lumMod val="40000"/>
                              <a:lumOff val="60000"/>
                            </a:schemeClr>
                          </a:solidFill>
                        </a:rPr>
                        <a:t>Role</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b="1">
                          <a:solidFill>
                            <a:schemeClr val="accent5">
                              <a:lumMod val="40000"/>
                              <a:lumOff val="60000"/>
                            </a:schemeClr>
                          </a:solidFill>
                        </a:rPr>
                        <a:t>Permissions</a:t>
                      </a:r>
                      <a:endParaRPr lang="en-US" sz="2000">
                        <a:solidFill>
                          <a:schemeClr val="accent5">
                            <a:lumMod val="40000"/>
                            <a:lumOff val="60000"/>
                          </a:schemeClr>
                        </a:solidFill>
                      </a:endParaRPr>
                    </a:p>
                  </a:txBody>
                  <a:tcPr anchor="ctr">
                    <a:lnL>
                      <a:noFill/>
                    </a:lnL>
                    <a:lnR>
                      <a:noFill/>
                    </a:lnR>
                    <a:lnT>
                      <a:noFill/>
                    </a:lnT>
                    <a:lnB>
                      <a:noFill/>
                    </a:lnB>
                  </a:tcPr>
                </a:tc>
                <a:extLst>
                  <a:ext uri="{0D108BD9-81ED-4DB2-BD59-A6C34878D82A}">
                    <a16:rowId xmlns:a16="http://schemas.microsoft.com/office/drawing/2014/main" val="3727938061"/>
                  </a:ext>
                </a:extLst>
              </a:tr>
              <a:tr h="1213450">
                <a:tc>
                  <a:txBody>
                    <a:bodyPr/>
                    <a:lstStyle/>
                    <a:p>
                      <a:r>
                        <a:rPr lang="en-US" sz="2000" b="1" dirty="0">
                          <a:solidFill>
                            <a:schemeClr val="accent5">
                              <a:lumMod val="40000"/>
                              <a:lumOff val="60000"/>
                            </a:schemeClr>
                          </a:solidFill>
                        </a:rPr>
                        <a:t>Guest</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dirty="0">
                          <a:solidFill>
                            <a:schemeClr val="accent5">
                              <a:lumMod val="40000"/>
                              <a:lumOff val="60000"/>
                            </a:schemeClr>
                          </a:solidFill>
                        </a:rPr>
                        <a:t>View project, create issues, leave comments, access project wiki, and download artifacts.</a:t>
                      </a:r>
                    </a:p>
                  </a:txBody>
                  <a:tcPr anchor="ctr">
                    <a:lnL>
                      <a:noFill/>
                    </a:lnL>
                    <a:lnR>
                      <a:noFill/>
                    </a:lnR>
                    <a:lnT>
                      <a:noFill/>
                    </a:lnT>
                    <a:lnB>
                      <a:noFill/>
                    </a:lnB>
                  </a:tcPr>
                </a:tc>
                <a:extLst>
                  <a:ext uri="{0D108BD9-81ED-4DB2-BD59-A6C34878D82A}">
                    <a16:rowId xmlns:a16="http://schemas.microsoft.com/office/drawing/2014/main" val="519008598"/>
                  </a:ext>
                </a:extLst>
              </a:tr>
              <a:tr h="685863">
                <a:tc>
                  <a:txBody>
                    <a:bodyPr/>
                    <a:lstStyle/>
                    <a:p>
                      <a:r>
                        <a:rPr lang="en-US" sz="2000" b="1" dirty="0">
                          <a:solidFill>
                            <a:schemeClr val="accent5">
                              <a:lumMod val="40000"/>
                              <a:lumOff val="60000"/>
                            </a:schemeClr>
                          </a:solidFill>
                        </a:rPr>
                        <a:t>Reporter</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dirty="0">
                          <a:solidFill>
                            <a:schemeClr val="accent5">
                              <a:lumMod val="40000"/>
                              <a:lumOff val="60000"/>
                            </a:schemeClr>
                          </a:solidFill>
                        </a:rPr>
                        <a:t>Everything a Guest can do </a:t>
                      </a:r>
                      <a:r>
                        <a:rPr lang="en-US" sz="2000" b="1" dirty="0">
                          <a:solidFill>
                            <a:schemeClr val="accent5">
                              <a:lumMod val="40000"/>
                              <a:lumOff val="60000"/>
                            </a:schemeClr>
                          </a:solidFill>
                        </a:rPr>
                        <a:t>+</a:t>
                      </a:r>
                      <a:r>
                        <a:rPr lang="en-US" sz="2000" dirty="0">
                          <a:solidFill>
                            <a:schemeClr val="accent5">
                              <a:lumMod val="40000"/>
                              <a:lumOff val="60000"/>
                            </a:schemeClr>
                          </a:solidFill>
                        </a:rPr>
                        <a:t> view code, see job logs, and access analytics.</a:t>
                      </a:r>
                    </a:p>
                  </a:txBody>
                  <a:tcPr anchor="ctr">
                    <a:lnL>
                      <a:noFill/>
                    </a:lnL>
                    <a:lnR>
                      <a:noFill/>
                    </a:lnR>
                    <a:lnT>
                      <a:noFill/>
                    </a:lnT>
                    <a:lnB>
                      <a:noFill/>
                    </a:lnB>
                  </a:tcPr>
                </a:tc>
                <a:extLst>
                  <a:ext uri="{0D108BD9-81ED-4DB2-BD59-A6C34878D82A}">
                    <a16:rowId xmlns:a16="http://schemas.microsoft.com/office/drawing/2014/main" val="1185320579"/>
                  </a:ext>
                </a:extLst>
              </a:tr>
              <a:tr h="1213450">
                <a:tc>
                  <a:txBody>
                    <a:bodyPr/>
                    <a:lstStyle/>
                    <a:p>
                      <a:r>
                        <a:rPr lang="en-US" sz="2000" b="1" dirty="0">
                          <a:solidFill>
                            <a:schemeClr val="accent5">
                              <a:lumMod val="40000"/>
                              <a:lumOff val="60000"/>
                            </a:schemeClr>
                          </a:solidFill>
                        </a:rPr>
                        <a:t>Developer</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a:solidFill>
                            <a:schemeClr val="accent5">
                              <a:lumMod val="40000"/>
                              <a:lumOff val="60000"/>
                            </a:schemeClr>
                          </a:solidFill>
                        </a:rPr>
                        <a:t>Everything a Reporter can do </a:t>
                      </a:r>
                      <a:r>
                        <a:rPr lang="en-US" sz="2000" b="1">
                          <a:solidFill>
                            <a:schemeClr val="accent5">
                              <a:lumMod val="40000"/>
                              <a:lumOff val="60000"/>
                            </a:schemeClr>
                          </a:solidFill>
                        </a:rPr>
                        <a:t>+</a:t>
                      </a:r>
                      <a:r>
                        <a:rPr lang="en-US" sz="2000">
                          <a:solidFill>
                            <a:schemeClr val="accent5">
                              <a:lumMod val="40000"/>
                              <a:lumOff val="60000"/>
                            </a:schemeClr>
                          </a:solidFill>
                        </a:rPr>
                        <a:t> push to non-protected branches, create merge requests, run/trigger pipelines.</a:t>
                      </a:r>
                    </a:p>
                  </a:txBody>
                  <a:tcPr anchor="ctr">
                    <a:lnL>
                      <a:noFill/>
                    </a:lnL>
                    <a:lnR>
                      <a:noFill/>
                    </a:lnR>
                    <a:lnT>
                      <a:noFill/>
                    </a:lnT>
                    <a:lnB>
                      <a:noFill/>
                    </a:lnB>
                  </a:tcPr>
                </a:tc>
                <a:extLst>
                  <a:ext uri="{0D108BD9-81ED-4DB2-BD59-A6C34878D82A}">
                    <a16:rowId xmlns:a16="http://schemas.microsoft.com/office/drawing/2014/main" val="2188461451"/>
                  </a:ext>
                </a:extLst>
              </a:tr>
              <a:tr h="1213450">
                <a:tc>
                  <a:txBody>
                    <a:bodyPr/>
                    <a:lstStyle/>
                    <a:p>
                      <a:r>
                        <a:rPr lang="en-US" sz="2000" b="1">
                          <a:solidFill>
                            <a:schemeClr val="accent5">
                              <a:lumMod val="40000"/>
                              <a:lumOff val="60000"/>
                            </a:schemeClr>
                          </a:solidFill>
                        </a:rPr>
                        <a:t>Maintainer</a:t>
                      </a:r>
                      <a:endParaRPr lang="en-US" sz="2000">
                        <a:solidFill>
                          <a:schemeClr val="accent5">
                            <a:lumMod val="40000"/>
                            <a:lumOff val="60000"/>
                          </a:schemeClr>
                        </a:solidFill>
                      </a:endParaRPr>
                    </a:p>
                  </a:txBody>
                  <a:tcPr anchor="ctr">
                    <a:lnL>
                      <a:noFill/>
                    </a:lnL>
                    <a:lnR>
                      <a:noFill/>
                    </a:lnR>
                    <a:lnT>
                      <a:noFill/>
                    </a:lnT>
                    <a:lnB>
                      <a:noFill/>
                    </a:lnB>
                  </a:tcPr>
                </a:tc>
                <a:tc>
                  <a:txBody>
                    <a:bodyPr/>
                    <a:lstStyle/>
                    <a:p>
                      <a:r>
                        <a:rPr lang="en-US" sz="2000">
                          <a:solidFill>
                            <a:schemeClr val="accent5">
                              <a:lumMod val="40000"/>
                              <a:lumOff val="60000"/>
                            </a:schemeClr>
                          </a:solidFill>
                        </a:rPr>
                        <a:t>Everything a Developer can do </a:t>
                      </a:r>
                      <a:r>
                        <a:rPr lang="en-US" sz="2000" b="1">
                          <a:solidFill>
                            <a:schemeClr val="accent5">
                              <a:lumMod val="40000"/>
                              <a:lumOff val="60000"/>
                            </a:schemeClr>
                          </a:solidFill>
                        </a:rPr>
                        <a:t>+</a:t>
                      </a:r>
                      <a:r>
                        <a:rPr lang="en-US" sz="2000">
                          <a:solidFill>
                            <a:schemeClr val="accent5">
                              <a:lumMod val="40000"/>
                              <a:lumOff val="60000"/>
                            </a:schemeClr>
                          </a:solidFill>
                        </a:rPr>
                        <a:t> manage project settings, add/remove users, manage CI/CD, push to protected branches.</a:t>
                      </a:r>
                    </a:p>
                  </a:txBody>
                  <a:tcPr anchor="ctr">
                    <a:lnL>
                      <a:noFill/>
                    </a:lnL>
                    <a:lnR>
                      <a:noFill/>
                    </a:lnR>
                    <a:lnT>
                      <a:noFill/>
                    </a:lnT>
                    <a:lnB>
                      <a:noFill/>
                    </a:lnB>
                  </a:tcPr>
                </a:tc>
                <a:extLst>
                  <a:ext uri="{0D108BD9-81ED-4DB2-BD59-A6C34878D82A}">
                    <a16:rowId xmlns:a16="http://schemas.microsoft.com/office/drawing/2014/main" val="2866513257"/>
                  </a:ext>
                </a:extLst>
              </a:tr>
              <a:tr h="1213450">
                <a:tc>
                  <a:txBody>
                    <a:bodyPr/>
                    <a:lstStyle/>
                    <a:p>
                      <a:r>
                        <a:rPr lang="en-US" sz="2000" b="1">
                          <a:solidFill>
                            <a:schemeClr val="accent5">
                              <a:lumMod val="40000"/>
                              <a:lumOff val="60000"/>
                            </a:schemeClr>
                          </a:solidFill>
                        </a:rPr>
                        <a:t>Owner</a:t>
                      </a:r>
                      <a:endParaRPr lang="en-US" sz="2000">
                        <a:solidFill>
                          <a:schemeClr val="accent5">
                            <a:lumMod val="40000"/>
                            <a:lumOff val="60000"/>
                          </a:schemeClr>
                        </a:solidFill>
                      </a:endParaRPr>
                    </a:p>
                  </a:txBody>
                  <a:tcPr anchor="ctr">
                    <a:lnL>
                      <a:noFill/>
                    </a:lnL>
                    <a:lnR>
                      <a:noFill/>
                    </a:lnR>
                    <a:lnT>
                      <a:noFill/>
                    </a:lnT>
                    <a:lnB>
                      <a:noFill/>
                    </a:lnB>
                  </a:tcPr>
                </a:tc>
                <a:tc>
                  <a:txBody>
                    <a:bodyPr/>
                    <a:lstStyle/>
                    <a:p>
                      <a:r>
                        <a:rPr lang="en-US" sz="2000" b="1" dirty="0">
                          <a:solidFill>
                            <a:schemeClr val="accent5">
                              <a:lumMod val="40000"/>
                              <a:lumOff val="60000"/>
                            </a:schemeClr>
                          </a:solidFill>
                        </a:rPr>
                        <a:t>Only available at the group level</a:t>
                      </a:r>
                      <a:r>
                        <a:rPr lang="en-US" sz="2000" dirty="0">
                          <a:solidFill>
                            <a:schemeClr val="accent5">
                              <a:lumMod val="40000"/>
                              <a:lumOff val="60000"/>
                            </a:schemeClr>
                          </a:solidFill>
                        </a:rPr>
                        <a:t>. Full control over the group and all its projects, including transferring projects and deleting them.</a:t>
                      </a:r>
                    </a:p>
                  </a:txBody>
                  <a:tcPr anchor="ctr">
                    <a:lnL>
                      <a:noFill/>
                    </a:lnL>
                    <a:lnR>
                      <a:noFill/>
                    </a:lnR>
                    <a:lnT>
                      <a:noFill/>
                    </a:lnT>
                    <a:lnB>
                      <a:noFill/>
                    </a:lnB>
                  </a:tcPr>
                </a:tc>
                <a:extLst>
                  <a:ext uri="{0D108BD9-81ED-4DB2-BD59-A6C34878D82A}">
                    <a16:rowId xmlns:a16="http://schemas.microsoft.com/office/drawing/2014/main" val="4120938248"/>
                  </a:ext>
                </a:extLst>
              </a:tr>
            </a:tbl>
          </a:graphicData>
        </a:graphic>
      </p:graphicFrame>
    </p:spTree>
    <p:extLst>
      <p:ext uri="{BB962C8B-B14F-4D97-AF65-F5344CB8AC3E}">
        <p14:creationId xmlns:p14="http://schemas.microsoft.com/office/powerpoint/2010/main" val="2936509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555641"/>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r>
              <a:rPr lang="en-US" sz="2400" dirty="0">
                <a:solidFill>
                  <a:schemeClr val="bg2"/>
                </a:solidFill>
                <a:latin typeface="Verdana"/>
                <a:cs typeface="Verdana"/>
              </a:rPr>
              <a:t>1xx: Informational message</a:t>
            </a:r>
          </a:p>
          <a:p>
            <a:pPr marL="12700" marR="5080">
              <a:lnSpc>
                <a:spcPct val="99900"/>
              </a:lnSpc>
              <a:spcBef>
                <a:spcPts val="100"/>
              </a:spcBef>
            </a:pPr>
            <a:r>
              <a:rPr lang="en-US" sz="2400" dirty="0">
                <a:solidFill>
                  <a:schemeClr val="bg2"/>
                </a:solidFill>
                <a:latin typeface="Verdana"/>
                <a:cs typeface="Verdana"/>
              </a:rPr>
              <a:t>2xx: Success</a:t>
            </a:r>
          </a:p>
          <a:p>
            <a:pPr marL="12700" marR="5080">
              <a:lnSpc>
                <a:spcPct val="99900"/>
              </a:lnSpc>
              <a:spcBef>
                <a:spcPts val="100"/>
              </a:spcBef>
            </a:pPr>
            <a:r>
              <a:rPr lang="en-US" sz="2400" dirty="0">
                <a:solidFill>
                  <a:schemeClr val="bg2"/>
                </a:solidFill>
                <a:latin typeface="Verdana"/>
                <a:cs typeface="Verdana"/>
              </a:rPr>
              <a:t>3xx:Redirection</a:t>
            </a:r>
          </a:p>
          <a:p>
            <a:pPr marL="12700" marR="5080">
              <a:lnSpc>
                <a:spcPct val="99900"/>
              </a:lnSpc>
              <a:spcBef>
                <a:spcPts val="100"/>
              </a:spcBef>
            </a:pPr>
            <a:r>
              <a:rPr lang="en-US" sz="2400" dirty="0">
                <a:solidFill>
                  <a:schemeClr val="bg2"/>
                </a:solidFill>
                <a:latin typeface="Verdana"/>
                <a:cs typeface="Verdana"/>
              </a:rPr>
              <a:t>4xx: Client Error</a:t>
            </a:r>
          </a:p>
          <a:p>
            <a:pPr marL="12700" marR="5080">
              <a:lnSpc>
                <a:spcPct val="99900"/>
              </a:lnSpc>
              <a:spcBef>
                <a:spcPts val="100"/>
              </a:spcBef>
            </a:pPr>
            <a:r>
              <a:rPr lang="en-US" sz="2400" dirty="0">
                <a:solidFill>
                  <a:schemeClr val="bg2"/>
                </a:solidFill>
                <a:latin typeface="Verdana"/>
                <a:cs typeface="Verdana"/>
              </a:rPr>
              <a:t>5xx: Server Error</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100 Continue</a:t>
            </a:r>
            <a:r>
              <a:rPr lang="en-US" sz="2400" b="0" i="0" dirty="0">
                <a:solidFill>
                  <a:schemeClr val="accent3">
                    <a:lumMod val="20000"/>
                    <a:lumOff val="80000"/>
                  </a:schemeClr>
                </a:solidFill>
                <a:effectLst/>
                <a:latin typeface="Inter"/>
              </a:rPr>
              <a:t>: The server has received the request headers, and the client should proceed to send the request body.</a:t>
            </a:r>
          </a:p>
          <a:p>
            <a:pPr algn="l">
              <a:buFont typeface="Arial" panose="020B0604020202020204" pitchFamily="34" charset="0"/>
              <a:buChar char="•"/>
            </a:pPr>
            <a:r>
              <a:rPr lang="en-US" sz="2400" b="1" i="0" dirty="0">
                <a:solidFill>
                  <a:schemeClr val="accent3">
                    <a:lumMod val="20000"/>
                    <a:lumOff val="80000"/>
                  </a:schemeClr>
                </a:solidFill>
                <a:effectLst/>
                <a:latin typeface="Inter"/>
              </a:rPr>
              <a:t>101 Switching Protocols</a:t>
            </a:r>
            <a:r>
              <a:rPr lang="en-US" sz="2400" b="0" i="0" dirty="0">
                <a:solidFill>
                  <a:schemeClr val="accent3">
                    <a:lumMod val="20000"/>
                    <a:lumOff val="80000"/>
                  </a:schemeClr>
                </a:solidFill>
                <a:effectLst/>
                <a:latin typeface="Inter"/>
              </a:rPr>
              <a:t>: The server is switching protocols as requested by the client (e.g., upgrading to WebSocket).  (http</a:t>
            </a:r>
            <a:r>
              <a:rPr lang="en-US" sz="2400" b="0" i="0" dirty="0">
                <a:solidFill>
                  <a:schemeClr val="accent3">
                    <a:lumMod val="20000"/>
                    <a:lumOff val="80000"/>
                  </a:schemeClr>
                </a:solidFill>
                <a:effectLst/>
                <a:latin typeface="Inter"/>
                <a:sym typeface="Wingdings" panose="05000000000000000000" pitchFamily="2" charset="2"/>
              </a:rPr>
              <a:t> </a:t>
            </a:r>
            <a:r>
              <a:rPr lang="en-US" sz="2400" b="0" i="0" dirty="0" err="1">
                <a:solidFill>
                  <a:schemeClr val="accent3">
                    <a:lumMod val="20000"/>
                    <a:lumOff val="80000"/>
                  </a:schemeClr>
                </a:solidFill>
                <a:effectLst/>
                <a:latin typeface="Inter"/>
                <a:sym typeface="Wingdings" panose="05000000000000000000" pitchFamily="2" charset="2"/>
              </a:rPr>
              <a:t>ws</a:t>
            </a:r>
            <a:r>
              <a:rPr lang="en-US" sz="2400" b="0" i="0" dirty="0">
                <a:solidFill>
                  <a:schemeClr val="accent3">
                    <a:lumMod val="20000"/>
                    <a:lumOff val="80000"/>
                  </a:schemeClr>
                </a:solidFill>
                <a:effectLst/>
                <a:latin typeface="Inter"/>
                <a:sym typeface="Wingdings" panose="05000000000000000000" pitchFamily="2" charset="2"/>
              </a:rPr>
              <a:t> , https-&gt; </a:t>
            </a:r>
            <a:r>
              <a:rPr lang="en-US" sz="2400" b="0" i="0" dirty="0" err="1">
                <a:solidFill>
                  <a:schemeClr val="accent3">
                    <a:lumMod val="20000"/>
                    <a:lumOff val="80000"/>
                  </a:schemeClr>
                </a:solidFill>
                <a:effectLst/>
                <a:latin typeface="Inter"/>
                <a:sym typeface="Wingdings" panose="05000000000000000000" pitchFamily="2" charset="2"/>
              </a:rPr>
              <a:t>wss</a:t>
            </a:r>
            <a:r>
              <a:rPr lang="en-US" sz="2400" b="0" i="0" dirty="0">
                <a:solidFill>
                  <a:schemeClr val="accent3">
                    <a:lumMod val="20000"/>
                    <a:lumOff val="80000"/>
                  </a:schemeClr>
                </a:solidFill>
                <a:effectLst/>
                <a:latin typeface="Inter"/>
                <a:sym typeface="Wingdings" panose="05000000000000000000" pitchFamily="2" charset="2"/>
              </a:rPr>
              <a:t>)  (web socket for </a:t>
            </a:r>
            <a:r>
              <a:rPr lang="en-US" sz="2400" b="0" i="0" dirty="0" err="1">
                <a:solidFill>
                  <a:schemeClr val="accent3">
                    <a:lumMod val="20000"/>
                    <a:lumOff val="80000"/>
                  </a:schemeClr>
                </a:solidFill>
                <a:effectLst/>
                <a:latin typeface="Inter"/>
                <a:sym typeface="Wingdings" panose="05000000000000000000" pitchFamily="2" charset="2"/>
              </a:rPr>
              <a:t>realtime</a:t>
            </a:r>
            <a:r>
              <a:rPr lang="en-US" sz="2400" b="0" i="0" dirty="0">
                <a:solidFill>
                  <a:schemeClr val="accent3">
                    <a:lumMod val="20000"/>
                    <a:lumOff val="80000"/>
                  </a:schemeClr>
                </a:solidFill>
                <a:effectLst/>
                <a:latin typeface="Inter"/>
                <a:sym typeface="Wingdings" panose="05000000000000000000" pitchFamily="2" charset="2"/>
              </a:rPr>
              <a:t> )</a:t>
            </a:r>
            <a:endParaRPr lang="en-US" sz="2400" b="0" i="0" dirty="0">
              <a:solidFill>
                <a:schemeClr val="accent3">
                  <a:lumMod val="20000"/>
                  <a:lumOff val="80000"/>
                </a:schemeClr>
              </a:solidFill>
              <a:effectLst/>
              <a:latin typeface="Inter"/>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102 Processing</a:t>
            </a:r>
            <a:r>
              <a:rPr lang="en-US" sz="2400" b="0" i="0" dirty="0">
                <a:solidFill>
                  <a:schemeClr val="accent3">
                    <a:lumMod val="20000"/>
                    <a:lumOff val="80000"/>
                  </a:schemeClr>
                </a:solidFill>
                <a:effectLst/>
                <a:latin typeface="Inter"/>
              </a:rPr>
              <a:t>: The server is processing the request but has not yet completed it.</a:t>
            </a:r>
          </a:p>
          <a:p>
            <a:pPr marL="12700" marR="5080">
              <a:lnSpc>
                <a:spcPct val="99900"/>
              </a:lnSpc>
              <a:spcBef>
                <a:spcPts val="100"/>
              </a:spcBef>
            </a:pPr>
            <a:endParaRPr lang="en-US" sz="2400" dirty="0">
              <a:solidFill>
                <a:schemeClr val="accent3">
                  <a:lumMod val="20000"/>
                  <a:lumOff val="80000"/>
                </a:schemeClr>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34760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4093428"/>
          </a:xfrm>
          <a:prstGeom prst="rect">
            <a:avLst/>
          </a:prstGeom>
          <a:noFill/>
        </p:spPr>
        <p:txBody>
          <a:bodyPr wrap="square">
            <a:spAutoFit/>
          </a:bodyPr>
          <a:lstStyle/>
          <a:p>
            <a:r>
              <a:rPr lang="en-US" sz="2000" dirty="0">
                <a:solidFill>
                  <a:schemeClr val="accent1">
                    <a:lumMod val="40000"/>
                    <a:lumOff val="60000"/>
                  </a:schemeClr>
                </a:solidFill>
              </a:rPr>
              <a:t>What is a Protected Branch in GitLab?</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dirty="0">
                <a:solidFill>
                  <a:schemeClr val="accent1">
                    <a:lumMod val="40000"/>
                    <a:lumOff val="60000"/>
                  </a:schemeClr>
                </a:solidFill>
              </a:rPr>
              <a:t>A protected branch restricts what users can do with it. Typically used for critical branches like main, master, or production, it helps </a:t>
            </a:r>
            <a:r>
              <a:rPr lang="en-US" sz="2000" dirty="0" err="1">
                <a:solidFill>
                  <a:schemeClr val="accent1">
                    <a:lumMod val="40000"/>
                    <a:lumOff val="60000"/>
                  </a:schemeClr>
                </a:solidFill>
              </a:rPr>
              <a:t>ensure:Only</a:t>
            </a:r>
            <a:r>
              <a:rPr lang="en-US" sz="2000" dirty="0">
                <a:solidFill>
                  <a:schemeClr val="accent1">
                    <a:lumMod val="40000"/>
                    <a:lumOff val="60000"/>
                  </a:schemeClr>
                </a:solidFill>
              </a:rPr>
              <a:t> certain users can </a:t>
            </a:r>
            <a:r>
              <a:rPr lang="en-US" sz="2000" dirty="0" err="1">
                <a:solidFill>
                  <a:schemeClr val="accent1">
                    <a:lumMod val="40000"/>
                    <a:lumOff val="60000"/>
                  </a:schemeClr>
                </a:solidFill>
              </a:rPr>
              <a:t>push.Only</a:t>
            </a:r>
            <a:r>
              <a:rPr lang="en-US" sz="2000" dirty="0">
                <a:solidFill>
                  <a:schemeClr val="accent1">
                    <a:lumMod val="40000"/>
                    <a:lumOff val="60000"/>
                  </a:schemeClr>
                </a:solidFill>
              </a:rPr>
              <a:t> authorized users can merge </a:t>
            </a:r>
            <a:r>
              <a:rPr lang="en-US" sz="2000" dirty="0" err="1">
                <a:solidFill>
                  <a:schemeClr val="accent1">
                    <a:lumMod val="40000"/>
                    <a:lumOff val="60000"/>
                  </a:schemeClr>
                </a:solidFill>
              </a:rPr>
              <a:t>changes.Optional</a:t>
            </a:r>
            <a:r>
              <a:rPr lang="en-US" sz="2000" dirty="0">
                <a:solidFill>
                  <a:schemeClr val="accent1">
                    <a:lumMod val="40000"/>
                    <a:lumOff val="60000"/>
                  </a:schemeClr>
                </a:solidFill>
              </a:rPr>
              <a:t>: Pipelines must pass before merges are </a:t>
            </a:r>
            <a:r>
              <a:rPr lang="en-US" sz="2000" dirty="0" err="1">
                <a:solidFill>
                  <a:schemeClr val="accent1">
                    <a:lumMod val="40000"/>
                    <a:lumOff val="60000"/>
                  </a:schemeClr>
                </a:solidFill>
              </a:rPr>
              <a:t>allowed.Optional</a:t>
            </a:r>
            <a:r>
              <a:rPr lang="en-US" sz="2000" dirty="0">
                <a:solidFill>
                  <a:schemeClr val="accent1">
                    <a:lumMod val="40000"/>
                    <a:lumOff val="60000"/>
                  </a:schemeClr>
                </a:solidFill>
              </a:rPr>
              <a:t>: Code reviews and approvals are enforced.</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p:txBody>
      </p:sp>
    </p:spTree>
    <p:extLst>
      <p:ext uri="{BB962C8B-B14F-4D97-AF65-F5344CB8AC3E}">
        <p14:creationId xmlns:p14="http://schemas.microsoft.com/office/powerpoint/2010/main" val="1213458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err="1"/>
              <a:t>gitlab</a:t>
            </a:r>
            <a:r>
              <a:rPr lang="en-US" sz="4800" dirty="0"/>
              <a:t>-ci</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7171194"/>
          </a:xfrm>
          <a:prstGeom prst="rect">
            <a:avLst/>
          </a:prstGeom>
          <a:noFill/>
        </p:spPr>
        <p:txBody>
          <a:bodyPr wrap="square">
            <a:spAutoFit/>
          </a:bodyPr>
          <a:lstStyle/>
          <a:p>
            <a:r>
              <a:rPr lang="en-US" sz="2000" dirty="0">
                <a:solidFill>
                  <a:schemeClr val="accent1">
                    <a:lumMod val="40000"/>
                    <a:lumOff val="60000"/>
                  </a:schemeClr>
                </a:solidFill>
              </a:rPr>
              <a:t>🛠️ </a:t>
            </a:r>
            <a:r>
              <a:rPr lang="en-US" sz="2000" b="1" dirty="0">
                <a:solidFill>
                  <a:schemeClr val="accent1">
                    <a:lumMod val="40000"/>
                    <a:lumOff val="60000"/>
                  </a:schemeClr>
                </a:solidFill>
              </a:rPr>
              <a:t>What is </a:t>
            </a:r>
            <a:r>
              <a:rPr lang="en-US" sz="2000" b="1" dirty="0" err="1">
                <a:solidFill>
                  <a:schemeClr val="accent1">
                    <a:lumMod val="40000"/>
                    <a:lumOff val="60000"/>
                  </a:schemeClr>
                </a:solidFill>
              </a:rPr>
              <a:t>gitlab</a:t>
            </a:r>
            <a:r>
              <a:rPr lang="en-US" sz="2000" b="1" dirty="0">
                <a:solidFill>
                  <a:schemeClr val="accent1">
                    <a:lumMod val="40000"/>
                    <a:lumOff val="60000"/>
                  </a:schemeClr>
                </a:solidFill>
              </a:rPr>
              <a:t>-ci?</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b="1" dirty="0" err="1">
                <a:solidFill>
                  <a:schemeClr val="accent1">
                    <a:lumMod val="40000"/>
                    <a:lumOff val="60000"/>
                  </a:schemeClr>
                </a:solidFill>
              </a:rPr>
              <a:t>gitlab</a:t>
            </a:r>
            <a:r>
              <a:rPr lang="en-US" sz="2000" b="1" dirty="0">
                <a:solidFill>
                  <a:schemeClr val="accent1">
                    <a:lumMod val="40000"/>
                    <a:lumOff val="60000"/>
                  </a:schemeClr>
                </a:solidFill>
              </a:rPr>
              <a:t>-ci stands for GitLab Continuous Integration — it's the built-in system in GitLab that automates your software workflows like building, testing, and deploying your </a:t>
            </a:r>
            <a:r>
              <a:rPr lang="en-US" sz="2000" b="1" dirty="0" err="1">
                <a:solidFill>
                  <a:schemeClr val="accent1">
                    <a:lumMod val="40000"/>
                    <a:lumOff val="60000"/>
                  </a:schemeClr>
                </a:solidFill>
              </a:rPr>
              <a:t>code.It's</a:t>
            </a:r>
            <a:r>
              <a:rPr lang="en-US" sz="2000" b="1" dirty="0">
                <a:solidFill>
                  <a:schemeClr val="accent1">
                    <a:lumMod val="40000"/>
                    <a:lumOff val="60000"/>
                  </a:schemeClr>
                </a:solidFill>
              </a:rPr>
              <a:t> all powered by a special file in your repo called:   .</a:t>
            </a:r>
            <a:r>
              <a:rPr lang="en-US" sz="2000" b="1" dirty="0" err="1">
                <a:solidFill>
                  <a:schemeClr val="accent1">
                    <a:lumMod val="40000"/>
                    <a:lumOff val="60000"/>
                  </a:schemeClr>
                </a:solidFill>
              </a:rPr>
              <a:t>gitlab-ci.yml</a:t>
            </a:r>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p:txBody>
      </p:sp>
      <p:pic>
        <p:nvPicPr>
          <p:cNvPr id="9" name="Picture 8">
            <a:extLst>
              <a:ext uri="{FF2B5EF4-FFF2-40B4-BE49-F238E27FC236}">
                <a16:creationId xmlns:a16="http://schemas.microsoft.com/office/drawing/2014/main" id="{9396BF9C-684C-6921-FE4B-E8338A19F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0" y="4921250"/>
            <a:ext cx="12496799" cy="3543482"/>
          </a:xfrm>
          <a:prstGeom prst="rect">
            <a:avLst/>
          </a:prstGeom>
        </p:spPr>
      </p:pic>
    </p:spTree>
    <p:extLst>
      <p:ext uri="{BB962C8B-B14F-4D97-AF65-F5344CB8AC3E}">
        <p14:creationId xmlns:p14="http://schemas.microsoft.com/office/powerpoint/2010/main" val="2027416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Runner</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682750" y="2354113"/>
            <a:ext cx="13876048" cy="12895838"/>
          </a:xfrm>
          <a:prstGeom prst="rect">
            <a:avLst/>
          </a:prstGeom>
          <a:noFill/>
        </p:spPr>
        <p:txBody>
          <a:bodyPr wrap="square">
            <a:spAutoFit/>
          </a:bodyPr>
          <a:lstStyle/>
          <a:p>
            <a:r>
              <a:rPr lang="en-US" sz="2000" dirty="0">
                <a:solidFill>
                  <a:schemeClr val="accent1">
                    <a:lumMod val="40000"/>
                    <a:lumOff val="60000"/>
                  </a:schemeClr>
                </a:solidFill>
              </a:rPr>
              <a:t>🛠️ </a:t>
            </a:r>
            <a:r>
              <a:rPr lang="en-US" sz="2800" b="1" dirty="0">
                <a:solidFill>
                  <a:schemeClr val="accent1">
                    <a:lumMod val="40000"/>
                    <a:lumOff val="60000"/>
                  </a:schemeClr>
                </a:solidFill>
              </a:rPr>
              <a:t>What is Gitlab Runner?</a:t>
            </a: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r>
              <a:rPr lang="en-US" sz="2000" b="1" dirty="0">
                <a:solidFill>
                  <a:schemeClr val="accent1">
                    <a:lumMod val="40000"/>
                    <a:lumOff val="60000"/>
                  </a:schemeClr>
                </a:solidFill>
              </a:rPr>
              <a:t> </a:t>
            </a:r>
          </a:p>
          <a:p>
            <a:r>
              <a:rPr lang="en-US" sz="2000" dirty="0">
                <a:solidFill>
                  <a:schemeClr val="accent1">
                    <a:lumMod val="40000"/>
                    <a:lumOff val="60000"/>
                  </a:schemeClr>
                </a:solidFill>
              </a:rPr>
              <a:t>A GitLab Runner is a lightweight agent (a program) that runs the jobs you define in your .</a:t>
            </a:r>
            <a:r>
              <a:rPr lang="en-US" sz="2000" dirty="0" err="1">
                <a:solidFill>
                  <a:schemeClr val="accent1">
                    <a:lumMod val="40000"/>
                    <a:lumOff val="60000"/>
                  </a:schemeClr>
                </a:solidFill>
              </a:rPr>
              <a:t>gitlab-ci.yml</a:t>
            </a:r>
            <a:r>
              <a:rPr lang="en-US" sz="2000" dirty="0">
                <a:solidFill>
                  <a:schemeClr val="accent1">
                    <a:lumMod val="40000"/>
                    <a:lumOff val="60000"/>
                  </a:schemeClr>
                </a:solidFill>
              </a:rPr>
              <a:t> </a:t>
            </a:r>
            <a:r>
              <a:rPr lang="en-US" sz="2000" dirty="0" err="1">
                <a:solidFill>
                  <a:schemeClr val="accent1">
                    <a:lumMod val="40000"/>
                    <a:lumOff val="60000"/>
                  </a:schemeClr>
                </a:solidFill>
              </a:rPr>
              <a:t>file.You</a:t>
            </a:r>
            <a:r>
              <a:rPr lang="en-US" sz="2000" dirty="0">
                <a:solidFill>
                  <a:schemeClr val="accent1">
                    <a:lumMod val="40000"/>
                    <a:lumOff val="60000"/>
                  </a:schemeClr>
                </a:solidFill>
              </a:rPr>
              <a:t> can think of it as the worker that GitLab sends your jobs to. Without a runner, your CI/CD pipeline can’t actually do anything.</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dirty="0">
                <a:solidFill>
                  <a:schemeClr val="accent1">
                    <a:lumMod val="40000"/>
                    <a:lumOff val="60000"/>
                  </a:schemeClr>
                </a:solidFill>
              </a:rPr>
              <a:t>🧱 </a:t>
            </a:r>
            <a:r>
              <a:rPr lang="en-US" sz="2400" b="1" dirty="0">
                <a:solidFill>
                  <a:schemeClr val="accent1">
                    <a:lumMod val="40000"/>
                    <a:lumOff val="60000"/>
                  </a:schemeClr>
                </a:solidFill>
              </a:rPr>
              <a:t>What is a Job in GitLab?</a:t>
            </a:r>
          </a:p>
          <a:p>
            <a:endParaRPr lang="en-US" sz="2000" b="1" dirty="0">
              <a:solidFill>
                <a:schemeClr val="accent1">
                  <a:lumMod val="40000"/>
                  <a:lumOff val="60000"/>
                </a:schemeClr>
              </a:solidFill>
            </a:endParaRPr>
          </a:p>
          <a:p>
            <a:r>
              <a:rPr lang="en-US" sz="2000" b="1" dirty="0">
                <a:solidFill>
                  <a:schemeClr val="accent1">
                    <a:lumMod val="40000"/>
                    <a:lumOff val="60000"/>
                  </a:schemeClr>
                </a:solidFill>
              </a:rPr>
              <a:t>A job is a single task you want GitLab to perform — like running tests, building a Docker image, or deploying your app.</a:t>
            </a: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p:txBody>
      </p:sp>
      <p:pic>
        <p:nvPicPr>
          <p:cNvPr id="10" name="Picture 9">
            <a:extLst>
              <a:ext uri="{FF2B5EF4-FFF2-40B4-BE49-F238E27FC236}">
                <a16:creationId xmlns:a16="http://schemas.microsoft.com/office/drawing/2014/main" id="{2F0300D5-4203-C5A8-A546-62021EC43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931" y="4501292"/>
            <a:ext cx="12670243" cy="2800494"/>
          </a:xfrm>
          <a:prstGeom prst="rect">
            <a:avLst/>
          </a:prstGeom>
        </p:spPr>
      </p:pic>
    </p:spTree>
    <p:extLst>
      <p:ext uri="{BB962C8B-B14F-4D97-AF65-F5344CB8AC3E}">
        <p14:creationId xmlns:p14="http://schemas.microsoft.com/office/powerpoint/2010/main" val="2045420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461665"/>
          </a:xfrm>
          <a:prstGeom prst="rect">
            <a:avLst/>
          </a:prstGeom>
          <a:noFill/>
        </p:spPr>
        <p:txBody>
          <a:bodyPr wrap="square">
            <a:spAutoFit/>
          </a:bodyPr>
          <a:lstStyle/>
          <a:p>
            <a:endParaRPr lang="en-US" sz="2400" dirty="0">
              <a:solidFill>
                <a:schemeClr val="tx2">
                  <a:lumMod val="60000"/>
                  <a:lumOff val="40000"/>
                </a:schemeClr>
              </a:solidFill>
            </a:endParaRPr>
          </a:p>
        </p:txBody>
      </p:sp>
      <p:pic>
        <p:nvPicPr>
          <p:cNvPr id="6" name="Picture 5">
            <a:extLst>
              <a:ext uri="{FF2B5EF4-FFF2-40B4-BE49-F238E27FC236}">
                <a16:creationId xmlns:a16="http://schemas.microsoft.com/office/drawing/2014/main" id="{19CE2489-FD8F-B5DC-C3C1-2C5A2AC66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2341108"/>
            <a:ext cx="13639800" cy="6934200"/>
          </a:xfrm>
          <a:prstGeom prst="rect">
            <a:avLst/>
          </a:prstGeom>
        </p:spPr>
      </p:pic>
    </p:spTree>
    <p:extLst>
      <p:ext uri="{BB962C8B-B14F-4D97-AF65-F5344CB8AC3E}">
        <p14:creationId xmlns:p14="http://schemas.microsoft.com/office/powerpoint/2010/main" val="2386749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461665"/>
          </a:xfrm>
          <a:prstGeom prst="rect">
            <a:avLst/>
          </a:prstGeom>
          <a:noFill/>
        </p:spPr>
        <p:txBody>
          <a:bodyPr wrap="square">
            <a:spAutoFit/>
          </a:bodyPr>
          <a:lstStyle/>
          <a:p>
            <a:endParaRPr lang="en-US" sz="2400" dirty="0">
              <a:solidFill>
                <a:schemeClr val="tx2">
                  <a:lumMod val="60000"/>
                  <a:lumOff val="40000"/>
                </a:schemeClr>
              </a:solidFill>
            </a:endParaRPr>
          </a:p>
        </p:txBody>
      </p:sp>
      <p:pic>
        <p:nvPicPr>
          <p:cNvPr id="7" name="Picture 6">
            <a:extLst>
              <a:ext uri="{FF2B5EF4-FFF2-40B4-BE49-F238E27FC236}">
                <a16:creationId xmlns:a16="http://schemas.microsoft.com/office/drawing/2014/main" id="{DF172C7A-7213-73CB-BBF9-ED68BD046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50" y="2254250"/>
            <a:ext cx="11506200" cy="6934200"/>
          </a:xfrm>
          <a:prstGeom prst="rect">
            <a:avLst/>
          </a:prstGeom>
        </p:spPr>
      </p:pic>
    </p:spTree>
    <p:extLst>
      <p:ext uri="{BB962C8B-B14F-4D97-AF65-F5344CB8AC3E}">
        <p14:creationId xmlns:p14="http://schemas.microsoft.com/office/powerpoint/2010/main" val="2594736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6740307"/>
          </a:xfrm>
          <a:prstGeom prst="rect">
            <a:avLst/>
          </a:prstGeom>
          <a:noFill/>
        </p:spPr>
        <p:txBody>
          <a:bodyPr wrap="square">
            <a:spAutoFit/>
          </a:bodyPr>
          <a:lstStyle/>
          <a:p>
            <a:r>
              <a:rPr lang="en-US" sz="2400" b="1" dirty="0">
                <a:solidFill>
                  <a:schemeClr val="tx2">
                    <a:lumMod val="60000"/>
                    <a:lumOff val="40000"/>
                  </a:schemeClr>
                </a:solidFill>
              </a:rPr>
              <a:t>CI (Continuous Integration)</a:t>
            </a:r>
          </a:p>
          <a:p>
            <a:r>
              <a:rPr lang="en-US" sz="2400" dirty="0">
                <a:solidFill>
                  <a:schemeClr val="tx2">
                    <a:lumMod val="60000"/>
                    <a:lumOff val="40000"/>
                  </a:schemeClr>
                </a:solidFill>
              </a:rPr>
              <a:t>👉 </a:t>
            </a:r>
            <a:r>
              <a:rPr lang="en-US" sz="2400" b="1" dirty="0">
                <a:solidFill>
                  <a:schemeClr val="tx2">
                    <a:lumMod val="60000"/>
                    <a:lumOff val="40000"/>
                  </a:schemeClr>
                </a:solidFill>
              </a:rPr>
              <a:t>CI is the process of automatically building and testing code whenever a developer pushes changes to a repository.</a:t>
            </a:r>
            <a:endParaRPr lang="en-US" sz="2400" dirty="0">
              <a:solidFill>
                <a:schemeClr val="tx2">
                  <a:lumMod val="60000"/>
                  <a:lumOff val="40000"/>
                </a:schemeClr>
              </a:solidFill>
            </a:endParaRPr>
          </a:p>
          <a:p>
            <a:r>
              <a:rPr lang="en-US" sz="2400" b="1" dirty="0">
                <a:solidFill>
                  <a:schemeClr val="tx2">
                    <a:lumMod val="60000"/>
                    <a:lumOff val="40000"/>
                  </a:schemeClr>
                </a:solidFill>
              </a:rPr>
              <a:t>Steps in CI:</a:t>
            </a:r>
          </a:p>
          <a:p>
            <a:pPr>
              <a:buFont typeface="+mj-lt"/>
              <a:buAutoNum type="arabicPeriod"/>
            </a:pPr>
            <a:r>
              <a:rPr lang="en-US" sz="2400" b="1" dirty="0">
                <a:solidFill>
                  <a:schemeClr val="tx2">
                    <a:lumMod val="60000"/>
                    <a:lumOff val="40000"/>
                  </a:schemeClr>
                </a:solidFill>
              </a:rPr>
              <a:t>Developers commit code</a:t>
            </a:r>
            <a:r>
              <a:rPr lang="en-US" sz="2400" dirty="0">
                <a:solidFill>
                  <a:schemeClr val="tx2">
                    <a:lumMod val="60000"/>
                    <a:lumOff val="40000"/>
                  </a:schemeClr>
                </a:solidFill>
              </a:rPr>
              <a:t> to a Git repository (GitHub, GitLab, Bitbucket).</a:t>
            </a:r>
          </a:p>
          <a:p>
            <a:pPr>
              <a:buFont typeface="+mj-lt"/>
              <a:buAutoNum type="arabicPeriod"/>
            </a:pPr>
            <a:r>
              <a:rPr lang="en-US" sz="2400" b="1" dirty="0">
                <a:solidFill>
                  <a:schemeClr val="tx2">
                    <a:lumMod val="60000"/>
                    <a:lumOff val="40000"/>
                  </a:schemeClr>
                </a:solidFill>
              </a:rPr>
              <a:t>Automated build and test</a:t>
            </a:r>
            <a:r>
              <a:rPr lang="en-US" sz="2400" dirty="0">
                <a:solidFill>
                  <a:schemeClr val="tx2">
                    <a:lumMod val="60000"/>
                    <a:lumOff val="40000"/>
                  </a:schemeClr>
                </a:solidFill>
              </a:rPr>
              <a:t> process runs (e.g., unit tests, linting).</a:t>
            </a:r>
          </a:p>
          <a:p>
            <a:pPr>
              <a:buFont typeface="+mj-lt"/>
              <a:buAutoNum type="arabicPeriod"/>
            </a:pPr>
            <a:r>
              <a:rPr lang="en-US" sz="2400" b="1" dirty="0">
                <a:solidFill>
                  <a:schemeClr val="tx2">
                    <a:lumMod val="60000"/>
                    <a:lumOff val="40000"/>
                  </a:schemeClr>
                </a:solidFill>
              </a:rPr>
              <a:t>Feedback is given</a:t>
            </a:r>
            <a:r>
              <a:rPr lang="en-US" sz="2400" dirty="0">
                <a:solidFill>
                  <a:schemeClr val="tx2">
                    <a:lumMod val="60000"/>
                    <a:lumOff val="40000"/>
                  </a:schemeClr>
                </a:solidFill>
              </a:rPr>
              <a:t> (pass/fail status, test results).</a:t>
            </a:r>
          </a:p>
          <a:p>
            <a:pPr>
              <a:buFont typeface="+mj-lt"/>
              <a:buAutoNum type="arabicPeriod"/>
            </a:pPr>
            <a:r>
              <a:rPr lang="en-US" sz="2400" b="1" dirty="0">
                <a:solidFill>
                  <a:schemeClr val="tx2">
                    <a:lumMod val="60000"/>
                    <a:lumOff val="40000"/>
                  </a:schemeClr>
                </a:solidFill>
              </a:rPr>
              <a:t>If successful, the code is merged into the main branch.</a:t>
            </a:r>
          </a:p>
          <a:p>
            <a:pPr>
              <a:buFont typeface="+mj-lt"/>
              <a:buAutoNum type="arabicPeriod"/>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CI:</a:t>
            </a:r>
          </a:p>
          <a:p>
            <a:r>
              <a:rPr lang="en-US" sz="2400" dirty="0">
                <a:solidFill>
                  <a:schemeClr val="tx2">
                    <a:lumMod val="60000"/>
                    <a:lumOff val="40000"/>
                  </a:schemeClr>
                </a:solidFill>
              </a:rPr>
              <a:t>✅ Detects bugs early.</a:t>
            </a:r>
            <a:br>
              <a:rPr lang="en-US" sz="2400" dirty="0">
                <a:solidFill>
                  <a:schemeClr val="tx2">
                    <a:lumMod val="60000"/>
                    <a:lumOff val="40000"/>
                  </a:schemeClr>
                </a:solidFill>
              </a:rPr>
            </a:br>
            <a:r>
              <a:rPr lang="en-US" sz="2400" dirty="0">
                <a:solidFill>
                  <a:schemeClr val="tx2">
                    <a:lumMod val="60000"/>
                    <a:lumOff val="40000"/>
                  </a:schemeClr>
                </a:solidFill>
              </a:rPr>
              <a:t>✅ Ensures code consistency.</a:t>
            </a:r>
            <a:br>
              <a:rPr lang="en-US" sz="2400" dirty="0">
                <a:solidFill>
                  <a:schemeClr val="tx2">
                    <a:lumMod val="60000"/>
                    <a:lumOff val="40000"/>
                  </a:schemeClr>
                </a:solidFill>
              </a:rPr>
            </a:br>
            <a:r>
              <a:rPr lang="en-US" sz="2400" dirty="0">
                <a:solidFill>
                  <a:schemeClr val="tx2">
                    <a:lumMod val="60000"/>
                    <a:lumOff val="40000"/>
                  </a:schemeClr>
                </a:solidFill>
              </a:rPr>
              <a:t>✅ Automates testing to prevent breaking changes.</a:t>
            </a:r>
          </a:p>
        </p:txBody>
      </p:sp>
    </p:spTree>
    <p:extLst>
      <p:ext uri="{BB962C8B-B14F-4D97-AF65-F5344CB8AC3E}">
        <p14:creationId xmlns:p14="http://schemas.microsoft.com/office/powerpoint/2010/main" val="6844655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6001643"/>
          </a:xfrm>
          <a:prstGeom prst="rect">
            <a:avLst/>
          </a:prstGeom>
          <a:noFill/>
        </p:spPr>
        <p:txBody>
          <a:bodyPr wrap="square">
            <a:spAutoFit/>
          </a:bodyPr>
          <a:lstStyle/>
          <a:p>
            <a:r>
              <a:rPr lang="en-US" sz="2400" b="1" dirty="0">
                <a:solidFill>
                  <a:schemeClr val="tx2">
                    <a:lumMod val="60000"/>
                    <a:lumOff val="40000"/>
                  </a:schemeClr>
                </a:solidFill>
              </a:rPr>
              <a:t>CD (Continuous Delivery &amp; Deployment)</a:t>
            </a:r>
          </a:p>
          <a:p>
            <a:r>
              <a:rPr lang="en-US" sz="2400" b="1" dirty="0">
                <a:solidFill>
                  <a:schemeClr val="tx2">
                    <a:lumMod val="60000"/>
                    <a:lumOff val="40000"/>
                  </a:schemeClr>
                </a:solidFill>
              </a:rPr>
              <a:t>Continuous Delivery</a:t>
            </a:r>
          </a:p>
          <a:p>
            <a:r>
              <a:rPr lang="en-US" sz="2400" dirty="0">
                <a:solidFill>
                  <a:schemeClr val="tx2">
                    <a:lumMod val="60000"/>
                    <a:lumOff val="40000"/>
                  </a:schemeClr>
                </a:solidFill>
              </a:rPr>
              <a:t>👉 </a:t>
            </a:r>
            <a:r>
              <a:rPr lang="en-US" sz="2400" b="1" dirty="0">
                <a:solidFill>
                  <a:schemeClr val="tx2">
                    <a:lumMod val="60000"/>
                    <a:lumOff val="40000"/>
                  </a:schemeClr>
                </a:solidFill>
              </a:rPr>
              <a:t>CD ensures that every change is tested and ready for deployment at any time.</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After passing CI, the new version is </a:t>
            </a:r>
            <a:r>
              <a:rPr lang="en-US" sz="2400" b="1" dirty="0">
                <a:solidFill>
                  <a:schemeClr val="tx2">
                    <a:lumMod val="60000"/>
                    <a:lumOff val="40000"/>
                  </a:schemeClr>
                </a:solidFill>
              </a:rPr>
              <a:t>prepared for deployment</a:t>
            </a:r>
            <a:r>
              <a:rPr lang="en-US" sz="2400" dirty="0">
                <a:solidFill>
                  <a:schemeClr val="tx2">
                    <a:lumMod val="60000"/>
                    <a:lumOff val="40000"/>
                  </a:schemeClr>
                </a:solidFill>
              </a:rPr>
              <a:t> but requires </a:t>
            </a:r>
            <a:r>
              <a:rPr lang="en-US" sz="2400" b="1" dirty="0">
                <a:solidFill>
                  <a:schemeClr val="tx2">
                    <a:lumMod val="60000"/>
                    <a:lumOff val="40000"/>
                  </a:schemeClr>
                </a:solidFill>
              </a:rPr>
              <a:t>manual approval</a:t>
            </a:r>
            <a:r>
              <a:rPr lang="en-US" sz="2400" dirty="0">
                <a:solidFill>
                  <a:schemeClr val="tx2">
                    <a:lumMod val="60000"/>
                    <a:lumOff val="40000"/>
                  </a:schemeClr>
                </a:solidFill>
              </a:rPr>
              <a:t> before going live.</a:t>
            </a:r>
          </a:p>
          <a:p>
            <a:r>
              <a:rPr lang="en-US" sz="2400" b="1" dirty="0">
                <a:solidFill>
                  <a:schemeClr val="tx2">
                    <a:lumMod val="60000"/>
                    <a:lumOff val="40000"/>
                  </a:schemeClr>
                </a:solidFill>
              </a:rPr>
              <a:t>Continuous Deployment</a:t>
            </a:r>
          </a:p>
          <a:p>
            <a:r>
              <a:rPr lang="en-US" sz="2400" dirty="0">
                <a:solidFill>
                  <a:schemeClr val="tx2">
                    <a:lumMod val="60000"/>
                    <a:lumOff val="40000"/>
                  </a:schemeClr>
                </a:solidFill>
              </a:rPr>
              <a:t>👉 </a:t>
            </a:r>
            <a:r>
              <a:rPr lang="en-US" sz="2400" b="1" dirty="0">
                <a:solidFill>
                  <a:schemeClr val="tx2">
                    <a:lumMod val="60000"/>
                    <a:lumOff val="40000"/>
                  </a:schemeClr>
                </a:solidFill>
              </a:rPr>
              <a:t>Every change that passes testing is automatically deployed to production without manual intervention.</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Used in </a:t>
            </a:r>
            <a:r>
              <a:rPr lang="en-US" sz="2400" b="1" dirty="0">
                <a:solidFill>
                  <a:schemeClr val="tx2">
                    <a:lumMod val="60000"/>
                    <a:lumOff val="40000"/>
                  </a:schemeClr>
                </a:solidFill>
              </a:rPr>
              <a:t>highly automated environments</a:t>
            </a:r>
            <a:r>
              <a:rPr lang="en-US" sz="2400" dirty="0">
                <a:solidFill>
                  <a:schemeClr val="tx2">
                    <a:lumMod val="60000"/>
                    <a:lumOff val="40000"/>
                  </a:schemeClr>
                </a:solidFill>
              </a:rPr>
              <a:t> where frequent releases are required.</a:t>
            </a:r>
          </a:p>
          <a:p>
            <a:pPr>
              <a:buFont typeface="Arial" panose="020B0604020202020204" pitchFamily="34" charset="0"/>
              <a:buChar char="•"/>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CD:</a:t>
            </a:r>
          </a:p>
          <a:p>
            <a:r>
              <a:rPr lang="en-US" sz="2400" dirty="0">
                <a:solidFill>
                  <a:schemeClr val="tx2">
                    <a:lumMod val="60000"/>
                    <a:lumOff val="40000"/>
                  </a:schemeClr>
                </a:solidFill>
              </a:rPr>
              <a:t>✅ Reduces time to release new features.</a:t>
            </a:r>
            <a:br>
              <a:rPr lang="en-US" sz="2400" dirty="0">
                <a:solidFill>
                  <a:schemeClr val="tx2">
                    <a:lumMod val="60000"/>
                    <a:lumOff val="40000"/>
                  </a:schemeClr>
                </a:solidFill>
              </a:rPr>
            </a:br>
            <a:r>
              <a:rPr lang="en-US" sz="2400" dirty="0">
                <a:solidFill>
                  <a:schemeClr val="tx2">
                    <a:lumMod val="60000"/>
                    <a:lumOff val="40000"/>
                  </a:schemeClr>
                </a:solidFill>
              </a:rPr>
              <a:t>✅ Eliminates manual deployment errors.</a:t>
            </a:r>
            <a:br>
              <a:rPr lang="en-US" sz="2400" dirty="0">
                <a:solidFill>
                  <a:schemeClr val="tx2">
                    <a:lumMod val="60000"/>
                    <a:lumOff val="40000"/>
                  </a:schemeClr>
                </a:solidFill>
              </a:rPr>
            </a:br>
            <a:r>
              <a:rPr lang="en-US" sz="2400" dirty="0">
                <a:solidFill>
                  <a:schemeClr val="tx2">
                    <a:lumMod val="60000"/>
                    <a:lumOff val="40000"/>
                  </a:schemeClr>
                </a:solidFill>
              </a:rPr>
              <a:t>✅ Ensures a stable and consistent release process.</a:t>
            </a:r>
          </a:p>
        </p:txBody>
      </p:sp>
    </p:spTree>
    <p:extLst>
      <p:ext uri="{BB962C8B-B14F-4D97-AF65-F5344CB8AC3E}">
        <p14:creationId xmlns:p14="http://schemas.microsoft.com/office/powerpoint/2010/main" val="6081882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solidFill>
                  <a:schemeClr val="accent2">
                    <a:lumMod val="75000"/>
                  </a:schemeClr>
                </a:solidFill>
              </a:rPr>
              <a:t>Databases </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2139950" y="2201137"/>
            <a:ext cx="14478000" cy="7109639"/>
          </a:xfrm>
          <a:prstGeom prst="rect">
            <a:avLst/>
          </a:prstGeom>
          <a:noFill/>
        </p:spPr>
        <p:txBody>
          <a:bodyPr wrap="square">
            <a:spAutoFit/>
          </a:bodyPr>
          <a:lstStyle/>
          <a:p>
            <a:r>
              <a:rPr lang="en-US" sz="2400" dirty="0">
                <a:solidFill>
                  <a:schemeClr val="accent2">
                    <a:lumMod val="60000"/>
                    <a:lumOff val="40000"/>
                  </a:schemeClr>
                </a:solidFill>
              </a:rPr>
              <a:t>What is a Database?</a:t>
            </a:r>
          </a:p>
          <a:p>
            <a:endParaRPr lang="en-US" sz="2400" dirty="0">
              <a:solidFill>
                <a:schemeClr val="accent2">
                  <a:lumMod val="60000"/>
                  <a:lumOff val="40000"/>
                </a:schemeClr>
              </a:solidFill>
            </a:endParaRPr>
          </a:p>
          <a:p>
            <a:r>
              <a:rPr lang="en-US" sz="2400" dirty="0">
                <a:solidFill>
                  <a:schemeClr val="accent2">
                    <a:lumMod val="60000"/>
                    <a:lumOff val="40000"/>
                  </a:schemeClr>
                </a:solidFill>
              </a:rPr>
              <a:t>A database is an organized collection of data, stored and accessed </a:t>
            </a:r>
          </a:p>
          <a:p>
            <a:endParaRPr lang="en-US" sz="2400" dirty="0">
              <a:solidFill>
                <a:schemeClr val="accent2">
                  <a:lumMod val="60000"/>
                  <a:lumOff val="40000"/>
                </a:schemeClr>
              </a:solidFill>
            </a:endParaRPr>
          </a:p>
          <a:p>
            <a:pPr>
              <a:buFont typeface="Arial" panose="020B0604020202020204" pitchFamily="34" charset="0"/>
              <a:buChar char="•"/>
            </a:pPr>
            <a:endParaRPr lang="en-US" sz="2400" dirty="0">
              <a:solidFill>
                <a:schemeClr val="accent2">
                  <a:lumMod val="60000"/>
                  <a:lumOff val="40000"/>
                </a:schemeClr>
              </a:solidFill>
            </a:endParaRPr>
          </a:p>
          <a:p>
            <a:pPr marL="742950" lvl="1" indent="-285750">
              <a:buFont typeface="Arial" panose="020B0604020202020204" pitchFamily="34" charset="0"/>
              <a:buChar char="•"/>
            </a:pPr>
            <a:r>
              <a:rPr lang="en-US" sz="2400" b="1" dirty="0">
                <a:solidFill>
                  <a:schemeClr val="accent2">
                    <a:lumMod val="60000"/>
                    <a:lumOff val="40000"/>
                  </a:schemeClr>
                </a:solidFill>
              </a:rPr>
              <a:t>Components of MySQL:</a:t>
            </a:r>
            <a:endParaRPr lang="en-US" sz="2400" dirty="0">
              <a:solidFill>
                <a:schemeClr val="accent2">
                  <a:lumMod val="60000"/>
                  <a:lumOff val="40000"/>
                </a:schemeClr>
              </a:solidFill>
            </a:endParaRPr>
          </a:p>
          <a:p>
            <a:pPr marL="1143000" lvl="2" indent="-228600">
              <a:buFont typeface="Arial" panose="020B0604020202020204" pitchFamily="34" charset="0"/>
              <a:buChar char="•"/>
            </a:pPr>
            <a:r>
              <a:rPr lang="en-US" sz="2400" dirty="0">
                <a:solidFill>
                  <a:schemeClr val="accent2">
                    <a:lumMod val="60000"/>
                    <a:lumOff val="40000"/>
                  </a:schemeClr>
                </a:solidFill>
              </a:rPr>
              <a:t>MySQL Server.</a:t>
            </a:r>
          </a:p>
          <a:p>
            <a:pPr marL="1143000" lvl="2" indent="-228600">
              <a:buFont typeface="Arial" panose="020B0604020202020204" pitchFamily="34" charset="0"/>
              <a:buChar char="•"/>
            </a:pPr>
            <a:r>
              <a:rPr lang="en-US" sz="2400" dirty="0">
                <a:solidFill>
                  <a:schemeClr val="accent2">
                    <a:lumMod val="60000"/>
                    <a:lumOff val="40000"/>
                  </a:schemeClr>
                </a:solidFill>
              </a:rPr>
              <a:t>MySQL Client (Command Line, Workbench).</a:t>
            </a:r>
          </a:p>
          <a:p>
            <a:pPr marL="1143000" lvl="2" indent="-228600">
              <a:buFont typeface="Arial" panose="020B0604020202020204" pitchFamily="34" charset="0"/>
              <a:buChar char="•"/>
            </a:pPr>
            <a:r>
              <a:rPr lang="en-US" sz="2400" dirty="0">
                <a:solidFill>
                  <a:schemeClr val="accent2">
                    <a:lumMod val="60000"/>
                    <a:lumOff val="40000"/>
                  </a:schemeClr>
                </a:solidFill>
              </a:rPr>
              <a:t>Database, Tables, and Records.</a:t>
            </a:r>
          </a:p>
          <a:p>
            <a:pPr marL="914400" lvl="2"/>
            <a:endParaRPr lang="en-US" sz="2400" dirty="0">
              <a:solidFill>
                <a:schemeClr val="accent2">
                  <a:lumMod val="60000"/>
                  <a:lumOff val="40000"/>
                </a:schemeClr>
              </a:solidFill>
            </a:endParaRPr>
          </a:p>
          <a:p>
            <a:r>
              <a:rPr lang="en-US" sz="2400" dirty="0">
                <a:solidFill>
                  <a:schemeClr val="tx2">
                    <a:lumMod val="60000"/>
                    <a:lumOff val="40000"/>
                  </a:schemeClr>
                </a:solidFill>
              </a:rPr>
              <a:t>Sample </a:t>
            </a:r>
            <a:r>
              <a:rPr lang="en-US" sz="2400" dirty="0" err="1">
                <a:solidFill>
                  <a:schemeClr val="tx2">
                    <a:lumMod val="60000"/>
                    <a:lumOff val="40000"/>
                  </a:schemeClr>
                </a:solidFill>
              </a:rPr>
              <a:t>mysql</a:t>
            </a:r>
            <a:r>
              <a:rPr lang="en-US" sz="2400" dirty="0">
                <a:solidFill>
                  <a:schemeClr val="tx2">
                    <a:lumMod val="60000"/>
                    <a:lumOff val="40000"/>
                  </a:schemeClr>
                </a:solidFill>
              </a:rPr>
              <a:t> code</a:t>
            </a:r>
          </a:p>
          <a:p>
            <a:endParaRPr lang="en-US" sz="2400" dirty="0">
              <a:solidFill>
                <a:schemeClr val="tx2">
                  <a:lumMod val="60000"/>
                  <a:lumOff val="40000"/>
                </a:schemeClr>
              </a:solidFill>
            </a:endParaRPr>
          </a:p>
          <a:p>
            <a:r>
              <a:rPr lang="en-US" sz="2400" dirty="0">
                <a:solidFill>
                  <a:schemeClr val="tx2">
                    <a:lumMod val="60000"/>
                    <a:lumOff val="40000"/>
                  </a:schemeClr>
                </a:solidFill>
              </a:rPr>
              <a:t>CREATE TABLE students (</a:t>
            </a:r>
          </a:p>
          <a:p>
            <a:r>
              <a:rPr lang="en-US" sz="2400" dirty="0">
                <a:solidFill>
                  <a:schemeClr val="tx2">
                    <a:lumMod val="60000"/>
                    <a:lumOff val="40000"/>
                  </a:schemeClr>
                </a:solidFill>
              </a:rPr>
              <a:t>  id INT AUTO_INCREMENT PRIMARY KEY,</a:t>
            </a:r>
          </a:p>
          <a:p>
            <a:r>
              <a:rPr lang="en-US" sz="2400" dirty="0">
                <a:solidFill>
                  <a:schemeClr val="tx2">
                    <a:lumMod val="60000"/>
                    <a:lumOff val="40000"/>
                  </a:schemeClr>
                </a:solidFill>
              </a:rPr>
              <a:t>  name VARCHAR(100),</a:t>
            </a:r>
          </a:p>
          <a:p>
            <a:r>
              <a:rPr lang="en-US" sz="2400" dirty="0">
                <a:solidFill>
                  <a:schemeClr val="tx2">
                    <a:lumMod val="60000"/>
                    <a:lumOff val="40000"/>
                  </a:schemeClr>
                </a:solidFill>
              </a:rPr>
              <a:t>  age INT,</a:t>
            </a:r>
          </a:p>
          <a:p>
            <a:r>
              <a:rPr lang="en-US" sz="2400" dirty="0">
                <a:solidFill>
                  <a:schemeClr val="tx2">
                    <a:lumMod val="60000"/>
                    <a:lumOff val="40000"/>
                  </a:schemeClr>
                </a:solidFill>
              </a:rPr>
              <a:t>  grade CHAR(1)</a:t>
            </a:r>
          </a:p>
          <a:p>
            <a:r>
              <a:rPr lang="en-US" sz="2400" dirty="0">
                <a:solidFill>
                  <a:schemeClr val="tx2">
                    <a:lumMod val="60000"/>
                    <a:lumOff val="40000"/>
                  </a:schemeClr>
                </a:solidFill>
              </a:rPr>
              <a:t>);</a:t>
            </a:r>
          </a:p>
          <a:p>
            <a:endParaRPr lang="en-US" sz="2400" dirty="0">
              <a:solidFill>
                <a:schemeClr val="tx2">
                  <a:lumMod val="60000"/>
                  <a:lumOff val="40000"/>
                </a:schemeClr>
              </a:solidFill>
            </a:endParaRPr>
          </a:p>
        </p:txBody>
      </p:sp>
    </p:spTree>
    <p:extLst>
      <p:ext uri="{BB962C8B-B14F-4D97-AF65-F5344CB8AC3E}">
        <p14:creationId xmlns:p14="http://schemas.microsoft.com/office/powerpoint/2010/main" val="7558613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err="1">
                <a:solidFill>
                  <a:schemeClr val="accent2">
                    <a:lumMod val="75000"/>
                  </a:schemeClr>
                </a:solidFill>
              </a:rPr>
              <a:t>mysql</a:t>
            </a:r>
            <a:r>
              <a:rPr lang="en-US" sz="4800" dirty="0">
                <a:solidFill>
                  <a:schemeClr val="accent2">
                    <a:lumMod val="75000"/>
                  </a:schemeClr>
                </a:solidFill>
              </a:rPr>
              <a:t> vs </a:t>
            </a:r>
            <a:r>
              <a:rPr lang="en-US" sz="4800" dirty="0" err="1">
                <a:solidFill>
                  <a:schemeClr val="accent2">
                    <a:lumMod val="75000"/>
                  </a:schemeClr>
                </a:solidFill>
              </a:rPr>
              <a:t>mariadb</a:t>
            </a:r>
            <a:r>
              <a:rPr lang="en-US" sz="4800" dirty="0">
                <a:solidFill>
                  <a:schemeClr val="accent2">
                    <a:lumMod val="75000"/>
                  </a:schemeClr>
                </a:solidFill>
              </a:rPr>
              <a:t> </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graphicFrame>
        <p:nvGraphicFramePr>
          <p:cNvPr id="7" name="Table 6">
            <a:extLst>
              <a:ext uri="{FF2B5EF4-FFF2-40B4-BE49-F238E27FC236}">
                <a16:creationId xmlns:a16="http://schemas.microsoft.com/office/drawing/2014/main" id="{6004FFB9-AB51-D19D-2067-3E7B03121177}"/>
              </a:ext>
            </a:extLst>
          </p:cNvPr>
          <p:cNvGraphicFramePr>
            <a:graphicFrameLocks noGrp="1"/>
          </p:cNvGraphicFramePr>
          <p:nvPr>
            <p:extLst>
              <p:ext uri="{D42A27DB-BD31-4B8C-83A1-F6EECF244321}">
                <p14:modId xmlns:p14="http://schemas.microsoft.com/office/powerpoint/2010/main" val="2865001169"/>
              </p:ext>
            </p:extLst>
          </p:nvPr>
        </p:nvGraphicFramePr>
        <p:xfrm>
          <a:off x="914400" y="2179326"/>
          <a:ext cx="16471899" cy="7772400"/>
        </p:xfrm>
        <a:graphic>
          <a:graphicData uri="http://schemas.openxmlformats.org/drawingml/2006/table">
            <a:tbl>
              <a:tblPr>
                <a:tableStyleId>{69C7853C-536D-4A76-A0AE-DD22124D55A5}</a:tableStyleId>
              </a:tblPr>
              <a:tblGrid>
                <a:gridCol w="5490633">
                  <a:extLst>
                    <a:ext uri="{9D8B030D-6E8A-4147-A177-3AD203B41FA5}">
                      <a16:colId xmlns:a16="http://schemas.microsoft.com/office/drawing/2014/main" val="2583028760"/>
                    </a:ext>
                  </a:extLst>
                </a:gridCol>
                <a:gridCol w="5490633">
                  <a:extLst>
                    <a:ext uri="{9D8B030D-6E8A-4147-A177-3AD203B41FA5}">
                      <a16:colId xmlns:a16="http://schemas.microsoft.com/office/drawing/2014/main" val="923343131"/>
                    </a:ext>
                  </a:extLst>
                </a:gridCol>
                <a:gridCol w="5490633">
                  <a:extLst>
                    <a:ext uri="{9D8B030D-6E8A-4147-A177-3AD203B41FA5}">
                      <a16:colId xmlns:a16="http://schemas.microsoft.com/office/drawing/2014/main" val="3955761978"/>
                    </a:ext>
                  </a:extLst>
                </a:gridCol>
              </a:tblGrid>
              <a:tr h="863600">
                <a:tc>
                  <a:txBody>
                    <a:bodyPr/>
                    <a:lstStyle/>
                    <a:p>
                      <a:r>
                        <a:rPr lang="en-US" b="1" dirty="0"/>
                        <a:t>Feature</a:t>
                      </a:r>
                      <a:endParaRPr lang="en-US" dirty="0"/>
                    </a:p>
                  </a:txBody>
                  <a:tcPr anchor="ctr"/>
                </a:tc>
                <a:tc>
                  <a:txBody>
                    <a:bodyPr/>
                    <a:lstStyle/>
                    <a:p>
                      <a:r>
                        <a:rPr lang="en-US" b="1" dirty="0"/>
                        <a:t>MySQL</a:t>
                      </a:r>
                      <a:endParaRPr lang="en-US" dirty="0"/>
                    </a:p>
                  </a:txBody>
                  <a:tcPr anchor="ctr"/>
                </a:tc>
                <a:tc>
                  <a:txBody>
                    <a:bodyPr/>
                    <a:lstStyle/>
                    <a:p>
                      <a:r>
                        <a:rPr lang="en-US" b="1"/>
                        <a:t>MariaDB</a:t>
                      </a:r>
                      <a:endParaRPr lang="en-US"/>
                    </a:p>
                  </a:txBody>
                  <a:tcPr anchor="ctr"/>
                </a:tc>
                <a:extLst>
                  <a:ext uri="{0D108BD9-81ED-4DB2-BD59-A6C34878D82A}">
                    <a16:rowId xmlns:a16="http://schemas.microsoft.com/office/drawing/2014/main" val="4039318557"/>
                  </a:ext>
                </a:extLst>
              </a:tr>
              <a:tr h="863600">
                <a:tc>
                  <a:txBody>
                    <a:bodyPr/>
                    <a:lstStyle/>
                    <a:p>
                      <a:r>
                        <a:rPr lang="en-US" b="1" dirty="0"/>
                        <a:t>Ownership</a:t>
                      </a:r>
                      <a:endParaRPr lang="en-US" dirty="0"/>
                    </a:p>
                  </a:txBody>
                  <a:tcPr anchor="ctr"/>
                </a:tc>
                <a:tc>
                  <a:txBody>
                    <a:bodyPr/>
                    <a:lstStyle/>
                    <a:p>
                      <a:r>
                        <a:rPr lang="en-US"/>
                        <a:t>Owned by Oracle</a:t>
                      </a:r>
                    </a:p>
                  </a:txBody>
                  <a:tcPr anchor="ctr"/>
                </a:tc>
                <a:tc>
                  <a:txBody>
                    <a:bodyPr/>
                    <a:lstStyle/>
                    <a:p>
                      <a:r>
                        <a:rPr lang="en-US"/>
                        <a:t>Open-source, community-driven</a:t>
                      </a:r>
                    </a:p>
                  </a:txBody>
                  <a:tcPr anchor="ctr"/>
                </a:tc>
                <a:extLst>
                  <a:ext uri="{0D108BD9-81ED-4DB2-BD59-A6C34878D82A}">
                    <a16:rowId xmlns:a16="http://schemas.microsoft.com/office/drawing/2014/main" val="2246110651"/>
                  </a:ext>
                </a:extLst>
              </a:tr>
              <a:tr h="863600">
                <a:tc>
                  <a:txBody>
                    <a:bodyPr/>
                    <a:lstStyle/>
                    <a:p>
                      <a:r>
                        <a:rPr lang="en-US" b="1"/>
                        <a:t>Compatibility</a:t>
                      </a:r>
                      <a:endParaRPr lang="en-US"/>
                    </a:p>
                  </a:txBody>
                  <a:tcPr anchor="ctr"/>
                </a:tc>
                <a:tc>
                  <a:txBody>
                    <a:bodyPr/>
                    <a:lstStyle/>
                    <a:p>
                      <a:r>
                        <a:rPr lang="en-US"/>
                        <a:t>Compatible with MariaDB (mostly)</a:t>
                      </a:r>
                    </a:p>
                  </a:txBody>
                  <a:tcPr anchor="ctr"/>
                </a:tc>
                <a:tc>
                  <a:txBody>
                    <a:bodyPr/>
                    <a:lstStyle/>
                    <a:p>
                      <a:r>
                        <a:rPr lang="en-US"/>
                        <a:t>Fully compatible with MySQL</a:t>
                      </a:r>
                    </a:p>
                  </a:txBody>
                  <a:tcPr anchor="ctr"/>
                </a:tc>
                <a:extLst>
                  <a:ext uri="{0D108BD9-81ED-4DB2-BD59-A6C34878D82A}">
                    <a16:rowId xmlns:a16="http://schemas.microsoft.com/office/drawing/2014/main" val="967893461"/>
                  </a:ext>
                </a:extLst>
              </a:tr>
              <a:tr h="863600">
                <a:tc>
                  <a:txBody>
                    <a:bodyPr/>
                    <a:lstStyle/>
                    <a:p>
                      <a:r>
                        <a:rPr lang="en-US" b="1" dirty="0"/>
                        <a:t>Storage Engines</a:t>
                      </a:r>
                      <a:endParaRPr lang="en-US" dirty="0"/>
                    </a:p>
                  </a:txBody>
                  <a:tcPr anchor="ctr"/>
                </a:tc>
                <a:tc>
                  <a:txBody>
                    <a:bodyPr/>
                    <a:lstStyle/>
                    <a:p>
                      <a:r>
                        <a:rPr lang="en-US"/>
                        <a:t>InnoDB, MyISAM, NDB, Memory, CSV</a:t>
                      </a:r>
                    </a:p>
                  </a:txBody>
                  <a:tcPr anchor="ctr"/>
                </a:tc>
                <a:tc>
                  <a:txBody>
                    <a:bodyPr/>
                    <a:lstStyle/>
                    <a:p>
                      <a:r>
                        <a:rPr lang="en-US"/>
                        <a:t>InnoDB, Aria, MyISAM, TokuDB, RocksDB, etc.</a:t>
                      </a:r>
                    </a:p>
                  </a:txBody>
                  <a:tcPr anchor="ctr"/>
                </a:tc>
                <a:extLst>
                  <a:ext uri="{0D108BD9-81ED-4DB2-BD59-A6C34878D82A}">
                    <a16:rowId xmlns:a16="http://schemas.microsoft.com/office/drawing/2014/main" val="807793566"/>
                  </a:ext>
                </a:extLst>
              </a:tr>
              <a:tr h="863600">
                <a:tc>
                  <a:txBody>
                    <a:bodyPr/>
                    <a:lstStyle/>
                    <a:p>
                      <a:r>
                        <a:rPr lang="en-US" b="1"/>
                        <a:t>Replication</a:t>
                      </a:r>
                      <a:endParaRPr lang="en-US"/>
                    </a:p>
                  </a:txBody>
                  <a:tcPr anchor="ctr"/>
                </a:tc>
                <a:tc>
                  <a:txBody>
                    <a:bodyPr/>
                    <a:lstStyle/>
                    <a:p>
                      <a:r>
                        <a:rPr lang="en-US"/>
                        <a:t>Master-Slave, Group Replication</a:t>
                      </a:r>
                    </a:p>
                  </a:txBody>
                  <a:tcPr anchor="ctr"/>
                </a:tc>
                <a:tc>
                  <a:txBody>
                    <a:bodyPr/>
                    <a:lstStyle/>
                    <a:p>
                      <a:r>
                        <a:rPr lang="en-US"/>
                        <a:t>Master-Slave, Galera Cluster, Group Replication</a:t>
                      </a:r>
                    </a:p>
                  </a:txBody>
                  <a:tcPr anchor="ctr"/>
                </a:tc>
                <a:extLst>
                  <a:ext uri="{0D108BD9-81ED-4DB2-BD59-A6C34878D82A}">
                    <a16:rowId xmlns:a16="http://schemas.microsoft.com/office/drawing/2014/main" val="644133608"/>
                  </a:ext>
                </a:extLst>
              </a:tr>
              <a:tr h="863600">
                <a:tc>
                  <a:txBody>
                    <a:bodyPr/>
                    <a:lstStyle/>
                    <a:p>
                      <a:r>
                        <a:rPr lang="en-US" b="1"/>
                        <a:t>Performance</a:t>
                      </a:r>
                      <a:endParaRPr lang="en-US"/>
                    </a:p>
                  </a:txBody>
                  <a:tcPr anchor="ctr"/>
                </a:tc>
                <a:tc>
                  <a:txBody>
                    <a:bodyPr/>
                    <a:lstStyle/>
                    <a:p>
                      <a:r>
                        <a:rPr lang="en-US"/>
                        <a:t>Good for transactional workloads</a:t>
                      </a:r>
                    </a:p>
                  </a:txBody>
                  <a:tcPr anchor="ctr"/>
                </a:tc>
                <a:tc>
                  <a:txBody>
                    <a:bodyPr/>
                    <a:lstStyle/>
                    <a:p>
                      <a:r>
                        <a:rPr lang="en-US"/>
                        <a:t>Better optimizations, supports more engines</a:t>
                      </a:r>
                    </a:p>
                  </a:txBody>
                  <a:tcPr anchor="ctr"/>
                </a:tc>
                <a:extLst>
                  <a:ext uri="{0D108BD9-81ED-4DB2-BD59-A6C34878D82A}">
                    <a16:rowId xmlns:a16="http://schemas.microsoft.com/office/drawing/2014/main" val="2923613548"/>
                  </a:ext>
                </a:extLst>
              </a:tr>
              <a:tr h="863600">
                <a:tc>
                  <a:txBody>
                    <a:bodyPr/>
                    <a:lstStyle/>
                    <a:p>
                      <a:r>
                        <a:rPr lang="en-US" b="1" dirty="0"/>
                        <a:t>Additional Features</a:t>
                      </a:r>
                      <a:endParaRPr lang="en-US" dirty="0"/>
                    </a:p>
                  </a:txBody>
                  <a:tcPr anchor="ctr"/>
                </a:tc>
                <a:tc>
                  <a:txBody>
                    <a:bodyPr/>
                    <a:lstStyle/>
                    <a:p>
                      <a:r>
                        <a:rPr lang="en-US"/>
                        <a:t>Limited community features</a:t>
                      </a:r>
                    </a:p>
                  </a:txBody>
                  <a:tcPr anchor="ctr"/>
                </a:tc>
                <a:tc>
                  <a:txBody>
                    <a:bodyPr/>
                    <a:lstStyle/>
                    <a:p>
                      <a:r>
                        <a:rPr lang="en-US"/>
                        <a:t>Advanced features (e.g., Virtual Columns, ColumnStore)</a:t>
                      </a:r>
                    </a:p>
                  </a:txBody>
                  <a:tcPr anchor="ctr"/>
                </a:tc>
                <a:extLst>
                  <a:ext uri="{0D108BD9-81ED-4DB2-BD59-A6C34878D82A}">
                    <a16:rowId xmlns:a16="http://schemas.microsoft.com/office/drawing/2014/main" val="2695244068"/>
                  </a:ext>
                </a:extLst>
              </a:tr>
              <a:tr h="863600">
                <a:tc>
                  <a:txBody>
                    <a:bodyPr/>
                    <a:lstStyle/>
                    <a:p>
                      <a:r>
                        <a:rPr lang="en-US" b="1" dirty="0"/>
                        <a:t>Partitioning</a:t>
                      </a:r>
                      <a:endParaRPr lang="en-US" dirty="0"/>
                    </a:p>
                  </a:txBody>
                  <a:tcPr anchor="ctr"/>
                </a:tc>
                <a:tc>
                  <a:txBody>
                    <a:bodyPr/>
                    <a:lstStyle/>
                    <a:p>
                      <a:r>
                        <a:rPr lang="en-US"/>
                        <a:t>Supported</a:t>
                      </a:r>
                    </a:p>
                  </a:txBody>
                  <a:tcPr anchor="ctr"/>
                </a:tc>
                <a:tc>
                  <a:txBody>
                    <a:bodyPr/>
                    <a:lstStyle/>
                    <a:p>
                      <a:r>
                        <a:rPr lang="en-US"/>
                        <a:t>Advanced partitioning (incl. subpartitioning)</a:t>
                      </a:r>
                    </a:p>
                  </a:txBody>
                  <a:tcPr anchor="ctr"/>
                </a:tc>
                <a:extLst>
                  <a:ext uri="{0D108BD9-81ED-4DB2-BD59-A6C34878D82A}">
                    <a16:rowId xmlns:a16="http://schemas.microsoft.com/office/drawing/2014/main" val="844974594"/>
                  </a:ext>
                </a:extLst>
              </a:tr>
              <a:tr h="863600">
                <a:tc>
                  <a:txBody>
                    <a:bodyPr/>
                    <a:lstStyle/>
                    <a:p>
                      <a:r>
                        <a:rPr lang="en-US" b="1" dirty="0"/>
                        <a:t>Community</a:t>
                      </a:r>
                      <a:endParaRPr lang="en-US" dirty="0"/>
                    </a:p>
                  </a:txBody>
                  <a:tcPr anchor="ctr"/>
                </a:tc>
                <a:tc>
                  <a:txBody>
                    <a:bodyPr/>
                    <a:lstStyle/>
                    <a:p>
                      <a:r>
                        <a:rPr lang="en-US" dirty="0"/>
                        <a:t>Oracle-driven, limited contributions</a:t>
                      </a:r>
                    </a:p>
                  </a:txBody>
                  <a:tcPr anchor="ctr"/>
                </a:tc>
                <a:tc>
                  <a:txBody>
                    <a:bodyPr/>
                    <a:lstStyle/>
                    <a:p>
                      <a:r>
                        <a:rPr lang="en-US" dirty="0"/>
                        <a:t>Fully community-driven</a:t>
                      </a:r>
                    </a:p>
                  </a:txBody>
                  <a:tcPr anchor="ctr"/>
                </a:tc>
                <a:extLst>
                  <a:ext uri="{0D108BD9-81ED-4DB2-BD59-A6C34878D82A}">
                    <a16:rowId xmlns:a16="http://schemas.microsoft.com/office/drawing/2014/main" val="2960895904"/>
                  </a:ext>
                </a:extLst>
              </a:tr>
            </a:tbl>
          </a:graphicData>
        </a:graphic>
      </p:graphicFrame>
    </p:spTree>
    <p:extLst>
      <p:ext uri="{BB962C8B-B14F-4D97-AF65-F5344CB8AC3E}">
        <p14:creationId xmlns:p14="http://schemas.microsoft.com/office/powerpoint/2010/main" val="27815694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382156"/>
          </a:xfrm>
          <a:prstGeom prst="rect">
            <a:avLst/>
          </a:prstGeom>
        </p:spPr>
        <p:txBody>
          <a:bodyPr vert="horz" wrap="square" lIns="0" tIns="12700" rIns="0" bIns="0" rtlCol="0">
            <a:spAutoFit/>
          </a:bodyPr>
          <a:lstStyle/>
          <a:p>
            <a:pPr marL="12700" algn="ctr">
              <a:lnSpc>
                <a:spcPct val="100000"/>
              </a:lnSpc>
              <a:spcBef>
                <a:spcPts val="100"/>
              </a:spcBef>
            </a:pPr>
            <a:r>
              <a:rPr lang="en-US" sz="2400" dirty="0"/>
              <a:t>Basic SQL Commands (CRUD)</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615950" y="1644650"/>
            <a:ext cx="14706600" cy="11203067"/>
          </a:xfrm>
          <a:prstGeom prst="rect">
            <a:avLst/>
          </a:prstGeom>
          <a:noFill/>
        </p:spPr>
        <p:txBody>
          <a:bodyPr wrap="square">
            <a:spAutoFit/>
          </a:bodyPr>
          <a:lstStyle/>
          <a:p>
            <a:endParaRPr lang="en-US" dirty="0"/>
          </a:p>
          <a:p>
            <a:r>
              <a:rPr lang="en-US" sz="2000" b="1" dirty="0">
                <a:solidFill>
                  <a:schemeClr val="bg2">
                    <a:lumMod val="90000"/>
                  </a:schemeClr>
                </a:solidFill>
              </a:rPr>
              <a:t>CREATE</a:t>
            </a:r>
            <a:r>
              <a:rPr lang="en-US" sz="2000" dirty="0">
                <a:solidFill>
                  <a:schemeClr val="bg2">
                    <a:lumMod val="90000"/>
                  </a:schemeClr>
                </a:solidFill>
              </a:rPr>
              <a:t>: Insert data into a table:    INSERT INTO students (</a:t>
            </a:r>
            <a:r>
              <a:rPr lang="en-US" sz="2000" dirty="0" err="1">
                <a:solidFill>
                  <a:schemeClr val="bg2">
                    <a:lumMod val="90000"/>
                  </a:schemeClr>
                </a:solidFill>
              </a:rPr>
              <a:t>name,age,grade</a:t>
            </a:r>
            <a:r>
              <a:rPr lang="en-US" sz="2000" dirty="0">
                <a:solidFill>
                  <a:schemeClr val="bg2">
                    <a:lumMod val="90000"/>
                  </a:schemeClr>
                </a:solidFill>
              </a:rPr>
              <a:t>) VALUES (‘javad’,’20’,’A’);</a:t>
            </a:r>
          </a:p>
          <a:p>
            <a:endParaRPr lang="en-US" dirty="0"/>
          </a:p>
          <a:p>
            <a:endParaRPr lang="en-US" dirty="0"/>
          </a:p>
          <a:p>
            <a:endParaRPr lang="en-US" dirty="0"/>
          </a:p>
          <a:p>
            <a:r>
              <a:rPr lang="en-US" b="1" dirty="0">
                <a:solidFill>
                  <a:schemeClr val="bg2">
                    <a:lumMod val="75000"/>
                  </a:schemeClr>
                </a:solidFill>
              </a:rPr>
              <a:t>READ</a:t>
            </a:r>
            <a:r>
              <a:rPr lang="en-US" dirty="0">
                <a:solidFill>
                  <a:schemeClr val="bg2">
                    <a:lumMod val="75000"/>
                  </a:schemeClr>
                </a:solidFill>
              </a:rPr>
              <a:t>: Query data from a table.  SELECT * FROM students;</a:t>
            </a:r>
          </a:p>
          <a:p>
            <a:endParaRPr lang="en-US" dirty="0">
              <a:solidFill>
                <a:schemeClr val="bg2">
                  <a:lumMod val="75000"/>
                </a:schemeClr>
              </a:solidFill>
            </a:endParaRPr>
          </a:p>
          <a:p>
            <a:endParaRPr lang="en-US" dirty="0">
              <a:solidFill>
                <a:schemeClr val="bg2">
                  <a:lumMod val="75000"/>
                </a:schemeClr>
              </a:solidFill>
            </a:endParaRPr>
          </a:p>
          <a:p>
            <a:r>
              <a:rPr lang="en-US" b="1" dirty="0">
                <a:solidFill>
                  <a:schemeClr val="bg2">
                    <a:lumMod val="90000"/>
                  </a:schemeClr>
                </a:solidFill>
              </a:rPr>
              <a:t>UPDATE</a:t>
            </a:r>
            <a:r>
              <a:rPr lang="en-US" dirty="0">
                <a:solidFill>
                  <a:schemeClr val="bg2">
                    <a:lumMod val="90000"/>
                  </a:schemeClr>
                </a:solidFill>
              </a:rPr>
              <a:t>: Modify data.          UPDATE students  SET grade=20 WHERE id=1 ;</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r>
              <a:rPr lang="en-US" dirty="0">
                <a:solidFill>
                  <a:schemeClr val="bg2">
                    <a:lumMod val="90000"/>
                  </a:schemeClr>
                </a:solidFill>
              </a:rPr>
              <a:t>DELETE: Remove data.        DELETE FROM students WHERE id=1;</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75000"/>
                </a:schemeClr>
              </a:solidFill>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79954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6453049"/>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200 OK</a:t>
            </a:r>
            <a:r>
              <a:rPr lang="en-US" sz="2400" b="0" i="0" dirty="0">
                <a:solidFill>
                  <a:schemeClr val="accent3">
                    <a:lumMod val="20000"/>
                    <a:lumOff val="80000"/>
                  </a:schemeClr>
                </a:solidFill>
                <a:effectLst/>
                <a:latin typeface="Inter"/>
              </a:rPr>
              <a:t>: The request was successful, and the response contains the requested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201 Created</a:t>
            </a:r>
            <a:r>
              <a:rPr lang="en-US" sz="2400" b="0" i="0" dirty="0">
                <a:solidFill>
                  <a:schemeClr val="accent3">
                    <a:lumMod val="20000"/>
                    <a:lumOff val="80000"/>
                  </a:schemeClr>
                </a:solidFill>
                <a:effectLst/>
                <a:latin typeface="Inter"/>
              </a:rPr>
              <a:t>: The request was successful, and a new resource was created (</a:t>
            </a:r>
            <a:r>
              <a:rPr lang="en-US" sz="2400" dirty="0">
                <a:solidFill>
                  <a:schemeClr val="accent3">
                    <a:lumMod val="20000"/>
                    <a:lumOff val="80000"/>
                  </a:schemeClr>
                </a:solidFill>
                <a:latin typeface="Inter"/>
              </a:rPr>
              <a:t>upload complete</a:t>
            </a:r>
            <a:r>
              <a:rPr lang="en-US" sz="2400" b="0" i="0" dirty="0">
                <a:solidFill>
                  <a:schemeClr val="accent3">
                    <a:lumMod val="20000"/>
                    <a:lumOff val="80000"/>
                  </a:schemeClr>
                </a:solidFill>
                <a:effectLst/>
                <a:latin typeface="Inter"/>
              </a:rPr>
              <a:t>).</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202 Accepted</a:t>
            </a:r>
            <a:r>
              <a:rPr lang="en-US" sz="2400" b="0" i="0" dirty="0">
                <a:solidFill>
                  <a:schemeClr val="accent3">
                    <a:lumMod val="20000"/>
                    <a:lumOff val="80000"/>
                  </a:schemeClr>
                </a:solidFill>
                <a:effectLst/>
                <a:latin typeface="Inter"/>
              </a:rPr>
              <a:t>: The request was accepted for processing, but the processing is not yet complete.</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204 No Content</a:t>
            </a:r>
            <a:r>
              <a:rPr lang="en-US" sz="2400" b="0" i="0" dirty="0">
                <a:solidFill>
                  <a:schemeClr val="accent3">
                    <a:lumMod val="20000"/>
                    <a:lumOff val="80000"/>
                  </a:schemeClr>
                </a:solidFill>
                <a:effectLst/>
                <a:latin typeface="Inter"/>
              </a:rPr>
              <a:t>: The request was successful, but there is no content to send in the response body.</a:t>
            </a:r>
          </a:p>
          <a:p>
            <a:pPr algn="l"/>
            <a:endParaRPr lang="en-US" sz="2400" dirty="0">
              <a:solidFill>
                <a:schemeClr val="accent3">
                  <a:lumMod val="20000"/>
                  <a:lumOff val="80000"/>
                </a:schemeClr>
              </a:solidFill>
              <a:latin typeface="Inter"/>
            </a:endParaRPr>
          </a:p>
          <a:p>
            <a:pPr algn="l">
              <a:buFont typeface="Arial" panose="020B0604020202020204" pitchFamily="34" charset="0"/>
              <a:buChar char="•"/>
            </a:pPr>
            <a:r>
              <a:rPr lang="en-US" sz="2400" dirty="0">
                <a:solidFill>
                  <a:schemeClr val="accent3">
                    <a:lumMod val="20000"/>
                    <a:lumOff val="80000"/>
                  </a:schemeClr>
                </a:solidFill>
                <a:latin typeface="Inter"/>
              </a:rPr>
              <a:t>301 Moved Permanently: The requested resource has been permanently moved to a new URL.</a:t>
            </a:r>
          </a:p>
          <a:p>
            <a:pPr algn="l">
              <a:buFont typeface="Arial" panose="020B0604020202020204" pitchFamily="34" charset="0"/>
              <a:buChar char="•"/>
            </a:pPr>
            <a:r>
              <a:rPr lang="en-US" sz="2400" dirty="0">
                <a:solidFill>
                  <a:schemeClr val="accent3">
                    <a:lumMod val="20000"/>
                    <a:lumOff val="80000"/>
                  </a:schemeClr>
                </a:solidFill>
                <a:latin typeface="Inter"/>
              </a:rPr>
              <a:t>302 Found: The requested resource has been temporarily moved to a different URL.(SEO ,redirect for maintenance site)</a:t>
            </a:r>
          </a:p>
          <a:p>
            <a:pPr algn="l">
              <a:buFont typeface="Arial" panose="020B0604020202020204" pitchFamily="34" charset="0"/>
              <a:buChar char="•"/>
            </a:pPr>
            <a:r>
              <a:rPr lang="en-US" sz="2400" dirty="0">
                <a:solidFill>
                  <a:schemeClr val="accent3">
                    <a:lumMod val="20000"/>
                    <a:lumOff val="80000"/>
                  </a:schemeClr>
                </a:solidFill>
                <a:latin typeface="Inter"/>
              </a:rPr>
              <a:t>304 Not Modified: The resource has not been modified since the last request (used for caching).</a:t>
            </a:r>
          </a:p>
          <a:p>
            <a:pPr algn="l">
              <a:buFont typeface="Arial" panose="020B0604020202020204" pitchFamily="34" charset="0"/>
              <a:buChar char="•"/>
            </a:pPr>
            <a:r>
              <a:rPr lang="en-US" sz="2400" dirty="0">
                <a:solidFill>
                  <a:schemeClr val="accent3">
                    <a:lumMod val="20000"/>
                    <a:lumOff val="80000"/>
                  </a:schemeClr>
                </a:solidFill>
                <a:latin typeface="Inter"/>
              </a:rPr>
              <a:t>307 Temporary Redirect: The request should be repeated with another URI, but the method should not be changed.</a:t>
            </a:r>
          </a:p>
          <a:p>
            <a:pPr algn="l">
              <a:buFont typeface="Arial" panose="020B0604020202020204" pitchFamily="34" charset="0"/>
              <a:buChar char="•"/>
            </a:pPr>
            <a:r>
              <a:rPr lang="en-US" sz="2400" dirty="0">
                <a:solidFill>
                  <a:schemeClr val="accent3">
                    <a:lumMod val="20000"/>
                    <a:lumOff val="80000"/>
                  </a:schemeClr>
                </a:solidFill>
                <a:latin typeface="Inter"/>
              </a:rPr>
              <a:t>308 Permanent Redirect: The request should be repeated with another URI, and the method should not be changed (permanent).</a:t>
            </a:r>
          </a:p>
          <a:p>
            <a:pPr algn="l"/>
            <a:endParaRPr lang="en-US" sz="2400" dirty="0">
              <a:solidFill>
                <a:schemeClr val="accent3">
                  <a:lumMod val="20000"/>
                  <a:lumOff val="80000"/>
                </a:schemeClr>
              </a:solidFill>
              <a:latin typeface="Inter"/>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9840985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382156"/>
          </a:xfrm>
          <a:prstGeom prst="rect">
            <a:avLst/>
          </a:prstGeom>
        </p:spPr>
        <p:txBody>
          <a:bodyPr vert="horz" wrap="square" lIns="0" tIns="12700" rIns="0" bIns="0" rtlCol="0">
            <a:spAutoFit/>
          </a:bodyPr>
          <a:lstStyle/>
          <a:p>
            <a:pPr marL="12700" algn="ctr">
              <a:lnSpc>
                <a:spcPct val="100000"/>
              </a:lnSpc>
              <a:spcBef>
                <a:spcPts val="100"/>
              </a:spcBef>
            </a:pPr>
            <a:r>
              <a:rPr lang="en-US" sz="2400" dirty="0"/>
              <a:t>Joins and Relationships</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1265030" y="1996122"/>
            <a:ext cx="14706600" cy="7571303"/>
          </a:xfrm>
          <a:prstGeom prst="rect">
            <a:avLst/>
          </a:prstGeom>
          <a:noFill/>
        </p:spPr>
        <p:txBody>
          <a:bodyPr wrap="square">
            <a:spAutoFit/>
          </a:bodyPr>
          <a:lstStyle/>
          <a:p>
            <a:r>
              <a:rPr lang="en-US" dirty="0">
                <a:solidFill>
                  <a:schemeClr val="bg2">
                    <a:lumMod val="90000"/>
                  </a:schemeClr>
                </a:solidFill>
              </a:rPr>
              <a:t>Understanding Joins in </a:t>
            </a:r>
            <a:r>
              <a:rPr lang="en-US" dirty="0" err="1">
                <a:solidFill>
                  <a:schemeClr val="bg2">
                    <a:lumMod val="90000"/>
                  </a:schemeClr>
                </a:solidFill>
              </a:rPr>
              <a:t>SQLContent</a:t>
            </a:r>
            <a:r>
              <a:rPr lang="en-US" dirty="0">
                <a:solidFill>
                  <a:schemeClr val="bg2">
                    <a:lumMod val="90000"/>
                  </a:schemeClr>
                </a:solidFill>
              </a:rPr>
              <a:t>:</a:t>
            </a:r>
          </a:p>
          <a:p>
            <a:r>
              <a:rPr lang="en-US" dirty="0">
                <a:solidFill>
                  <a:schemeClr val="bg2">
                    <a:lumMod val="90000"/>
                  </a:schemeClr>
                </a:solidFill>
              </a:rPr>
              <a:t>INNER JOIN: Combines rows from two tables where there is a match</a:t>
            </a:r>
          </a:p>
          <a:p>
            <a:endParaRPr lang="en-US" dirty="0">
              <a:solidFill>
                <a:schemeClr val="bg2">
                  <a:lumMod val="90000"/>
                </a:schemeClr>
              </a:solidFill>
            </a:endParaRPr>
          </a:p>
          <a:p>
            <a:r>
              <a:rPr lang="en-US" dirty="0">
                <a:solidFill>
                  <a:schemeClr val="bg2">
                    <a:lumMod val="90000"/>
                  </a:schemeClr>
                </a:solidFill>
              </a:rPr>
              <a:t>.LEFT JOIN: Returns all rows from the left table, with matching rows from the right.</a:t>
            </a:r>
          </a:p>
          <a:p>
            <a:endParaRPr lang="en-US" dirty="0">
              <a:solidFill>
                <a:schemeClr val="bg2">
                  <a:lumMod val="90000"/>
                </a:schemeClr>
              </a:solidFill>
            </a:endParaRPr>
          </a:p>
          <a:p>
            <a:r>
              <a:rPr lang="en-US" dirty="0">
                <a:solidFill>
                  <a:schemeClr val="bg2">
                    <a:lumMod val="90000"/>
                  </a:schemeClr>
                </a:solidFill>
              </a:rPr>
              <a:t>RIGHT JOIN: Similar to LEFT JOIN but returns rows from the right table.</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p>
        </p:txBody>
      </p:sp>
      <p:pic>
        <p:nvPicPr>
          <p:cNvPr id="9" name="Picture 8">
            <a:extLst>
              <a:ext uri="{FF2B5EF4-FFF2-40B4-BE49-F238E27FC236}">
                <a16:creationId xmlns:a16="http://schemas.microsoft.com/office/drawing/2014/main" id="{C9D0D97C-5591-8BF0-15C4-15708D2C9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750" y="4540250"/>
            <a:ext cx="10288611" cy="4267200"/>
          </a:xfrm>
          <a:prstGeom prst="rect">
            <a:avLst/>
          </a:prstGeom>
        </p:spPr>
      </p:pic>
    </p:spTree>
    <p:extLst>
      <p:ext uri="{BB962C8B-B14F-4D97-AF65-F5344CB8AC3E}">
        <p14:creationId xmlns:p14="http://schemas.microsoft.com/office/powerpoint/2010/main" val="38611768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443711"/>
          </a:xfrm>
          <a:prstGeom prst="rect">
            <a:avLst/>
          </a:prstGeom>
        </p:spPr>
        <p:txBody>
          <a:bodyPr vert="horz" wrap="square" lIns="0" tIns="12700" rIns="0" bIns="0" rtlCol="0">
            <a:spAutoFit/>
          </a:bodyPr>
          <a:lstStyle/>
          <a:p>
            <a:pPr marL="12700" algn="ctr">
              <a:lnSpc>
                <a:spcPct val="100000"/>
              </a:lnSpc>
              <a:spcBef>
                <a:spcPts val="100"/>
              </a:spcBef>
            </a:pPr>
            <a:r>
              <a:rPr lang="en-US" sz="2800" dirty="0"/>
              <a:t>User Management and Security</a:t>
            </a:r>
            <a:endParaRPr sz="2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615950" y="1644650"/>
            <a:ext cx="14706600" cy="5478423"/>
          </a:xfrm>
          <a:prstGeom prst="rect">
            <a:avLst/>
          </a:prstGeom>
          <a:noFill/>
        </p:spPr>
        <p:txBody>
          <a:bodyPr wrap="square">
            <a:spAutoFit/>
          </a:bodyPr>
          <a:lstStyle/>
          <a:p>
            <a:r>
              <a:rPr lang="en-US" dirty="0">
                <a:solidFill>
                  <a:schemeClr val="bg2">
                    <a:lumMod val="75000"/>
                  </a:schemeClr>
                </a:solidFill>
              </a:rPr>
              <a:t>Creating Users and Granting Privileges:</a:t>
            </a:r>
          </a:p>
          <a:p>
            <a:endParaRPr lang="en-US" dirty="0">
              <a:solidFill>
                <a:schemeClr val="bg2">
                  <a:lumMod val="75000"/>
                </a:schemeClr>
              </a:solidFill>
            </a:endParaRPr>
          </a:p>
          <a:p>
            <a:endParaRPr lang="en-US" dirty="0">
              <a:solidFill>
                <a:schemeClr val="bg2">
                  <a:lumMod val="75000"/>
                </a:schemeClr>
              </a:solidFill>
            </a:endParaRPr>
          </a:p>
          <a:p>
            <a:r>
              <a:rPr lang="en-US" dirty="0">
                <a:solidFill>
                  <a:schemeClr val="bg2">
                    <a:lumMod val="75000"/>
                  </a:schemeClr>
                </a:solidFill>
              </a:rPr>
              <a:t>CREATE USER '</a:t>
            </a:r>
            <a:r>
              <a:rPr lang="en-US" dirty="0" err="1">
                <a:solidFill>
                  <a:schemeClr val="bg2">
                    <a:lumMod val="75000"/>
                  </a:schemeClr>
                </a:solidFill>
              </a:rPr>
              <a:t>username'@'localhost</a:t>
            </a:r>
            <a:r>
              <a:rPr lang="en-US" dirty="0">
                <a:solidFill>
                  <a:schemeClr val="bg2">
                    <a:lumMod val="75000"/>
                  </a:schemeClr>
                </a:solidFill>
              </a:rPr>
              <a:t>' IDENTIFIED BY 'password’;</a:t>
            </a:r>
          </a:p>
          <a:p>
            <a:endParaRPr lang="en-US" dirty="0">
              <a:solidFill>
                <a:schemeClr val="bg2">
                  <a:lumMod val="75000"/>
                </a:schemeClr>
              </a:solidFill>
            </a:endParaRPr>
          </a:p>
          <a:p>
            <a:r>
              <a:rPr lang="en-US" dirty="0">
                <a:solidFill>
                  <a:schemeClr val="bg2">
                    <a:lumMod val="75000"/>
                  </a:schemeClr>
                </a:solidFill>
              </a:rPr>
              <a:t>GRANT ALL PRIVILEGES ON database_name.* TO '</a:t>
            </a:r>
            <a:r>
              <a:rPr lang="en-US" dirty="0" err="1">
                <a:solidFill>
                  <a:schemeClr val="bg2">
                    <a:lumMod val="75000"/>
                  </a:schemeClr>
                </a:solidFill>
              </a:rPr>
              <a:t>username'@'localhost</a:t>
            </a:r>
            <a:r>
              <a:rPr lang="en-US" dirty="0">
                <a:solidFill>
                  <a:schemeClr val="bg2">
                    <a:lumMod val="75000"/>
                  </a:schemeClr>
                </a:solidFill>
              </a:rPr>
              <a:t>’;</a:t>
            </a:r>
          </a:p>
          <a:p>
            <a:endParaRPr lang="en-US" dirty="0">
              <a:solidFill>
                <a:schemeClr val="bg2">
                  <a:lumMod val="75000"/>
                </a:schemeClr>
              </a:solidFill>
            </a:endParaRPr>
          </a:p>
          <a:p>
            <a:endParaRPr lang="en-US" sz="2800" dirty="0">
              <a:solidFill>
                <a:schemeClr val="bg2">
                  <a:lumMod val="75000"/>
                </a:schemeClr>
              </a:solidFill>
            </a:endParaRPr>
          </a:p>
          <a:p>
            <a:endParaRPr lang="en-US" sz="2800" dirty="0">
              <a:solidFill>
                <a:schemeClr val="bg2">
                  <a:lumMod val="75000"/>
                </a:schemeClr>
              </a:solidFill>
            </a:endParaRPr>
          </a:p>
          <a:p>
            <a:r>
              <a:rPr lang="en-US" sz="2800" dirty="0">
                <a:solidFill>
                  <a:schemeClr val="bg2">
                    <a:lumMod val="75000"/>
                  </a:schemeClr>
                </a:solidFill>
              </a:rPr>
              <a:t>Security Best Practices:</a:t>
            </a:r>
          </a:p>
          <a:p>
            <a:endParaRPr lang="en-US" sz="2800" dirty="0">
              <a:solidFill>
                <a:schemeClr val="bg2">
                  <a:lumMod val="75000"/>
                </a:schemeClr>
              </a:solidFill>
            </a:endParaRPr>
          </a:p>
          <a:p>
            <a:endParaRPr lang="en-US" sz="2800" dirty="0">
              <a:solidFill>
                <a:schemeClr val="bg2">
                  <a:lumMod val="75000"/>
                </a:schemeClr>
              </a:solidFill>
            </a:endParaRPr>
          </a:p>
          <a:p>
            <a:r>
              <a:rPr lang="en-US" sz="2800" dirty="0">
                <a:solidFill>
                  <a:schemeClr val="bg2">
                    <a:lumMod val="75000"/>
                  </a:schemeClr>
                </a:solidFill>
              </a:rPr>
              <a:t>1-Use strong passwords.</a:t>
            </a:r>
          </a:p>
          <a:p>
            <a:r>
              <a:rPr lang="en-US" sz="2800" dirty="0">
                <a:solidFill>
                  <a:schemeClr val="bg2">
                    <a:lumMod val="75000"/>
                  </a:schemeClr>
                </a:solidFill>
              </a:rPr>
              <a:t>2-Assign least privileges necessary for users</a:t>
            </a:r>
          </a:p>
          <a:p>
            <a:r>
              <a:rPr lang="en-US" sz="2800" dirty="0">
                <a:solidFill>
                  <a:schemeClr val="bg2">
                    <a:lumMod val="75000"/>
                  </a:schemeClr>
                </a:solidFill>
              </a:rPr>
              <a:t>3-Regularly audit user permissions.</a:t>
            </a:r>
            <a:endParaRPr lang="en-US" sz="2800" dirty="0"/>
          </a:p>
        </p:txBody>
      </p:sp>
    </p:spTree>
    <p:extLst>
      <p:ext uri="{BB962C8B-B14F-4D97-AF65-F5344CB8AC3E}">
        <p14:creationId xmlns:p14="http://schemas.microsoft.com/office/powerpoint/2010/main" val="705160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505267"/>
          </a:xfrm>
          <a:prstGeom prst="rect">
            <a:avLst/>
          </a:prstGeom>
        </p:spPr>
        <p:txBody>
          <a:bodyPr vert="horz" wrap="square" lIns="0" tIns="12700" rIns="0" bIns="0" rtlCol="0">
            <a:spAutoFit/>
          </a:bodyPr>
          <a:lstStyle/>
          <a:p>
            <a:pPr algn="ctr"/>
            <a:r>
              <a:rPr lang="en-US" sz="3200" b="1" dirty="0"/>
              <a:t>Database Backup and Restoration</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920750" y="2078322"/>
            <a:ext cx="14706600" cy="3970318"/>
          </a:xfrm>
          <a:prstGeom prst="rect">
            <a:avLst/>
          </a:prstGeom>
          <a:noFill/>
        </p:spPr>
        <p:txBody>
          <a:bodyPr wrap="square">
            <a:spAutoFit/>
          </a:bodyPr>
          <a:lstStyle/>
          <a:p>
            <a:r>
              <a:rPr lang="en-US" sz="2800" dirty="0">
                <a:solidFill>
                  <a:schemeClr val="bg2"/>
                </a:solidFill>
              </a:rPr>
              <a:t>Backup with </a:t>
            </a:r>
            <a:r>
              <a:rPr lang="en-US" sz="2800" dirty="0" err="1">
                <a:solidFill>
                  <a:schemeClr val="bg2"/>
                </a:solidFill>
              </a:rPr>
              <a:t>mysqldump</a:t>
            </a:r>
            <a:r>
              <a:rPr lang="en-US" sz="2800" dirty="0">
                <a:solidFill>
                  <a:schemeClr val="bg2"/>
                </a:solidFill>
              </a:rPr>
              <a:t>:</a:t>
            </a:r>
          </a:p>
          <a:p>
            <a:endParaRPr lang="en-US" sz="2800" dirty="0">
              <a:solidFill>
                <a:schemeClr val="bg2"/>
              </a:solidFill>
            </a:endParaRPr>
          </a:p>
          <a:p>
            <a:r>
              <a:rPr lang="en-US" sz="2800" dirty="0" err="1">
                <a:solidFill>
                  <a:schemeClr val="bg2"/>
                </a:solidFill>
              </a:rPr>
              <a:t>mysqldump</a:t>
            </a:r>
            <a:r>
              <a:rPr lang="en-US" sz="2800" dirty="0">
                <a:solidFill>
                  <a:schemeClr val="bg2"/>
                </a:solidFill>
              </a:rPr>
              <a:t> -u root -p </a:t>
            </a:r>
            <a:r>
              <a:rPr lang="en-US" sz="2800" dirty="0" err="1">
                <a:solidFill>
                  <a:schemeClr val="bg2"/>
                </a:solidFill>
              </a:rPr>
              <a:t>database_name</a:t>
            </a:r>
            <a:r>
              <a:rPr lang="en-US" sz="2800" dirty="0">
                <a:solidFill>
                  <a:schemeClr val="bg2"/>
                </a:solidFill>
              </a:rPr>
              <a:t> &gt; </a:t>
            </a:r>
            <a:r>
              <a:rPr lang="en-US" sz="2800" dirty="0" err="1">
                <a:solidFill>
                  <a:schemeClr val="bg2"/>
                </a:solidFill>
              </a:rPr>
              <a:t>backup.sql</a:t>
            </a:r>
            <a:endParaRPr lang="en-US" sz="2800" dirty="0">
              <a:solidFill>
                <a:schemeClr val="bg2"/>
              </a:solidFill>
            </a:endParaRPr>
          </a:p>
          <a:p>
            <a:endParaRPr lang="en-US" sz="2800" dirty="0">
              <a:solidFill>
                <a:schemeClr val="bg2"/>
              </a:solidFill>
            </a:endParaRPr>
          </a:p>
          <a:p>
            <a:r>
              <a:rPr lang="en-US" sz="2800" dirty="0">
                <a:solidFill>
                  <a:schemeClr val="bg2"/>
                </a:solidFill>
              </a:rPr>
              <a:t>Restoring from Backup:</a:t>
            </a:r>
          </a:p>
          <a:p>
            <a:endParaRPr lang="en-US" sz="2800" dirty="0">
              <a:solidFill>
                <a:schemeClr val="bg2"/>
              </a:solidFill>
            </a:endParaRPr>
          </a:p>
          <a:p>
            <a:r>
              <a:rPr lang="en-US" sz="2800" dirty="0" err="1">
                <a:solidFill>
                  <a:schemeClr val="bg2"/>
                </a:solidFill>
              </a:rPr>
              <a:t>mysql</a:t>
            </a:r>
            <a:r>
              <a:rPr lang="en-US" sz="2800" dirty="0">
                <a:solidFill>
                  <a:schemeClr val="bg2"/>
                </a:solidFill>
              </a:rPr>
              <a:t> -u root -p </a:t>
            </a:r>
            <a:r>
              <a:rPr lang="en-US" sz="2800" dirty="0" err="1">
                <a:solidFill>
                  <a:schemeClr val="bg2"/>
                </a:solidFill>
              </a:rPr>
              <a:t>database_name</a:t>
            </a:r>
            <a:r>
              <a:rPr lang="en-US" sz="2800" dirty="0">
                <a:solidFill>
                  <a:schemeClr val="bg2"/>
                </a:solidFill>
              </a:rPr>
              <a:t> &lt; </a:t>
            </a:r>
            <a:r>
              <a:rPr lang="en-US" sz="2800" dirty="0" err="1">
                <a:solidFill>
                  <a:schemeClr val="bg2"/>
                </a:solidFill>
              </a:rPr>
              <a:t>backup.sql</a:t>
            </a:r>
            <a:endParaRPr lang="en-US" sz="2800" dirty="0">
              <a:solidFill>
                <a:schemeClr val="bg2"/>
              </a:solidFill>
            </a:endParaRPr>
          </a:p>
          <a:p>
            <a:endParaRPr lang="en-US" sz="2800" dirty="0">
              <a:solidFill>
                <a:schemeClr val="bg2"/>
              </a:solidFill>
            </a:endParaRPr>
          </a:p>
          <a:p>
            <a:r>
              <a:rPr lang="en-US" sz="2800" dirty="0">
                <a:solidFill>
                  <a:schemeClr val="bg2"/>
                </a:solidFill>
              </a:rPr>
              <a:t>Automating Backups: Using </a:t>
            </a:r>
            <a:r>
              <a:rPr lang="en-US" sz="2800" dirty="0" err="1">
                <a:solidFill>
                  <a:schemeClr val="bg2"/>
                </a:solidFill>
              </a:rPr>
              <a:t>cron</a:t>
            </a:r>
            <a:r>
              <a:rPr lang="en-US" sz="2800" dirty="0">
                <a:solidFill>
                  <a:schemeClr val="bg2"/>
                </a:solidFill>
              </a:rPr>
              <a:t> jobs </a:t>
            </a:r>
          </a:p>
        </p:txBody>
      </p:sp>
    </p:spTree>
    <p:extLst>
      <p:ext uri="{BB962C8B-B14F-4D97-AF65-F5344CB8AC3E}">
        <p14:creationId xmlns:p14="http://schemas.microsoft.com/office/powerpoint/2010/main" val="14557037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505267"/>
          </a:xfrm>
          <a:prstGeom prst="rect">
            <a:avLst/>
          </a:prstGeom>
        </p:spPr>
        <p:txBody>
          <a:bodyPr vert="horz" wrap="square" lIns="0" tIns="12700" rIns="0" bIns="0" rtlCol="0">
            <a:spAutoFit/>
          </a:bodyPr>
          <a:lstStyle/>
          <a:p>
            <a:pPr algn="ctr"/>
            <a:r>
              <a:rPr lang="en-US" sz="3200" dirty="0"/>
              <a:t>MySQL Performance Optimization</a:t>
            </a:r>
            <a:endParaRPr lang="en-US" sz="3200" b="1"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920750" y="2078322"/>
            <a:ext cx="14706600" cy="5262979"/>
          </a:xfrm>
          <a:prstGeom prst="rect">
            <a:avLst/>
          </a:prstGeom>
          <a:noFill/>
        </p:spPr>
        <p:txBody>
          <a:bodyPr wrap="square">
            <a:spAutoFit/>
          </a:bodyPr>
          <a:lstStyle/>
          <a:p>
            <a:r>
              <a:rPr lang="en-US" sz="2800" dirty="0" err="1">
                <a:solidFill>
                  <a:schemeClr val="bg2"/>
                </a:solidFill>
              </a:rPr>
              <a:t>mysqltunerDescription</a:t>
            </a:r>
            <a:r>
              <a:rPr lang="en-US" sz="2800" dirty="0">
                <a:solidFill>
                  <a:schemeClr val="bg2"/>
                </a:solidFill>
              </a:rPr>
              <a:t>: A popular Perl script that helps analyze your MySQL server's performance and provides recommendations for tuning.</a:t>
            </a:r>
          </a:p>
          <a:p>
            <a:r>
              <a:rPr lang="en-US" sz="2800" dirty="0" err="1">
                <a:solidFill>
                  <a:schemeClr val="bg2"/>
                </a:solidFill>
              </a:rPr>
              <a:t>Features:Analyzes</a:t>
            </a:r>
            <a:r>
              <a:rPr lang="en-US" sz="2800" dirty="0">
                <a:solidFill>
                  <a:schemeClr val="bg2"/>
                </a:solidFill>
              </a:rPr>
              <a:t> MySQL configuration and running status.</a:t>
            </a:r>
          </a:p>
          <a:p>
            <a:r>
              <a:rPr lang="en-US" sz="2800" dirty="0">
                <a:solidFill>
                  <a:schemeClr val="bg2"/>
                </a:solidFill>
              </a:rPr>
              <a:t>Provides suggestions for optimizing server variables like buffer sizes, query cache, and thread settings.</a:t>
            </a:r>
          </a:p>
          <a:p>
            <a:r>
              <a:rPr lang="en-US" sz="2800" dirty="0">
                <a:solidFill>
                  <a:schemeClr val="bg2"/>
                </a:solidFill>
              </a:rPr>
              <a:t>Reports on key performance metrics such as slow queries, buffer usage, and cache hits.</a:t>
            </a:r>
          </a:p>
          <a:p>
            <a:endParaRPr lang="en-US" sz="2800" dirty="0">
              <a:solidFill>
                <a:schemeClr val="bg2"/>
              </a:solidFill>
            </a:endParaRPr>
          </a:p>
          <a:p>
            <a:r>
              <a:rPr lang="en-US" sz="2800" dirty="0">
                <a:solidFill>
                  <a:schemeClr val="bg2"/>
                </a:solidFill>
              </a:rPr>
              <a:t>Built in </a:t>
            </a:r>
            <a:r>
              <a:rPr lang="en-US" sz="2800" dirty="0" err="1">
                <a:solidFill>
                  <a:schemeClr val="bg2"/>
                </a:solidFill>
              </a:rPr>
              <a:t>mysql</a:t>
            </a:r>
            <a:endParaRPr lang="en-US" sz="2800" dirty="0">
              <a:solidFill>
                <a:schemeClr val="bg2"/>
              </a:solidFill>
            </a:endParaRPr>
          </a:p>
          <a:p>
            <a:endParaRPr lang="en-US" sz="2800" dirty="0">
              <a:solidFill>
                <a:schemeClr val="bg2"/>
              </a:solidFill>
            </a:endParaRPr>
          </a:p>
          <a:p>
            <a:r>
              <a:rPr lang="en-US" sz="2800" dirty="0">
                <a:solidFill>
                  <a:schemeClr val="bg2"/>
                </a:solidFill>
              </a:rPr>
              <a:t>SHOW STATUS;</a:t>
            </a:r>
          </a:p>
          <a:p>
            <a:r>
              <a:rPr lang="en-US" sz="2800" dirty="0">
                <a:solidFill>
                  <a:schemeClr val="bg2"/>
                </a:solidFill>
              </a:rPr>
              <a:t>SHOW VARIABLES;</a:t>
            </a:r>
          </a:p>
          <a:p>
            <a:endParaRPr lang="en-US" sz="2800" dirty="0">
              <a:solidFill>
                <a:schemeClr val="bg2"/>
              </a:solidFill>
            </a:endParaRPr>
          </a:p>
        </p:txBody>
      </p:sp>
      <p:pic>
        <p:nvPicPr>
          <p:cNvPr id="7" name="Picture 6">
            <a:extLst>
              <a:ext uri="{FF2B5EF4-FFF2-40B4-BE49-F238E27FC236}">
                <a16:creationId xmlns:a16="http://schemas.microsoft.com/office/drawing/2014/main" id="{E2286E88-6AB9-79C7-6EB5-97193FF7D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150" y="5378450"/>
            <a:ext cx="5513056" cy="1880324"/>
          </a:xfrm>
          <a:prstGeom prst="rect">
            <a:avLst/>
          </a:prstGeom>
        </p:spPr>
      </p:pic>
    </p:spTree>
    <p:extLst>
      <p:ext uri="{BB962C8B-B14F-4D97-AF65-F5344CB8AC3E}">
        <p14:creationId xmlns:p14="http://schemas.microsoft.com/office/powerpoint/2010/main" val="16770151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149350" y="948338"/>
            <a:ext cx="14478000" cy="9325630"/>
          </a:xfrm>
          <a:prstGeom prst="rect">
            <a:avLst/>
          </a:prstGeom>
          <a:noFill/>
        </p:spPr>
        <p:txBody>
          <a:bodyPr wrap="square">
            <a:spAutoFit/>
          </a:bodyPr>
          <a:lstStyle/>
          <a:p>
            <a:r>
              <a:rPr lang="en-US" sz="2400" dirty="0">
                <a:solidFill>
                  <a:schemeClr val="bg2">
                    <a:lumMod val="75000"/>
                  </a:schemeClr>
                </a:solidFill>
              </a:rPr>
              <a:t>.</a:t>
            </a:r>
            <a:r>
              <a:rPr lang="en-US" sz="2400" b="1" i="0" dirty="0">
                <a:solidFill>
                  <a:schemeClr val="bg2">
                    <a:lumMod val="75000"/>
                  </a:schemeClr>
                </a:solidFill>
                <a:effectLst/>
                <a:latin typeface="DeepSeek-CJK-patch"/>
              </a:rPr>
              <a:t> Ansible</a:t>
            </a:r>
            <a:r>
              <a:rPr lang="en-US" sz="2400" b="0" i="0" dirty="0">
                <a:solidFill>
                  <a:schemeClr val="bg2">
                    <a:lumMod val="75000"/>
                  </a:schemeClr>
                </a:solidFill>
                <a:effectLst/>
                <a:latin typeface="DeepSeek-CJK-patch"/>
              </a:rPr>
              <a:t> is an open-source automation tool designed for IT tasks such as configuration management, application deployment, orchestration, and infrastructure provisioning. Here's a concise breakdown of its key features and functionalities:</a:t>
            </a:r>
            <a:endParaRPr lang="fa-IR" sz="2400" b="0" i="0" dirty="0">
              <a:solidFill>
                <a:schemeClr val="bg2">
                  <a:lumMod val="75000"/>
                </a:schemeClr>
              </a:solidFill>
              <a:effectLst/>
              <a:latin typeface="DeepSeek-CJK-patch"/>
            </a:endParaRPr>
          </a:p>
          <a:p>
            <a:endParaRPr lang="fa-IR" sz="2400" dirty="0">
              <a:solidFill>
                <a:schemeClr val="bg2">
                  <a:lumMod val="75000"/>
                </a:schemeClr>
              </a:solidFill>
              <a:latin typeface="DeepSeek-CJK-patch"/>
            </a:endParaRPr>
          </a:p>
          <a:p>
            <a:endParaRPr lang="fa-IR" sz="2400" dirty="0">
              <a:solidFill>
                <a:schemeClr val="bg2">
                  <a:lumMod val="75000"/>
                </a:schemeClr>
              </a:solidFill>
              <a:latin typeface="DeepSeek-CJK-patch"/>
            </a:endParaRPr>
          </a:p>
          <a:p>
            <a:pPr algn="l"/>
            <a:r>
              <a:rPr lang="en-US" sz="2400" b="1" i="0" dirty="0">
                <a:solidFill>
                  <a:schemeClr val="bg2">
                    <a:lumMod val="75000"/>
                  </a:schemeClr>
                </a:solidFill>
                <a:effectLst/>
                <a:latin typeface="DeepSeek-CJK-patch"/>
              </a:rPr>
              <a:t>Agentless Architecture</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0" i="0" dirty="0">
                <a:solidFill>
                  <a:schemeClr val="bg2">
                    <a:lumMod val="75000"/>
                  </a:schemeClr>
                </a:solidFill>
                <a:effectLst/>
                <a:latin typeface="DeepSeek-CJK-patch"/>
              </a:rPr>
              <a:t>Uses </a:t>
            </a:r>
            <a:r>
              <a:rPr lang="en-US" sz="2400" b="1" i="0" dirty="0">
                <a:solidFill>
                  <a:schemeClr val="bg2">
                    <a:lumMod val="75000"/>
                  </a:schemeClr>
                </a:solidFill>
                <a:effectLst/>
                <a:latin typeface="DeepSeek-CJK-patch"/>
              </a:rPr>
              <a:t>SSH</a:t>
            </a:r>
            <a:r>
              <a:rPr lang="en-US" sz="2400" b="0" i="0" dirty="0">
                <a:solidFill>
                  <a:schemeClr val="bg2">
                    <a:lumMod val="75000"/>
                  </a:schemeClr>
                </a:solidFill>
                <a:effectLst/>
                <a:latin typeface="DeepSeek-CJK-patch"/>
              </a:rPr>
              <a:t> (Linux/Unix) or </a:t>
            </a:r>
            <a:r>
              <a:rPr lang="en-US" sz="2400" b="1" i="0" dirty="0" err="1">
                <a:solidFill>
                  <a:schemeClr val="bg2">
                    <a:lumMod val="75000"/>
                  </a:schemeClr>
                </a:solidFill>
                <a:effectLst/>
                <a:latin typeface="DeepSeek-CJK-patch"/>
              </a:rPr>
              <a:t>WinRM</a:t>
            </a:r>
            <a:r>
              <a:rPr lang="en-US" sz="2400" b="0" i="0" dirty="0">
                <a:solidFill>
                  <a:schemeClr val="bg2">
                    <a:lumMod val="75000"/>
                  </a:schemeClr>
                </a:solidFill>
                <a:effectLst/>
                <a:latin typeface="DeepSeek-CJK-patch"/>
              </a:rPr>
              <a:t> (Windows) to communicate with remote systems.</a:t>
            </a:r>
          </a:p>
          <a:p>
            <a:pPr algn="l"/>
            <a:br>
              <a:rPr lang="en-US" sz="2400" dirty="0"/>
            </a:br>
            <a:r>
              <a:rPr lang="en-US" sz="2400" b="1" i="0" dirty="0">
                <a:solidFill>
                  <a:schemeClr val="bg2">
                    <a:lumMod val="75000"/>
                  </a:schemeClr>
                </a:solidFill>
                <a:effectLst/>
                <a:latin typeface="DeepSeek-CJK-patch"/>
              </a:rPr>
              <a:t>Declarative Playbooks</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0" i="0" dirty="0">
                <a:solidFill>
                  <a:schemeClr val="bg2">
                    <a:lumMod val="75000"/>
                  </a:schemeClr>
                </a:solidFill>
                <a:effectLst/>
                <a:latin typeface="DeepSeek-CJK-patch"/>
              </a:rPr>
              <a:t>Configuration and workflows are defined in </a:t>
            </a:r>
            <a:r>
              <a:rPr lang="en-US" sz="2400" b="1" i="0" dirty="0">
                <a:solidFill>
                  <a:schemeClr val="bg2">
                    <a:lumMod val="75000"/>
                  </a:schemeClr>
                </a:solidFill>
                <a:effectLst/>
                <a:latin typeface="DeepSeek-CJK-patch"/>
              </a:rPr>
              <a:t>YAML</a:t>
            </a:r>
            <a:r>
              <a:rPr lang="en-US" sz="2400" b="0" i="0" dirty="0">
                <a:solidFill>
                  <a:schemeClr val="bg2">
                    <a:lumMod val="75000"/>
                  </a:schemeClr>
                </a:solidFill>
                <a:effectLst/>
                <a:latin typeface="DeepSeek-CJK-patch"/>
              </a:rPr>
              <a:t> files called </a:t>
            </a:r>
            <a:r>
              <a:rPr lang="en-US" sz="2400" b="0" i="1" dirty="0">
                <a:solidFill>
                  <a:schemeClr val="bg2">
                    <a:lumMod val="75000"/>
                  </a:schemeClr>
                </a:solidFill>
                <a:effectLst/>
                <a:latin typeface="DeepSeek-CJK-patch"/>
              </a:rPr>
              <a:t>playbooks</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1" i="0" dirty="0">
                <a:solidFill>
                  <a:schemeClr val="bg2">
                    <a:lumMod val="75000"/>
                  </a:schemeClr>
                </a:solidFill>
                <a:effectLst/>
                <a:latin typeface="DeepSeek-CJK-patch"/>
              </a:rPr>
              <a:t>Idempotent</a:t>
            </a:r>
            <a:r>
              <a:rPr lang="en-US" sz="2400" b="0" i="0" dirty="0">
                <a:solidFill>
                  <a:schemeClr val="bg2">
                    <a:lumMod val="75000"/>
                  </a:schemeClr>
                </a:solidFill>
                <a:effectLst/>
                <a:latin typeface="DeepSeek-CJK-patch"/>
              </a:rPr>
              <a:t>: Playbooks ensure systems reach the desired state, even if run multiple times (no unintended changes)</a:t>
            </a: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Modules:</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Pre-built modules for common tasks (e.g., apt for package installation, copy for file transfer).</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Over 3,000+ modules available for cloud (AWS, Azure), containers, networking, and more</a:t>
            </a:r>
            <a:endParaRPr lang="fa-IR" sz="2400" b="0" i="0" dirty="0">
              <a:solidFill>
                <a:schemeClr val="bg2">
                  <a:lumMod val="75000"/>
                </a:schemeClr>
              </a:solidFill>
              <a:effectLst/>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Inventory:</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A file (inventory.ini) listing managed hosts and groups (e.g., webservers, </a:t>
            </a:r>
            <a:r>
              <a:rPr lang="en-US" sz="2400" b="0" i="0" dirty="0" err="1">
                <a:solidFill>
                  <a:schemeClr val="bg2">
                    <a:lumMod val="75000"/>
                  </a:schemeClr>
                </a:solidFill>
                <a:effectLst/>
                <a:latin typeface="DeepSeek-CJK-patch"/>
              </a:rPr>
              <a:t>dbservers</a:t>
            </a:r>
            <a:r>
              <a:rPr lang="en-US" sz="2400" b="0" i="0" dirty="0">
                <a:solidFill>
                  <a:schemeClr val="bg2">
                    <a:lumMod val="75000"/>
                  </a:schemeClr>
                </a:solidFill>
                <a:effectLst/>
                <a:latin typeface="DeepSeek-CJK-patch"/>
              </a:rPr>
              <a:t>)</a:t>
            </a:r>
            <a:endParaRPr lang="fa-IR" sz="2400" b="0" i="0" dirty="0">
              <a:solidFill>
                <a:schemeClr val="bg2">
                  <a:lumMod val="75000"/>
                </a:schemeClr>
              </a:solidFill>
              <a:effectLst/>
              <a:latin typeface="DeepSeek-CJK-patch"/>
            </a:endParaRPr>
          </a:p>
          <a:p>
            <a:pPr algn="l"/>
            <a:endParaRPr lang="en-US" sz="2400" b="0" i="0" dirty="0">
              <a:solidFill>
                <a:schemeClr val="bg2">
                  <a:lumMod val="75000"/>
                </a:schemeClr>
              </a:solidFill>
              <a:effectLst/>
              <a:latin typeface="DeepSeek-CJK-patch"/>
            </a:endParaRPr>
          </a:p>
        </p:txBody>
      </p:sp>
    </p:spTree>
    <p:extLst>
      <p:ext uri="{BB962C8B-B14F-4D97-AF65-F5344CB8AC3E}">
        <p14:creationId xmlns:p14="http://schemas.microsoft.com/office/powerpoint/2010/main" val="27876367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149350" y="948338"/>
            <a:ext cx="14478000" cy="6370975"/>
          </a:xfrm>
          <a:prstGeom prst="rect">
            <a:avLst/>
          </a:prstGeom>
          <a:noFill/>
        </p:spPr>
        <p:txBody>
          <a:bodyPr wrap="square">
            <a:spAutoFit/>
          </a:bodyPr>
          <a:lstStyle/>
          <a:p>
            <a:pPr algn="l">
              <a:buFont typeface="+mj-lt"/>
              <a:buAutoNum type="arabicPeriod"/>
            </a:pPr>
            <a:r>
              <a:rPr lang="en-US" sz="2400" b="1" i="0" dirty="0">
                <a:solidFill>
                  <a:schemeClr val="bg2">
                    <a:lumMod val="75000"/>
                  </a:schemeClr>
                </a:solidFill>
                <a:effectLst/>
                <a:latin typeface="DeepSeek-CJK-patch"/>
              </a:rPr>
              <a:t>Configuration Management</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Enforce consistent configurations across servers (e.g., install packages, manage users).</a:t>
            </a:r>
          </a:p>
          <a:p>
            <a:pPr marL="742950" lvl="1" indent="-285750" algn="l">
              <a:buFont typeface="+mj-lt"/>
              <a:buAutoNum type="arabicPeriod"/>
            </a:pPr>
            <a:r>
              <a:rPr lang="en-US" sz="2400" b="0" i="0" dirty="0">
                <a:solidFill>
                  <a:schemeClr val="bg2">
                    <a:lumMod val="75000"/>
                  </a:schemeClr>
                </a:solidFill>
                <a:effectLst/>
                <a:latin typeface="DeepSeek-CJK-patch"/>
              </a:rPr>
              <a:t>Example: Ensure Nginx is installed and running on all web servers.</a:t>
            </a:r>
            <a:endParaRPr lang="fa-IR" sz="2400" b="0" i="0" dirty="0">
              <a:solidFill>
                <a:schemeClr val="bg2">
                  <a:lumMod val="75000"/>
                </a:schemeClr>
              </a:solidFill>
              <a:effectLst/>
              <a:latin typeface="DeepSeek-CJK-patch"/>
            </a:endParaRPr>
          </a:p>
          <a:p>
            <a:pPr marL="457200" lvl="1" algn="l"/>
            <a:endParaRPr lang="en-US" sz="2400" b="0" i="0" dirty="0">
              <a:solidFill>
                <a:schemeClr val="bg2">
                  <a:lumMod val="75000"/>
                </a:schemeClr>
              </a:solidFill>
              <a:effectLst/>
              <a:latin typeface="DeepSeek-CJK-patch"/>
            </a:endParaRPr>
          </a:p>
          <a:p>
            <a:pPr algn="l">
              <a:buFont typeface="+mj-lt"/>
              <a:buAutoNum type="arabicPeriod"/>
            </a:pPr>
            <a:r>
              <a:rPr lang="en-US" sz="2400" b="1" i="0" dirty="0">
                <a:solidFill>
                  <a:schemeClr val="bg2">
                    <a:lumMod val="75000"/>
                  </a:schemeClr>
                </a:solidFill>
                <a:effectLst/>
                <a:latin typeface="DeepSeek-CJK-patch"/>
              </a:rPr>
              <a:t>Application Deployment</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Deploy code or applications to production environments.</a:t>
            </a:r>
          </a:p>
          <a:p>
            <a:pPr marL="742950" lvl="1" indent="-285750" algn="l">
              <a:buFont typeface="+mj-lt"/>
              <a:buAutoNum type="arabicPeriod"/>
            </a:pPr>
            <a:r>
              <a:rPr lang="en-US" sz="2400" b="0" i="0" dirty="0">
                <a:solidFill>
                  <a:schemeClr val="bg2">
                    <a:lumMod val="75000"/>
                  </a:schemeClr>
                </a:solidFill>
                <a:effectLst/>
                <a:latin typeface="DeepSeek-CJK-patch"/>
              </a:rPr>
              <a:t>Example: Push a Python app to servers, install dependencies, and restart services.</a:t>
            </a:r>
            <a:endParaRPr lang="fa-IR" sz="2400" b="0" i="0" dirty="0">
              <a:solidFill>
                <a:schemeClr val="bg2">
                  <a:lumMod val="75000"/>
                </a:schemeClr>
              </a:solidFill>
              <a:effectLst/>
              <a:latin typeface="DeepSeek-CJK-patch"/>
            </a:endParaRPr>
          </a:p>
          <a:p>
            <a:pPr marL="457200" lvl="1" algn="l"/>
            <a:endParaRPr lang="en-US" sz="2400" b="0" i="0" dirty="0">
              <a:solidFill>
                <a:schemeClr val="bg2">
                  <a:lumMod val="75000"/>
                </a:schemeClr>
              </a:solidFill>
              <a:effectLst/>
              <a:latin typeface="DeepSeek-CJK-patch"/>
            </a:endParaRPr>
          </a:p>
          <a:p>
            <a:pPr algn="l">
              <a:buFont typeface="+mj-lt"/>
              <a:buAutoNum type="arabicPeriod"/>
            </a:pPr>
            <a:r>
              <a:rPr lang="en-US" sz="2400" b="1" i="0" dirty="0">
                <a:solidFill>
                  <a:schemeClr val="bg2">
                    <a:lumMod val="75000"/>
                  </a:schemeClr>
                </a:solidFill>
                <a:effectLst/>
                <a:latin typeface="DeepSeek-CJK-patch"/>
              </a:rPr>
              <a:t>Orchestration</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Coordinate multi-tier workflows (e.g., deploy a web app, database, and load balancer in sequence).</a:t>
            </a:r>
          </a:p>
          <a:p>
            <a:pPr marL="457200" lvl="1" algn="l"/>
            <a:endParaRPr lang="en-US" sz="2400" dirty="0">
              <a:solidFill>
                <a:schemeClr val="bg2">
                  <a:lumMod val="75000"/>
                </a:schemeClr>
              </a:solidFill>
              <a:latin typeface="DeepSeek-CJK-patch"/>
            </a:endParaRPr>
          </a:p>
          <a:p>
            <a:pPr marL="457200" lvl="1" algn="l"/>
            <a:endParaRPr lang="en-US" sz="2400" b="0" i="0" dirty="0">
              <a:solidFill>
                <a:schemeClr val="bg2">
                  <a:lumMod val="75000"/>
                </a:schemeClr>
              </a:solidFill>
              <a:effectLst/>
              <a:latin typeface="DeepSeek-CJK-patch"/>
            </a:endParaRPr>
          </a:p>
          <a:p>
            <a:pPr marL="457200" lvl="1" algn="l"/>
            <a:r>
              <a:rPr lang="en-US" sz="2400" dirty="0">
                <a:solidFill>
                  <a:schemeClr val="bg2">
                    <a:lumMod val="75000"/>
                  </a:schemeClr>
                </a:solidFill>
                <a:latin typeface="DeepSeek-CJK-patch"/>
              </a:rPr>
              <a:t>Ansible language is python</a:t>
            </a:r>
          </a:p>
          <a:p>
            <a:pPr marL="457200" lvl="1" algn="l"/>
            <a:endParaRPr lang="en-US" sz="2400" b="0" i="0" dirty="0">
              <a:solidFill>
                <a:schemeClr val="bg2">
                  <a:lumMod val="75000"/>
                </a:schemeClr>
              </a:solidFill>
              <a:effectLst/>
              <a:latin typeface="DeepSeek-CJK-patch"/>
            </a:endParaRPr>
          </a:p>
          <a:p>
            <a:pPr marL="457200" lvl="1" algn="l"/>
            <a:r>
              <a:rPr lang="en-US" sz="2400" b="0" i="0" dirty="0">
                <a:solidFill>
                  <a:schemeClr val="bg2">
                    <a:lumMod val="75000"/>
                  </a:schemeClr>
                </a:solidFill>
                <a:effectLst/>
                <a:latin typeface="DeepSeek-CJK-patch"/>
              </a:rPr>
              <a:t>https://docs.ansible.com/ansible/latest/index.html</a:t>
            </a:r>
          </a:p>
          <a:p>
            <a:pPr marL="457200" lvl="1" algn="l"/>
            <a:endParaRPr lang="en-US" sz="2400" b="0" i="0" dirty="0">
              <a:solidFill>
                <a:schemeClr val="bg2">
                  <a:lumMod val="75000"/>
                </a:schemeClr>
              </a:solidFill>
              <a:effectLst/>
              <a:latin typeface="DeepSeek-CJK-patch"/>
            </a:endParaRPr>
          </a:p>
          <a:p>
            <a:r>
              <a:rPr lang="en-US" sz="2400" b="1" dirty="0">
                <a:solidFill>
                  <a:schemeClr val="bg2">
                    <a:lumMod val="75000"/>
                  </a:schemeClr>
                </a:solidFill>
                <a:latin typeface="DeepSeek-CJK-patch"/>
              </a:rPr>
              <a:t>       Ansible server  don’t install on windows</a:t>
            </a:r>
            <a:endParaRPr lang="fa-IR" sz="2400" b="1" dirty="0">
              <a:solidFill>
                <a:schemeClr val="bg2">
                  <a:lumMod val="75000"/>
                </a:schemeClr>
              </a:solidFill>
              <a:latin typeface="DeepSeek-CJK-patch"/>
            </a:endParaRPr>
          </a:p>
        </p:txBody>
      </p:sp>
      <p:pic>
        <p:nvPicPr>
          <p:cNvPr id="6" name="Picture 5">
            <a:extLst>
              <a:ext uri="{FF2B5EF4-FFF2-40B4-BE49-F238E27FC236}">
                <a16:creationId xmlns:a16="http://schemas.microsoft.com/office/drawing/2014/main" id="{AD11CF76-DBB9-B97F-443F-9DAD6751C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1550" y="5073650"/>
            <a:ext cx="4076700" cy="2728832"/>
          </a:xfrm>
          <a:prstGeom prst="rect">
            <a:avLst/>
          </a:prstGeom>
        </p:spPr>
      </p:pic>
    </p:spTree>
    <p:extLst>
      <p:ext uri="{BB962C8B-B14F-4D97-AF65-F5344CB8AC3E}">
        <p14:creationId xmlns:p14="http://schemas.microsoft.com/office/powerpoint/2010/main" val="7428548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454255"/>
            <a:ext cx="14478000" cy="9694962"/>
          </a:xfrm>
          <a:prstGeom prst="rect">
            <a:avLst/>
          </a:prstGeom>
          <a:noFill/>
        </p:spPr>
        <p:txBody>
          <a:bodyPr wrap="square">
            <a:spAutoFit/>
          </a:bodyPr>
          <a:lstStyle/>
          <a:p>
            <a:pPr algn="l"/>
            <a:r>
              <a:rPr lang="en-US" sz="2400" b="0" i="0" dirty="0">
                <a:solidFill>
                  <a:schemeClr val="bg2">
                    <a:lumMod val="75000"/>
                  </a:schemeClr>
                </a:solidFill>
                <a:effectLst/>
                <a:latin typeface="DeepSeek-CJK-patch"/>
              </a:rPr>
              <a:t>Test   ansible -m ping localhost</a:t>
            </a:r>
          </a:p>
          <a:p>
            <a:pPr algn="l"/>
            <a:endParaRPr lang="en-US" sz="2400" dirty="0">
              <a:solidFill>
                <a:schemeClr val="bg2">
                  <a:lumMod val="75000"/>
                </a:schemeClr>
              </a:solidFill>
              <a:latin typeface="DeepSeek-CJK-patch"/>
            </a:endParaRPr>
          </a:p>
          <a:p>
            <a:pPr algn="l"/>
            <a:r>
              <a:rPr lang="fr-FR" sz="2400" dirty="0">
                <a:solidFill>
                  <a:schemeClr val="bg2">
                    <a:lumMod val="75000"/>
                  </a:schemeClr>
                </a:solidFill>
                <a:latin typeface="DeepSeek-CJK-patch"/>
              </a:rPr>
              <a:t>ansible python module location = /</a:t>
            </a:r>
            <a:r>
              <a:rPr lang="fr-FR" sz="2400" dirty="0" err="1">
                <a:solidFill>
                  <a:schemeClr val="bg2">
                    <a:lumMod val="75000"/>
                  </a:schemeClr>
                </a:solidFill>
                <a:latin typeface="DeepSeek-CJK-patch"/>
              </a:rPr>
              <a:t>usr</a:t>
            </a:r>
            <a:r>
              <a:rPr lang="fr-FR" sz="2400" dirty="0">
                <a:solidFill>
                  <a:schemeClr val="bg2">
                    <a:lumMod val="75000"/>
                  </a:schemeClr>
                </a:solidFill>
                <a:latin typeface="DeepSeek-CJK-patch"/>
              </a:rPr>
              <a:t>/lib/python3/</a:t>
            </a:r>
            <a:r>
              <a:rPr lang="fr-FR" sz="2400" dirty="0" err="1">
                <a:solidFill>
                  <a:schemeClr val="bg2">
                    <a:lumMod val="75000"/>
                  </a:schemeClr>
                </a:solidFill>
                <a:latin typeface="DeepSeek-CJK-patch"/>
              </a:rPr>
              <a:t>dist</a:t>
            </a:r>
            <a:r>
              <a:rPr lang="fr-FR" sz="2400" dirty="0">
                <a:solidFill>
                  <a:schemeClr val="bg2">
                    <a:lumMod val="75000"/>
                  </a:schemeClr>
                </a:solidFill>
                <a:latin typeface="DeepSeek-CJK-patch"/>
              </a:rPr>
              <a:t>-packages/ansible</a:t>
            </a:r>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buFont typeface="Arial" panose="020B0604020202020204" pitchFamily="34" charset="0"/>
              <a:buChar char="•"/>
            </a:pPr>
            <a:r>
              <a:rPr lang="en-US" sz="2400" b="1" i="0" dirty="0">
                <a:solidFill>
                  <a:schemeClr val="bg2">
                    <a:lumMod val="75000"/>
                  </a:schemeClr>
                </a:solidFill>
                <a:effectLst/>
                <a:latin typeface="DeepSeek-CJK-patch"/>
              </a:rPr>
              <a:t>Meaning</a:t>
            </a:r>
            <a:r>
              <a:rPr lang="en-US" sz="2400" b="0" i="0" dirty="0">
                <a:solidFill>
                  <a:schemeClr val="bg2">
                    <a:lumMod val="75000"/>
                  </a:schemeClr>
                </a:solidFill>
                <a:effectLst/>
                <a:latin typeface="DeepSeek-CJK-patch"/>
              </a:rPr>
              <a:t>: This is the directory where Ansible's core Python modules are installed.</a:t>
            </a:r>
          </a:p>
          <a:p>
            <a:pPr algn="l">
              <a:buFont typeface="Arial" panose="020B0604020202020204" pitchFamily="34" charset="0"/>
              <a:buChar char="•"/>
            </a:pPr>
            <a:r>
              <a:rPr lang="en-US" sz="2400" b="1" i="0" dirty="0">
                <a:solidFill>
                  <a:schemeClr val="bg2">
                    <a:lumMod val="75000"/>
                  </a:schemeClr>
                </a:solidFill>
                <a:effectLst/>
                <a:latin typeface="DeepSeek-CJK-patch"/>
              </a:rPr>
              <a:t>Significance</a:t>
            </a:r>
            <a:r>
              <a:rPr lang="en-US" sz="2400" b="0" i="0" dirty="0">
                <a:solidFill>
                  <a:schemeClr val="bg2">
                    <a:lumMod val="75000"/>
                  </a:schemeClr>
                </a:solidFill>
                <a:effectLst/>
                <a:latin typeface="DeepSeek-CJK-patch"/>
              </a:rPr>
              <a:t>: All Ansible code (modules, plugins, core libraries) resides her</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dirty="0">
                <a:solidFill>
                  <a:schemeClr val="bg2">
                    <a:lumMod val="75000"/>
                  </a:schemeClr>
                </a:solidFill>
                <a:latin typeface="DeepSeek-CJK-patch"/>
              </a:rPr>
              <a:t>ansible collection location = /root/.ansible/collections:/</a:t>
            </a:r>
            <a:r>
              <a:rPr lang="en-US" sz="2400" dirty="0" err="1">
                <a:solidFill>
                  <a:schemeClr val="bg2">
                    <a:lumMod val="75000"/>
                  </a:schemeClr>
                </a:solidFill>
                <a:latin typeface="DeepSeek-CJK-patch"/>
              </a:rPr>
              <a:t>usr</a:t>
            </a:r>
            <a:r>
              <a:rPr lang="en-US" sz="2400" dirty="0">
                <a:solidFill>
                  <a:schemeClr val="bg2">
                    <a:lumMod val="75000"/>
                  </a:schemeClr>
                </a:solidFill>
                <a:latin typeface="DeepSeek-CJK-patch"/>
              </a:rPr>
              <a:t>/share/ansible/collections</a:t>
            </a:r>
          </a:p>
          <a:p>
            <a:pPr algn="l">
              <a:buFont typeface="Arial" panose="020B0604020202020204" pitchFamily="34" charset="0"/>
              <a:buChar char="•"/>
            </a:pPr>
            <a:r>
              <a:rPr lang="en-US" sz="2400" dirty="0">
                <a:solidFill>
                  <a:schemeClr val="bg2">
                    <a:lumMod val="75000"/>
                  </a:schemeClr>
                </a:solidFill>
                <a:latin typeface="DeepSeek-CJK-patch"/>
              </a:rPr>
              <a:t>Meaning: The paths where Ansible searches for collections (bundles of playbooks, roles, modules, and plugins</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executable location = /</a:t>
            </a:r>
            <a:r>
              <a:rPr lang="en-US" sz="2400" dirty="0" err="1">
                <a:solidFill>
                  <a:schemeClr val="bg2">
                    <a:lumMod val="75000"/>
                  </a:schemeClr>
                </a:solidFill>
                <a:latin typeface="DeepSeek-CJK-patch"/>
              </a:rPr>
              <a:t>usr</a:t>
            </a:r>
            <a:r>
              <a:rPr lang="en-US" sz="2400" dirty="0">
                <a:solidFill>
                  <a:schemeClr val="bg2">
                    <a:lumMod val="75000"/>
                  </a:schemeClr>
                </a:solidFill>
                <a:latin typeface="DeepSeek-CJK-patch"/>
              </a:rPr>
              <a:t>/bin/ansible</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jinja version = 3.1.2</a:t>
            </a:r>
          </a:p>
          <a:p>
            <a:pPr algn="l"/>
            <a:r>
              <a:rPr lang="en-US" sz="2400" dirty="0">
                <a:solidFill>
                  <a:schemeClr val="bg2">
                    <a:lumMod val="75000"/>
                  </a:schemeClr>
                </a:solidFill>
                <a:latin typeface="DeepSeek-CJK-patch"/>
              </a:rPr>
              <a:t>Meaning: The version of the Jinja2 templating engine installed.</a:t>
            </a:r>
          </a:p>
          <a:p>
            <a:pPr algn="l"/>
            <a:r>
              <a:rPr lang="en-US" sz="2400" dirty="0">
                <a:solidFill>
                  <a:schemeClr val="bg2">
                    <a:lumMod val="75000"/>
                  </a:schemeClr>
                </a:solidFill>
                <a:latin typeface="DeepSeek-CJK-patch"/>
              </a:rPr>
              <a:t>Significance: Ansible uses Jinja2 for templating (e.g., dynamic {{ variables }} in playbooks</a:t>
            </a:r>
          </a:p>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libyaml</a:t>
            </a:r>
            <a:r>
              <a:rPr lang="en-US" sz="2400" dirty="0">
                <a:solidFill>
                  <a:schemeClr val="bg2">
                    <a:lumMod val="75000"/>
                  </a:schemeClr>
                </a:solidFill>
                <a:latin typeface="DeepSeek-CJK-patch"/>
              </a:rPr>
              <a:t> = True</a:t>
            </a:r>
          </a:p>
          <a:p>
            <a:pPr algn="l"/>
            <a:r>
              <a:rPr lang="en-US" sz="2400" dirty="0">
                <a:solidFill>
                  <a:schemeClr val="bg2">
                    <a:lumMod val="75000"/>
                  </a:schemeClr>
                </a:solidFill>
                <a:latin typeface="DeepSeek-CJK-patch"/>
              </a:rPr>
              <a:t>Meaning: The </a:t>
            </a:r>
            <a:r>
              <a:rPr lang="en-US" sz="2400" dirty="0" err="1">
                <a:solidFill>
                  <a:schemeClr val="bg2">
                    <a:lumMod val="75000"/>
                  </a:schemeClr>
                </a:solidFill>
                <a:latin typeface="DeepSeek-CJK-patch"/>
              </a:rPr>
              <a:t>libyaml</a:t>
            </a:r>
            <a:r>
              <a:rPr lang="en-US" sz="2400" dirty="0">
                <a:solidFill>
                  <a:schemeClr val="bg2">
                    <a:lumMod val="75000"/>
                  </a:schemeClr>
                </a:solidFill>
                <a:latin typeface="DeepSeek-CJK-patch"/>
              </a:rPr>
              <a:t> library is installed, which speeds up YAML parsing.</a:t>
            </a:r>
          </a:p>
          <a:p>
            <a:pPr algn="l"/>
            <a:r>
              <a:rPr lang="en-US" sz="2400" dirty="0">
                <a:solidFill>
                  <a:schemeClr val="bg2">
                    <a:lumMod val="75000"/>
                  </a:schemeClr>
                </a:solidFill>
                <a:latin typeface="DeepSeek-CJK-patch"/>
              </a:rPr>
              <a:t>Significance: Faster playbook execution compared to the slower pure-Python YAML parser.</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b="0" i="0" dirty="0">
                <a:solidFill>
                  <a:schemeClr val="bg2">
                    <a:lumMod val="75000"/>
                  </a:schemeClr>
                </a:solidFill>
                <a:effectLst/>
                <a:latin typeface="DeepSeek-CJK-patch"/>
              </a:rPr>
              <a:t>Ansible config file /</a:t>
            </a:r>
            <a:r>
              <a:rPr lang="en-US" sz="2400" b="0" i="0" dirty="0" err="1">
                <a:solidFill>
                  <a:schemeClr val="bg2">
                    <a:lumMod val="75000"/>
                  </a:schemeClr>
                </a:solidFill>
                <a:effectLst/>
                <a:latin typeface="DeepSeek-CJK-patch"/>
              </a:rPr>
              <a:t>etc</a:t>
            </a:r>
            <a:r>
              <a:rPr lang="en-US" sz="2400" b="0" i="0" dirty="0">
                <a:solidFill>
                  <a:schemeClr val="bg2">
                    <a:lumMod val="75000"/>
                  </a:schemeClr>
                </a:solidFill>
                <a:effectLst/>
                <a:latin typeface="DeepSeek-CJK-patch"/>
              </a:rPr>
              <a:t>/ansible/</a:t>
            </a:r>
            <a:r>
              <a:rPr lang="en-US" sz="2400" b="0" i="0" dirty="0" err="1">
                <a:solidFill>
                  <a:schemeClr val="bg2">
                    <a:lumMod val="75000"/>
                  </a:schemeClr>
                </a:solidFill>
                <a:effectLst/>
                <a:latin typeface="DeepSeek-CJK-patch"/>
              </a:rPr>
              <a:t>ansible.cfg</a:t>
            </a:r>
            <a:endParaRPr lang="en-US" sz="2400" b="0" i="0" dirty="0">
              <a:solidFill>
                <a:schemeClr val="bg2">
                  <a:lumMod val="75000"/>
                </a:schemeClr>
              </a:solidFill>
              <a:effectLst/>
              <a:latin typeface="DeepSeek-CJK-patch"/>
            </a:endParaRPr>
          </a:p>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pic>
        <p:nvPicPr>
          <p:cNvPr id="6" name="Picture 5">
            <a:extLst>
              <a:ext uri="{FF2B5EF4-FFF2-40B4-BE49-F238E27FC236}">
                <a16:creationId xmlns:a16="http://schemas.microsoft.com/office/drawing/2014/main" id="{AD11CF76-DBB9-B97F-443F-9DAD6751C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9575" y="6902450"/>
            <a:ext cx="4076700" cy="2728832"/>
          </a:xfrm>
          <a:prstGeom prst="rect">
            <a:avLst/>
          </a:prstGeom>
        </p:spPr>
      </p:pic>
    </p:spTree>
    <p:extLst>
      <p:ext uri="{BB962C8B-B14F-4D97-AF65-F5344CB8AC3E}">
        <p14:creationId xmlns:p14="http://schemas.microsoft.com/office/powerpoint/2010/main" val="3452320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Comparison </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454255"/>
            <a:ext cx="14478000" cy="830997"/>
          </a:xfrm>
          <a:prstGeom prst="rect">
            <a:avLst/>
          </a:prstGeom>
          <a:noFill/>
        </p:spPr>
        <p:txBody>
          <a:bodyPr wrap="square">
            <a:spAutoFit/>
          </a:bodyPr>
          <a:lstStyle/>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graphicFrame>
        <p:nvGraphicFramePr>
          <p:cNvPr id="7" name="Table 6">
            <a:extLst>
              <a:ext uri="{FF2B5EF4-FFF2-40B4-BE49-F238E27FC236}">
                <a16:creationId xmlns:a16="http://schemas.microsoft.com/office/drawing/2014/main" id="{EB54C088-1378-8048-3D74-14E618E2C5D2}"/>
              </a:ext>
            </a:extLst>
          </p:cNvPr>
          <p:cNvGraphicFramePr>
            <a:graphicFrameLocks noGrp="1"/>
          </p:cNvGraphicFramePr>
          <p:nvPr>
            <p:extLst>
              <p:ext uri="{D42A27DB-BD31-4B8C-83A1-F6EECF244321}">
                <p14:modId xmlns:p14="http://schemas.microsoft.com/office/powerpoint/2010/main" val="2485862218"/>
              </p:ext>
            </p:extLst>
          </p:nvPr>
        </p:nvGraphicFramePr>
        <p:xfrm>
          <a:off x="714373" y="2101850"/>
          <a:ext cx="16471902" cy="4434840"/>
        </p:xfrm>
        <a:graphic>
          <a:graphicData uri="http://schemas.openxmlformats.org/drawingml/2006/table">
            <a:tbl>
              <a:tblPr/>
              <a:tblGrid>
                <a:gridCol w="3760466">
                  <a:extLst>
                    <a:ext uri="{9D8B030D-6E8A-4147-A177-3AD203B41FA5}">
                      <a16:colId xmlns:a16="http://schemas.microsoft.com/office/drawing/2014/main" val="2651663224"/>
                    </a:ext>
                  </a:extLst>
                </a:gridCol>
                <a:gridCol w="3177859">
                  <a:extLst>
                    <a:ext uri="{9D8B030D-6E8A-4147-A177-3AD203B41FA5}">
                      <a16:colId xmlns:a16="http://schemas.microsoft.com/office/drawing/2014/main" val="3996028973"/>
                    </a:ext>
                  </a:extLst>
                </a:gridCol>
                <a:gridCol w="3177859">
                  <a:extLst>
                    <a:ext uri="{9D8B030D-6E8A-4147-A177-3AD203B41FA5}">
                      <a16:colId xmlns:a16="http://schemas.microsoft.com/office/drawing/2014/main" val="4079149599"/>
                    </a:ext>
                  </a:extLst>
                </a:gridCol>
                <a:gridCol w="3177859">
                  <a:extLst>
                    <a:ext uri="{9D8B030D-6E8A-4147-A177-3AD203B41FA5}">
                      <a16:colId xmlns:a16="http://schemas.microsoft.com/office/drawing/2014/main" val="3584272610"/>
                    </a:ext>
                  </a:extLst>
                </a:gridCol>
                <a:gridCol w="3177859">
                  <a:extLst>
                    <a:ext uri="{9D8B030D-6E8A-4147-A177-3AD203B41FA5}">
                      <a16:colId xmlns:a16="http://schemas.microsoft.com/office/drawing/2014/main" val="1414320759"/>
                    </a:ext>
                  </a:extLst>
                </a:gridCol>
              </a:tblGrid>
              <a:tr h="401320">
                <a:tc>
                  <a:txBody>
                    <a:bodyPr/>
                    <a:lstStyle/>
                    <a:p>
                      <a:pPr algn="l"/>
                      <a:r>
                        <a:rPr lang="en-US" sz="1800" b="1">
                          <a:solidFill>
                            <a:srgbClr val="404040"/>
                          </a:solidFill>
                          <a:effectLst/>
                        </a:rPr>
                        <a:t>Aspect</a:t>
                      </a:r>
                    </a:p>
                  </a:txBody>
                  <a:tcPr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Ansible</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SaltStack (Salt)</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Puppet</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Chef</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763692914"/>
                  </a:ext>
                </a:extLst>
              </a:tr>
              <a:tr h="401320">
                <a:tc>
                  <a:txBody>
                    <a:bodyPr/>
                    <a:lstStyle/>
                    <a:p>
                      <a:r>
                        <a:rPr lang="en-US" sz="1800" b="1">
                          <a:effectLst/>
                        </a:rPr>
                        <a:t>Architecture</a:t>
                      </a:r>
                      <a:endParaRPr lang="en-US" sz="1800">
                        <a:effectLst/>
                      </a:endParaRPr>
                    </a:p>
                  </a:txBody>
                  <a:tcPr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Agentless (SSH/WinRM).</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Master-Minion or Agentless.</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Master-Agent.</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Master-Client.</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158131150"/>
                  </a:ext>
                </a:extLst>
              </a:tr>
              <a:tr h="401320">
                <a:tc>
                  <a:txBody>
                    <a:bodyPr/>
                    <a:lstStyle/>
                    <a:p>
                      <a:r>
                        <a:rPr lang="en-US" sz="1800" b="1">
                          <a:effectLst/>
                        </a:rPr>
                        <a:t>Language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YAML + Jinja2.</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YAML + Jinja2 or Python.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Puppet DSL (Ruby-like).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Ruby (Recipes/Cookbooks).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254425676"/>
                  </a:ext>
                </a:extLst>
              </a:tr>
              <a:tr h="401320">
                <a:tc>
                  <a:txBody>
                    <a:bodyPr/>
                    <a:lstStyle/>
                    <a:p>
                      <a:r>
                        <a:rPr lang="en-US" sz="1800" b="1">
                          <a:effectLst/>
                        </a:rPr>
                        <a:t>Agent Required?</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No.</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Optional (Minions).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Yes (Puppet Agent).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Yes (Chef Client).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84951912"/>
                  </a:ext>
                </a:extLst>
              </a:tr>
              <a:tr h="675640">
                <a:tc>
                  <a:txBody>
                    <a:bodyPr/>
                    <a:lstStyle/>
                    <a:p>
                      <a:r>
                        <a:rPr lang="en-US" sz="1800" b="1">
                          <a:effectLst/>
                        </a:rPr>
                        <a:t>Ease of Use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Low (YAML syntax).</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Moderate (Flexible but complex).</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Steep (DSL learning curve).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Steep (Ruby expertise needed).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733286659"/>
                  </a:ext>
                </a:extLst>
              </a:tr>
              <a:tr h="401320">
                <a:tc>
                  <a:txBody>
                    <a:bodyPr/>
                    <a:lstStyle/>
                    <a:p>
                      <a:r>
                        <a:rPr lang="en-US" sz="1800" b="1">
                          <a:effectLst/>
                        </a:rPr>
                        <a:t>Scalability</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Small to Medium.</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Large-scale, real-time.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Enterprise-scale.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Scalable but resource-intensive.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48070736"/>
                  </a:ext>
                </a:extLst>
              </a:tr>
              <a:tr h="675640">
                <a:tc>
                  <a:txBody>
                    <a:bodyPr/>
                    <a:lstStyle/>
                    <a:p>
                      <a:r>
                        <a:rPr lang="en-US" sz="1800" b="1">
                          <a:effectLst/>
                        </a:rPr>
                        <a:t>Key Strength</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Simplicity, agentless, cloud-native.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Speed, event-driven automation.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Compliance, state enforcement.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Flexibility, Ruby-driven customization.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642420330"/>
                  </a:ext>
                </a:extLst>
              </a:tr>
              <a:tr h="401320">
                <a:tc>
                  <a:txBody>
                    <a:bodyPr/>
                    <a:lstStyle/>
                    <a:p>
                      <a:r>
                        <a:rPr lang="en-US" sz="1800" b="1">
                          <a:effectLst/>
                        </a:rPr>
                        <a:t>Community</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Largest (Red Hat-backed).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Active (VMware-backed).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Enterprise-focused.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Mature but smaller.</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715766746"/>
                  </a:ext>
                </a:extLst>
              </a:tr>
              <a:tr h="675640">
                <a:tc>
                  <a:txBody>
                    <a:bodyPr/>
                    <a:lstStyle/>
                    <a:p>
                      <a:r>
                        <a:rPr lang="en-US" sz="1800" b="1">
                          <a:effectLst/>
                        </a:rPr>
                        <a:t>Primary Use Case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Cloud provisioning, CI/CD, simple automation.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Large-scale orchestration, NetDevOps.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 IT compliance.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dirty="0">
                          <a:effectLst/>
                        </a:rPr>
                        <a:t>Complex app lifecycle management.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129138730"/>
                  </a:ext>
                </a:extLst>
              </a:tr>
            </a:tbl>
          </a:graphicData>
        </a:graphic>
      </p:graphicFrame>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45A6BA29-F23B-F654-2101-B6970DF81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350" y="6546294"/>
            <a:ext cx="8915400" cy="2571750"/>
          </a:xfrm>
          <a:prstGeom prst="rect">
            <a:avLst/>
          </a:prstGeom>
        </p:spPr>
      </p:pic>
    </p:spTree>
    <p:extLst>
      <p:ext uri="{BB962C8B-B14F-4D97-AF65-F5344CB8AC3E}">
        <p14:creationId xmlns:p14="http://schemas.microsoft.com/office/powerpoint/2010/main" val="1634369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Why Ansible Need?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643099"/>
            <a:ext cx="14478000" cy="5632311"/>
          </a:xfrm>
          <a:prstGeom prst="rect">
            <a:avLst/>
          </a:prstGeom>
          <a:noFill/>
        </p:spPr>
        <p:txBody>
          <a:bodyPr wrap="square">
            <a:spAutoFit/>
          </a:bodyPr>
          <a:lstStyle/>
          <a:p>
            <a:pPr algn="l"/>
            <a:r>
              <a:rPr lang="en-US" sz="2400" dirty="0">
                <a:solidFill>
                  <a:schemeClr val="bg2">
                    <a:lumMod val="75000"/>
                  </a:schemeClr>
                </a:solidFill>
                <a:latin typeface="DeepSeek-CJK-patch"/>
              </a:rPr>
              <a:t>1000 servers config!!!!!!</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Config app in new server how can?</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Ansible as like as document</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Reduce time wait and prevent overloaded</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(hardening </a:t>
            </a:r>
            <a:r>
              <a:rPr lang="en-US" sz="2400" dirty="0" err="1">
                <a:solidFill>
                  <a:schemeClr val="bg2">
                    <a:lumMod val="75000"/>
                  </a:schemeClr>
                </a:solidFill>
                <a:latin typeface="DeepSeek-CJK-patch"/>
              </a:rPr>
              <a:t>os,os</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upgrade,clustering</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db,performance</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testing,networking,user</a:t>
            </a:r>
            <a:r>
              <a:rPr lang="en-US" sz="2400" dirty="0">
                <a:solidFill>
                  <a:schemeClr val="bg2">
                    <a:lumMod val="75000"/>
                  </a:schemeClr>
                </a:solidFill>
                <a:latin typeface="DeepSeek-CJK-patch"/>
              </a:rPr>
              <a:t> authenticate and authorize)</a:t>
            </a:r>
          </a:p>
          <a:p>
            <a:pPr algn="l"/>
            <a:r>
              <a:rPr lang="en-US" sz="2400">
                <a:solidFill>
                  <a:schemeClr val="bg2">
                    <a:lumMod val="75000"/>
                  </a:schemeClr>
                </a:solidFill>
                <a:latin typeface="DeepSeek-CJK-patch"/>
              </a:rPr>
              <a:t> </a:t>
            </a:r>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41474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Component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358169"/>
            <a:ext cx="14478000" cy="8586966"/>
          </a:xfrm>
          <a:prstGeom prst="rect">
            <a:avLst/>
          </a:prstGeom>
          <a:noFill/>
        </p:spPr>
        <p:txBody>
          <a:bodyPr wrap="square">
            <a:spAutoFit/>
          </a:bodyPr>
          <a:lstStyle/>
          <a:p>
            <a:pPr algn="l"/>
            <a:r>
              <a:rPr lang="en-US" sz="2400" dirty="0">
                <a:solidFill>
                  <a:schemeClr val="bg2">
                    <a:lumMod val="75000"/>
                  </a:schemeClr>
                </a:solidFill>
                <a:latin typeface="DeepSeek-CJK-patch"/>
              </a:rPr>
              <a:t>/</a:t>
            </a:r>
            <a:r>
              <a:rPr lang="en-US" sz="2400" dirty="0" err="1">
                <a:solidFill>
                  <a:schemeClr val="bg2">
                    <a:lumMod val="75000"/>
                  </a:schemeClr>
                </a:solidFill>
                <a:latin typeface="DeepSeek-CJK-patch"/>
              </a:rPr>
              <a:t>etc</a:t>
            </a:r>
            <a:r>
              <a:rPr lang="en-US" sz="2400" dirty="0">
                <a:solidFill>
                  <a:schemeClr val="bg2">
                    <a:lumMod val="75000"/>
                  </a:schemeClr>
                </a:solidFill>
                <a:latin typeface="DeepSeek-CJK-patch"/>
              </a:rPr>
              <a:t>/ansible</a:t>
            </a:r>
          </a:p>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hosts.yaml</a:t>
            </a:r>
            <a:r>
              <a:rPr lang="en-US" sz="2400" dirty="0">
                <a:solidFill>
                  <a:schemeClr val="bg2">
                    <a:lumMod val="75000"/>
                  </a:schemeClr>
                </a:solidFill>
                <a:latin typeface="DeepSeek-CJK-patch"/>
              </a:rPr>
              <a:t>   is a inventory file</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Ansible-</a:t>
            </a:r>
            <a:r>
              <a:rPr lang="en-US" sz="2400" dirty="0" err="1">
                <a:solidFill>
                  <a:schemeClr val="bg2">
                    <a:lumMod val="75000"/>
                  </a:schemeClr>
                </a:solidFill>
                <a:latin typeface="DeepSeek-CJK-patch"/>
              </a:rPr>
              <a:t>playbook.yaml</a:t>
            </a:r>
            <a:r>
              <a:rPr lang="en-US" sz="2400" dirty="0">
                <a:solidFill>
                  <a:schemeClr val="bg2">
                    <a:lumMod val="75000"/>
                  </a:schemeClr>
                </a:solidFill>
                <a:latin typeface="DeepSeek-CJK-patch"/>
              </a:rPr>
              <a:t> </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name: Install and configure Nginx</a:t>
            </a:r>
          </a:p>
          <a:p>
            <a:pPr algn="l"/>
            <a:r>
              <a:rPr lang="en-US" sz="2400" dirty="0">
                <a:solidFill>
                  <a:schemeClr val="bg2">
                    <a:lumMod val="75000"/>
                  </a:schemeClr>
                </a:solidFill>
                <a:latin typeface="DeepSeek-CJK-patch"/>
              </a:rPr>
              <a:t>  hosts: webservers</a:t>
            </a:r>
          </a:p>
          <a:p>
            <a:pPr algn="l"/>
            <a:r>
              <a:rPr lang="en-US" sz="2400" dirty="0">
                <a:solidFill>
                  <a:schemeClr val="bg2">
                    <a:lumMod val="75000"/>
                  </a:schemeClr>
                </a:solidFill>
                <a:latin typeface="DeepSeek-CJK-patch"/>
              </a:rPr>
              <a:t>  become: yes</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tasks:</a:t>
            </a:r>
          </a:p>
          <a:p>
            <a:pPr algn="l"/>
            <a:r>
              <a:rPr lang="en-US" sz="2400" dirty="0">
                <a:solidFill>
                  <a:schemeClr val="bg2">
                    <a:lumMod val="75000"/>
                  </a:schemeClr>
                </a:solidFill>
                <a:latin typeface="DeepSeek-CJK-patch"/>
              </a:rPr>
              <a:t>    - name: Install Nginx</a:t>
            </a:r>
          </a:p>
          <a:p>
            <a:pPr algn="l"/>
            <a:r>
              <a:rPr lang="en-US" sz="2400" dirty="0">
                <a:solidFill>
                  <a:schemeClr val="bg2">
                    <a:lumMod val="75000"/>
                  </a:schemeClr>
                </a:solidFill>
                <a:latin typeface="DeepSeek-CJK-patch"/>
              </a:rPr>
              <a:t>      apt:</a:t>
            </a:r>
          </a:p>
          <a:p>
            <a:pPr algn="l"/>
            <a:r>
              <a:rPr lang="en-US" sz="2400" dirty="0">
                <a:solidFill>
                  <a:schemeClr val="bg2">
                    <a:lumMod val="75000"/>
                  </a:schemeClr>
                </a:solidFill>
                <a:latin typeface="DeepSeek-CJK-patch"/>
              </a:rPr>
              <a:t>        name: nginx</a:t>
            </a:r>
          </a:p>
          <a:p>
            <a:pPr algn="l"/>
            <a:r>
              <a:rPr lang="en-US" sz="2400" dirty="0">
                <a:solidFill>
                  <a:schemeClr val="bg2">
                    <a:lumMod val="75000"/>
                  </a:schemeClr>
                </a:solidFill>
                <a:latin typeface="DeepSeek-CJK-patch"/>
              </a:rPr>
              <a:t>        state: present</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 name: Ensure Nginx is running</a:t>
            </a:r>
          </a:p>
          <a:p>
            <a:pPr algn="l"/>
            <a:r>
              <a:rPr lang="en-US" sz="2400" dirty="0">
                <a:solidFill>
                  <a:schemeClr val="bg2">
                    <a:lumMod val="75000"/>
                  </a:schemeClr>
                </a:solidFill>
                <a:latin typeface="DeepSeek-CJK-patch"/>
              </a:rPr>
              <a:t>      service:</a:t>
            </a:r>
          </a:p>
          <a:p>
            <a:pPr algn="l"/>
            <a:r>
              <a:rPr lang="en-US" sz="2400" dirty="0">
                <a:solidFill>
                  <a:schemeClr val="bg2">
                    <a:lumMod val="75000"/>
                  </a:schemeClr>
                </a:solidFill>
                <a:latin typeface="DeepSeek-CJK-patch"/>
              </a:rPr>
              <a:t>        name: nginx</a:t>
            </a:r>
          </a:p>
          <a:p>
            <a:pPr algn="l"/>
            <a:r>
              <a:rPr lang="en-US" sz="2400" dirty="0">
                <a:solidFill>
                  <a:schemeClr val="bg2">
                    <a:lumMod val="75000"/>
                  </a:schemeClr>
                </a:solidFill>
                <a:latin typeface="DeepSeek-CJK-patch"/>
              </a:rPr>
              <a:t>        state: started</a:t>
            </a:r>
          </a:p>
          <a:p>
            <a:pPr algn="l"/>
            <a:r>
              <a:rPr lang="en-US" sz="2400" dirty="0">
                <a:solidFill>
                  <a:schemeClr val="bg2">
                    <a:lumMod val="75000"/>
                  </a:schemeClr>
                </a:solidFill>
                <a:latin typeface="DeepSeek-CJK-patch"/>
              </a:rPr>
              <a:t>        enabled: yes </a:t>
            </a: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1751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4962897"/>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fa-IR"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400 Bad Request</a:t>
            </a:r>
            <a:r>
              <a:rPr lang="en-US" sz="2400" b="0" i="0" dirty="0">
                <a:solidFill>
                  <a:schemeClr val="accent3">
                    <a:lumMod val="20000"/>
                    <a:lumOff val="80000"/>
                  </a:schemeClr>
                </a:solidFill>
                <a:effectLst/>
                <a:latin typeface="Inter"/>
              </a:rPr>
              <a:t>: The server cannot process the request due to a client error (e.g., malformed syntax).</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401 Unauthorized</a:t>
            </a:r>
            <a:r>
              <a:rPr lang="en-US" sz="2400" b="0" i="0" dirty="0">
                <a:solidFill>
                  <a:schemeClr val="accent3">
                    <a:lumMod val="20000"/>
                    <a:lumOff val="80000"/>
                  </a:schemeClr>
                </a:solidFill>
                <a:effectLst/>
                <a:latin typeface="Inter"/>
              </a:rPr>
              <a:t>: Authentication is required or has failed.</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403 Forbidden</a:t>
            </a:r>
            <a:r>
              <a:rPr lang="en-US" sz="2400" b="0" i="0" dirty="0">
                <a:solidFill>
                  <a:schemeClr val="accent3">
                    <a:lumMod val="20000"/>
                    <a:lumOff val="80000"/>
                  </a:schemeClr>
                </a:solidFill>
                <a:effectLst/>
                <a:latin typeface="Inter"/>
              </a:rPr>
              <a:t>: The client does not have permission to access the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404 Not Found</a:t>
            </a:r>
            <a:r>
              <a:rPr lang="en-US" sz="2400" b="0" i="0" dirty="0">
                <a:solidFill>
                  <a:schemeClr val="accent3">
                    <a:lumMod val="20000"/>
                    <a:lumOff val="80000"/>
                  </a:schemeClr>
                </a:solidFill>
                <a:effectLst/>
                <a:latin typeface="Inter"/>
              </a:rPr>
              <a:t>: The requested resource could not be found on the server.</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405 Method Not Allowed</a:t>
            </a:r>
            <a:r>
              <a:rPr lang="en-US" sz="2400" b="0" i="0" dirty="0">
                <a:solidFill>
                  <a:schemeClr val="accent3">
                    <a:lumMod val="20000"/>
                    <a:lumOff val="80000"/>
                  </a:schemeClr>
                </a:solidFill>
                <a:effectLst/>
                <a:latin typeface="Inter"/>
              </a:rPr>
              <a:t>: The HTTP method used is not supported for this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408 Request Timeout</a:t>
            </a:r>
            <a:r>
              <a:rPr lang="en-US" sz="2400" b="0" i="0" dirty="0">
                <a:solidFill>
                  <a:schemeClr val="accent3">
                    <a:lumMod val="20000"/>
                    <a:lumOff val="80000"/>
                  </a:schemeClr>
                </a:solidFill>
                <a:effectLst/>
                <a:latin typeface="Inter"/>
              </a:rPr>
              <a:t>: The server timed out waiting for the request.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409 Conflict</a:t>
            </a:r>
            <a:r>
              <a:rPr lang="en-US" sz="2400" b="0" i="0" dirty="0">
                <a:solidFill>
                  <a:schemeClr val="accent3">
                    <a:lumMod val="20000"/>
                    <a:lumOff val="80000"/>
                  </a:schemeClr>
                </a:solidFill>
                <a:effectLst/>
                <a:latin typeface="Inter"/>
              </a:rPr>
              <a:t>: The request conflicts with the current state of the server (e.g., duplicate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410 Gone</a:t>
            </a:r>
            <a:r>
              <a:rPr lang="en-US" sz="2400" b="0" i="0" dirty="0">
                <a:solidFill>
                  <a:schemeClr val="accent3">
                    <a:lumMod val="20000"/>
                    <a:lumOff val="80000"/>
                  </a:schemeClr>
                </a:solidFill>
                <a:effectLst/>
                <a:latin typeface="Inter"/>
              </a:rPr>
              <a:t>: The requested resource is no longer available and will not be available again.</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415 Unsupported Media Type</a:t>
            </a:r>
            <a:r>
              <a:rPr lang="en-US" sz="2400" b="0" i="0" dirty="0">
                <a:solidFill>
                  <a:schemeClr val="accent3">
                    <a:lumMod val="20000"/>
                    <a:lumOff val="80000"/>
                  </a:schemeClr>
                </a:solidFill>
                <a:effectLst/>
                <a:latin typeface="Inter"/>
              </a:rPr>
              <a:t>: The request entity has a media type that the server does not support.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429 Too Many Requests</a:t>
            </a:r>
            <a:r>
              <a:rPr lang="en-US" sz="2400" b="0" i="0" dirty="0">
                <a:solidFill>
                  <a:schemeClr val="accent3">
                    <a:lumMod val="20000"/>
                    <a:lumOff val="80000"/>
                  </a:schemeClr>
                </a:solidFill>
                <a:effectLst/>
                <a:latin typeface="Inter"/>
              </a:rPr>
              <a:t>: The user has sent too many requests in a given amount of time (rate limiting).</a:t>
            </a: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4067450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Test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47012"/>
            <a:ext cx="14478000" cy="6740307"/>
          </a:xfrm>
          <a:prstGeom prst="rect">
            <a:avLst/>
          </a:prstGeom>
          <a:noFill/>
        </p:spPr>
        <p:txBody>
          <a:bodyPr wrap="square">
            <a:spAutoFit/>
          </a:bodyPr>
          <a:lstStyle/>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ansbile</a:t>
            </a:r>
            <a:r>
              <a:rPr lang="en-US" sz="2400" dirty="0">
                <a:solidFill>
                  <a:schemeClr val="bg2">
                    <a:lumMod val="75000"/>
                  </a:schemeClr>
                </a:solidFill>
                <a:latin typeface="DeepSeek-CJK-patch"/>
              </a:rPr>
              <a:t> –m  -I </a:t>
            </a:r>
            <a:r>
              <a:rPr lang="en-US" sz="2400" dirty="0" err="1">
                <a:solidFill>
                  <a:schemeClr val="bg2">
                    <a:lumMod val="75000"/>
                  </a:schemeClr>
                </a:solidFill>
                <a:latin typeface="DeepSeek-CJK-patch"/>
              </a:rPr>
              <a:t>hosts.yaml</a:t>
            </a:r>
            <a:r>
              <a:rPr lang="en-US" sz="2400">
                <a:solidFill>
                  <a:schemeClr val="bg2">
                    <a:lumMod val="75000"/>
                  </a:schemeClr>
                </a:solidFill>
                <a:latin typeface="DeepSeek-CJK-patch"/>
              </a:rPr>
              <a:t> all </a:t>
            </a:r>
            <a:r>
              <a:rPr lang="en-US" sz="2400" dirty="0">
                <a:solidFill>
                  <a:schemeClr val="bg2">
                    <a:lumMod val="75000"/>
                  </a:schemeClr>
                </a:solidFill>
                <a:latin typeface="DeepSeek-CJK-patch"/>
              </a:rPr>
              <a:t>ping</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a:t>
            </a:r>
            <a:r>
              <a:rPr lang="en-US" sz="2400" b="0" i="0" dirty="0">
                <a:solidFill>
                  <a:schemeClr val="bg2">
                    <a:lumMod val="75000"/>
                  </a:schemeClr>
                </a:solidFill>
                <a:effectLst/>
                <a:latin typeface="DeepSeek-CJK-patch"/>
              </a:rPr>
              <a:t>nsible-playbook   </a:t>
            </a:r>
            <a:r>
              <a:rPr lang="en-US" sz="2400" b="0" i="0" dirty="0" err="1">
                <a:solidFill>
                  <a:schemeClr val="bg2">
                    <a:lumMod val="75000"/>
                  </a:schemeClr>
                </a:solidFill>
                <a:effectLst/>
                <a:latin typeface="DeepSeek-CJK-patch"/>
              </a:rPr>
              <a:t>filename.ym</a:t>
            </a:r>
            <a:r>
              <a:rPr lang="en-US" sz="2400" dirty="0" err="1">
                <a:solidFill>
                  <a:schemeClr val="bg2">
                    <a:lumMod val="75000"/>
                  </a:schemeClr>
                </a:solidFill>
                <a:latin typeface="DeepSeek-CJK-patch"/>
              </a:rPr>
              <a:t>l</a:t>
            </a:r>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first task in playbook:</a:t>
            </a:r>
          </a:p>
          <a:p>
            <a:pPr algn="l"/>
            <a:endParaRPr lang="en-US" sz="2400" dirty="0">
              <a:solidFill>
                <a:schemeClr val="accent3">
                  <a:lumMod val="40000"/>
                  <a:lumOff val="60000"/>
                </a:schemeClr>
              </a:solidFill>
              <a:latin typeface="DeepSeek-CJK-patch"/>
            </a:endParaRPr>
          </a:p>
          <a:p>
            <a:pPr algn="l"/>
            <a:r>
              <a:rPr lang="en-US" sz="2400" dirty="0">
                <a:solidFill>
                  <a:schemeClr val="accent3">
                    <a:lumMod val="40000"/>
                    <a:lumOff val="60000"/>
                  </a:schemeClr>
                </a:solidFill>
              </a:rPr>
              <a:t>Ansible performs a </a:t>
            </a:r>
            <a:r>
              <a:rPr lang="en-US" sz="2400" b="1" dirty="0">
                <a:solidFill>
                  <a:schemeClr val="accent3">
                    <a:lumMod val="40000"/>
                    <a:lumOff val="60000"/>
                  </a:schemeClr>
                </a:solidFill>
              </a:rPr>
              <a:t>"Gathering Facts"</a:t>
            </a:r>
            <a:r>
              <a:rPr lang="en-US" sz="2400" dirty="0">
                <a:solidFill>
                  <a:schemeClr val="accent3">
                    <a:lumMod val="40000"/>
                    <a:lumOff val="60000"/>
                  </a:schemeClr>
                </a:solidFill>
              </a:rPr>
              <a:t> step at the beginning of every playbook run. This collects system information (like OS type, IP, memory, etc.) as variables.</a:t>
            </a:r>
            <a:endParaRPr lang="en-US" sz="2400" dirty="0">
              <a:solidFill>
                <a:schemeClr val="accent3">
                  <a:lumMod val="40000"/>
                  <a:lumOff val="60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b="0" i="0" dirty="0">
                <a:solidFill>
                  <a:schemeClr val="bg2">
                    <a:lumMod val="75000"/>
                  </a:schemeClr>
                </a:solidFill>
                <a:effectLst/>
                <a:latin typeface="DeepSeek-CJK-patch"/>
              </a:rPr>
              <a:t>Okay with green color and changed with yellow if error show with red</a:t>
            </a: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44887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command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47012"/>
            <a:ext cx="14478000" cy="5262979"/>
          </a:xfrm>
          <a:prstGeom prst="rect">
            <a:avLst/>
          </a:prstGeom>
          <a:noFill/>
        </p:spPr>
        <p:txBody>
          <a:bodyPr wrap="square">
            <a:spAutoFit/>
          </a:bodyPr>
          <a:lstStyle/>
          <a:p>
            <a:pPr algn="l"/>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Run specific task</a:t>
            </a:r>
          </a:p>
          <a:p>
            <a:pPr algn="l"/>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ansible-playbook </a:t>
            </a:r>
            <a:r>
              <a:rPr lang="en-US" sz="2400" dirty="0" err="1">
                <a:solidFill>
                  <a:schemeClr val="bg2">
                    <a:lumMod val="75000"/>
                  </a:schemeClr>
                </a:solidFill>
                <a:latin typeface="DeepSeek-CJK-patch"/>
              </a:rPr>
              <a:t>file.yml</a:t>
            </a:r>
            <a:r>
              <a:rPr lang="en-US" sz="2400" dirty="0">
                <a:solidFill>
                  <a:schemeClr val="bg2">
                    <a:lumMod val="75000"/>
                  </a:schemeClr>
                </a:solidFill>
                <a:latin typeface="DeepSeek-CJK-patch"/>
              </a:rPr>
              <a:t>  --help</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--started-at-task “name task”</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40821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variable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54150" y="1263650"/>
            <a:ext cx="14478000" cy="10895290"/>
          </a:xfrm>
          <a:prstGeom prst="rect">
            <a:avLst/>
          </a:prstGeom>
          <a:noFill/>
        </p:spPr>
        <p:txBody>
          <a:bodyPr wrap="square">
            <a:spAutoFit/>
          </a:bodyPr>
          <a:lstStyle/>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name: Install and configure Apache Web Server</a:t>
            </a:r>
          </a:p>
          <a:p>
            <a:pPr algn="l"/>
            <a:r>
              <a:rPr lang="en-US" dirty="0">
                <a:solidFill>
                  <a:schemeClr val="bg2">
                    <a:lumMod val="75000"/>
                  </a:schemeClr>
                </a:solidFill>
                <a:latin typeface="DeepSeek-CJK-patch"/>
              </a:rPr>
              <a:t>  hosts: webservers</a:t>
            </a:r>
          </a:p>
          <a:p>
            <a:pPr algn="l"/>
            <a:r>
              <a:rPr lang="en-US" dirty="0">
                <a:solidFill>
                  <a:schemeClr val="bg2">
                    <a:lumMod val="75000"/>
                  </a:schemeClr>
                </a:solidFill>
                <a:latin typeface="DeepSeek-CJK-patch"/>
              </a:rPr>
              <a:t>  become: true</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vars:</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apache_package</a:t>
            </a:r>
            <a:r>
              <a:rPr lang="en-US" dirty="0">
                <a:solidFill>
                  <a:schemeClr val="bg2">
                    <a:lumMod val="75000"/>
                  </a:schemeClr>
                </a:solidFill>
                <a:latin typeface="DeepSeek-CJK-patch"/>
              </a:rPr>
              <a:t>: httpd                                                                                    vars:</a:t>
            </a:r>
          </a:p>
          <a:p>
            <a:pPr algn="l"/>
            <a:r>
              <a:rPr lang="en-US" dirty="0">
                <a:solidFill>
                  <a:schemeClr val="bg2">
                    <a:lumMod val="75000"/>
                  </a:schemeClr>
                </a:solidFill>
                <a:latin typeface="DeepSeek-CJK-patch"/>
              </a:rPr>
              <a:t>                                                                                                                                       vars/external_var1.yaml</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apache_service</a:t>
            </a:r>
            <a:r>
              <a:rPr lang="en-US" dirty="0">
                <a:solidFill>
                  <a:schemeClr val="bg2">
                    <a:lumMod val="75000"/>
                  </a:schemeClr>
                </a:solidFill>
                <a:latin typeface="DeepSeek-CJK-patch"/>
              </a:rPr>
              <a:t>: httpd</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index_file</a:t>
            </a:r>
            <a:r>
              <a:rPr lang="en-US" dirty="0">
                <a:solidFill>
                  <a:schemeClr val="bg2">
                    <a:lumMod val="75000"/>
                  </a:schemeClr>
                </a:solidFill>
                <a:latin typeface="DeepSeek-CJK-patch"/>
              </a:rPr>
              <a:t>: /var/www/html/index.html</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welcome_message</a:t>
            </a:r>
            <a:r>
              <a:rPr lang="en-US" dirty="0">
                <a:solidFill>
                  <a:schemeClr val="bg2">
                    <a:lumMod val="75000"/>
                  </a:schemeClr>
                </a:solidFill>
                <a:latin typeface="DeepSeek-CJK-patch"/>
              </a:rPr>
              <a:t>: "Welcome to Iman's DevOps Class!"</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tasks:</a:t>
            </a:r>
          </a:p>
          <a:p>
            <a:pPr algn="l"/>
            <a:r>
              <a:rPr lang="en-US" dirty="0">
                <a:solidFill>
                  <a:schemeClr val="bg2">
                    <a:lumMod val="75000"/>
                  </a:schemeClr>
                </a:solidFill>
                <a:latin typeface="DeepSeek-CJK-patch"/>
              </a:rPr>
              <a:t>    - name: Install Apache package</a:t>
            </a:r>
          </a:p>
          <a:p>
            <a:pPr algn="l"/>
            <a:r>
              <a:rPr lang="en-US" dirty="0">
                <a:solidFill>
                  <a:schemeClr val="bg2">
                    <a:lumMod val="75000"/>
                  </a:schemeClr>
                </a:solidFill>
                <a:latin typeface="DeepSeek-CJK-patch"/>
              </a:rPr>
              <a:t>      yum:</a:t>
            </a:r>
          </a:p>
          <a:p>
            <a:pPr algn="l"/>
            <a:r>
              <a:rPr lang="en-US" dirty="0">
                <a:solidFill>
                  <a:schemeClr val="bg2">
                    <a:lumMod val="75000"/>
                  </a:schemeClr>
                </a:solidFill>
                <a:latin typeface="DeepSeek-CJK-patch"/>
              </a:rPr>
              <a:t>        name: "{{ </a:t>
            </a:r>
            <a:r>
              <a:rPr lang="en-US" dirty="0" err="1">
                <a:solidFill>
                  <a:schemeClr val="bg2">
                    <a:lumMod val="75000"/>
                  </a:schemeClr>
                </a:solidFill>
                <a:latin typeface="DeepSeek-CJK-patch"/>
              </a:rPr>
              <a:t>apache_package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state: present</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 name: Ensure Apache is enabled and started</a:t>
            </a:r>
          </a:p>
          <a:p>
            <a:pPr algn="l"/>
            <a:r>
              <a:rPr lang="en-US" dirty="0">
                <a:solidFill>
                  <a:schemeClr val="bg2">
                    <a:lumMod val="75000"/>
                  </a:schemeClr>
                </a:solidFill>
                <a:latin typeface="DeepSeek-CJK-patch"/>
              </a:rPr>
              <a:t>      service:</a:t>
            </a:r>
          </a:p>
          <a:p>
            <a:pPr algn="l"/>
            <a:r>
              <a:rPr lang="en-US" dirty="0">
                <a:solidFill>
                  <a:schemeClr val="bg2">
                    <a:lumMod val="75000"/>
                  </a:schemeClr>
                </a:solidFill>
                <a:latin typeface="DeepSeek-CJK-patch"/>
              </a:rPr>
              <a:t>        name: "{{ </a:t>
            </a:r>
            <a:r>
              <a:rPr lang="en-US" dirty="0" err="1">
                <a:solidFill>
                  <a:schemeClr val="bg2">
                    <a:lumMod val="75000"/>
                  </a:schemeClr>
                </a:solidFill>
                <a:latin typeface="DeepSeek-CJK-patch"/>
              </a:rPr>
              <a:t>apache_service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state: started</a:t>
            </a:r>
          </a:p>
          <a:p>
            <a:pPr algn="l"/>
            <a:r>
              <a:rPr lang="en-US" dirty="0">
                <a:solidFill>
                  <a:schemeClr val="bg2">
                    <a:lumMod val="75000"/>
                  </a:schemeClr>
                </a:solidFill>
                <a:latin typeface="DeepSeek-CJK-patch"/>
              </a:rPr>
              <a:t>        enabled: true</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 name: Create index.html with custom message</a:t>
            </a:r>
          </a:p>
          <a:p>
            <a:pPr algn="l"/>
            <a:r>
              <a:rPr lang="en-US" dirty="0">
                <a:solidFill>
                  <a:schemeClr val="bg2">
                    <a:lumMod val="75000"/>
                  </a:schemeClr>
                </a:solidFill>
                <a:latin typeface="DeepSeek-CJK-patch"/>
              </a:rPr>
              <a:t>      copy:</a:t>
            </a:r>
          </a:p>
          <a:p>
            <a:pPr algn="l"/>
            <a:r>
              <a:rPr lang="en-US" dirty="0">
                <a:solidFill>
                  <a:schemeClr val="bg2">
                    <a:lumMod val="75000"/>
                  </a:schemeClr>
                </a:solidFill>
                <a:latin typeface="DeepSeek-CJK-patch"/>
              </a:rPr>
              <a:t>        content: "{{ </a:t>
            </a:r>
            <a:r>
              <a:rPr lang="en-US" dirty="0" err="1">
                <a:solidFill>
                  <a:schemeClr val="bg2">
                    <a:lumMod val="75000"/>
                  </a:schemeClr>
                </a:solidFill>
                <a:latin typeface="DeepSeek-CJK-patch"/>
              </a:rPr>
              <a:t>welcome_message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dest</a:t>
            </a:r>
            <a:r>
              <a:rPr lang="en-US" dirty="0">
                <a:solidFill>
                  <a:schemeClr val="bg2">
                    <a:lumMod val="75000"/>
                  </a:schemeClr>
                </a:solidFill>
                <a:latin typeface="DeepSeek-CJK-patch"/>
              </a:rPr>
              <a:t>: "{{ </a:t>
            </a:r>
            <a:r>
              <a:rPr lang="en-US" dirty="0" err="1">
                <a:solidFill>
                  <a:schemeClr val="bg2">
                    <a:lumMod val="75000"/>
                  </a:schemeClr>
                </a:solidFill>
                <a:latin typeface="DeepSeek-CJK-patch"/>
              </a:rPr>
              <a:t>index_file</a:t>
            </a:r>
            <a:r>
              <a:rPr lang="en-US" dirty="0">
                <a:solidFill>
                  <a:schemeClr val="bg2">
                    <a:lumMod val="75000"/>
                  </a:schemeClr>
                </a:solidFill>
                <a:latin typeface="DeepSeek-CJK-patch"/>
              </a:rPr>
              <a:t> }}"</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1AB14B6-9D04-75C4-BBBD-2DDD6AFA8227}"/>
                  </a:ext>
                </a:extLst>
              </p14:cNvPr>
              <p14:cNvContentPartPr/>
              <p14:nvPr/>
            </p14:nvContentPartPr>
            <p14:xfrm>
              <a:off x="7870414" y="2922042"/>
              <a:ext cx="91080" cy="1311120"/>
            </p14:xfrm>
          </p:contentPart>
        </mc:Choice>
        <mc:Fallback xmlns="">
          <p:pic>
            <p:nvPicPr>
              <p:cNvPr id="4" name="Ink 3">
                <a:extLst>
                  <a:ext uri="{FF2B5EF4-FFF2-40B4-BE49-F238E27FC236}">
                    <a16:creationId xmlns:a16="http://schemas.microsoft.com/office/drawing/2014/main" id="{A1AB14B6-9D04-75C4-BBBD-2DDD6AFA8227}"/>
                  </a:ext>
                </a:extLst>
              </p:cNvPr>
              <p:cNvPicPr/>
              <p:nvPr/>
            </p:nvPicPr>
            <p:blipFill>
              <a:blip r:embed="rId5"/>
              <a:stretch>
                <a:fillRect/>
              </a:stretch>
            </p:blipFill>
            <p:spPr>
              <a:xfrm>
                <a:off x="7861774" y="2913042"/>
                <a:ext cx="108720" cy="1328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93E5B95-85EC-7972-F033-490BFCED242C}"/>
                  </a:ext>
                </a:extLst>
              </p14:cNvPr>
              <p14:cNvContentPartPr/>
              <p14:nvPr/>
            </p14:nvContentPartPr>
            <p14:xfrm>
              <a:off x="9044734" y="3140562"/>
              <a:ext cx="360" cy="360"/>
            </p14:xfrm>
          </p:contentPart>
        </mc:Choice>
        <mc:Fallback xmlns="">
          <p:pic>
            <p:nvPicPr>
              <p:cNvPr id="6" name="Ink 5">
                <a:extLst>
                  <a:ext uri="{FF2B5EF4-FFF2-40B4-BE49-F238E27FC236}">
                    <a16:creationId xmlns:a16="http://schemas.microsoft.com/office/drawing/2014/main" id="{693E5B95-85EC-7972-F033-490BFCED242C}"/>
                  </a:ext>
                </a:extLst>
              </p:cNvPr>
              <p:cNvPicPr/>
              <p:nvPr/>
            </p:nvPicPr>
            <p:blipFill>
              <a:blip r:embed="rId7"/>
              <a:stretch>
                <a:fillRect/>
              </a:stretch>
            </p:blipFill>
            <p:spPr>
              <a:xfrm>
                <a:off x="9035734" y="3131922"/>
                <a:ext cx="18000" cy="18000"/>
              </a:xfrm>
              <a:prstGeom prst="rect">
                <a:avLst/>
              </a:prstGeom>
            </p:spPr>
          </p:pic>
        </mc:Fallback>
      </mc:AlternateContent>
    </p:spTree>
    <p:extLst>
      <p:ext uri="{BB962C8B-B14F-4D97-AF65-F5344CB8AC3E}">
        <p14:creationId xmlns:p14="http://schemas.microsoft.com/office/powerpoint/2010/main" val="25703189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5701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Jinja2</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86768"/>
            <a:ext cx="14478000" cy="3416320"/>
          </a:xfrm>
          <a:prstGeom prst="rect">
            <a:avLst/>
          </a:prstGeom>
          <a:noFill/>
        </p:spPr>
        <p:txBody>
          <a:bodyPr wrap="square">
            <a:spAutoFit/>
          </a:bodyPr>
          <a:lstStyle/>
          <a:p>
            <a:r>
              <a:rPr lang="en-US" sz="2400" dirty="0">
                <a:solidFill>
                  <a:srgbClr val="FFFF00"/>
                </a:solidFill>
              </a:rPr>
              <a:t>In </a:t>
            </a:r>
            <a:r>
              <a:rPr lang="en-US" sz="2400" b="1" dirty="0">
                <a:solidFill>
                  <a:srgbClr val="FFFF00"/>
                </a:solidFill>
              </a:rPr>
              <a:t>Ansible</a:t>
            </a:r>
            <a:r>
              <a:rPr lang="en-US" sz="2400" dirty="0">
                <a:solidFill>
                  <a:srgbClr val="FFFF00"/>
                </a:solidFill>
              </a:rPr>
              <a:t>, </a:t>
            </a:r>
            <a:r>
              <a:rPr lang="en-US" sz="2400" b="1" dirty="0">
                <a:solidFill>
                  <a:srgbClr val="FFFF00"/>
                </a:solidFill>
              </a:rPr>
              <a:t>Jinja2</a:t>
            </a:r>
            <a:r>
              <a:rPr lang="en-US" sz="2400" dirty="0">
                <a:solidFill>
                  <a:srgbClr val="FFFF00"/>
                </a:solidFill>
              </a:rPr>
              <a:t> is the </a:t>
            </a:r>
            <a:r>
              <a:rPr lang="en-US" sz="2400" b="1" dirty="0">
                <a:solidFill>
                  <a:srgbClr val="FFFF00"/>
                </a:solidFill>
              </a:rPr>
              <a:t>templating engine</a:t>
            </a:r>
            <a:r>
              <a:rPr lang="en-US" sz="2400" dirty="0">
                <a:solidFill>
                  <a:srgbClr val="FFFF00"/>
                </a:solidFill>
              </a:rPr>
              <a:t> used to dynamically generate content. It lets you insert</a:t>
            </a:r>
          </a:p>
          <a:p>
            <a:endParaRPr lang="en-US" sz="2400" dirty="0">
              <a:solidFill>
                <a:srgbClr val="FFFF00"/>
              </a:solidFill>
            </a:endParaRPr>
          </a:p>
          <a:p>
            <a:r>
              <a:rPr lang="en-US" sz="2400" dirty="0">
                <a:solidFill>
                  <a:srgbClr val="FFFF00"/>
                </a:solidFill>
              </a:rPr>
              <a:t>variables, apply logic, and manipulate data inside playbooks, templates, and variables</a:t>
            </a:r>
            <a:r>
              <a:rPr lang="en-US" sz="2400" dirty="0"/>
              <a:t>.</a:t>
            </a:r>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4CDCB6A-D2EC-D3FC-66BA-13EC14D5B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750" y="3321050"/>
            <a:ext cx="12212754" cy="4772691"/>
          </a:xfrm>
          <a:prstGeom prst="rect">
            <a:avLst/>
          </a:prstGeom>
        </p:spPr>
      </p:pic>
    </p:spTree>
    <p:extLst>
      <p:ext uri="{BB962C8B-B14F-4D97-AF65-F5344CB8AC3E}">
        <p14:creationId xmlns:p14="http://schemas.microsoft.com/office/powerpoint/2010/main" val="17736716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5701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Jinja2</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86768"/>
            <a:ext cx="14478000" cy="7848302"/>
          </a:xfrm>
          <a:prstGeom prst="rect">
            <a:avLst/>
          </a:prstGeom>
          <a:noFill/>
        </p:spPr>
        <p:txBody>
          <a:bodyPr wrap="square">
            <a:spAutoFit/>
          </a:bodyPr>
          <a:lstStyle/>
          <a:p>
            <a:r>
              <a:rPr lang="en-US" sz="2400" dirty="0">
                <a:solidFill>
                  <a:srgbClr val="FFFF00"/>
                </a:solidFill>
              </a:rPr>
              <a:t>Statement sample:</a:t>
            </a:r>
          </a:p>
          <a:p>
            <a:endParaRPr lang="en-US" sz="2400" dirty="0">
              <a:solidFill>
                <a:srgbClr val="FFFF00"/>
              </a:solidFill>
            </a:endParaRPr>
          </a:p>
          <a:p>
            <a:endParaRPr lang="en-US" sz="2400" dirty="0">
              <a:solidFill>
                <a:srgbClr val="FFFF00"/>
              </a:solidFill>
            </a:endParaRPr>
          </a:p>
          <a:p>
            <a:r>
              <a:rPr lang="en-US" sz="2400" dirty="0">
                <a:solidFill>
                  <a:srgbClr val="FFFF00"/>
                </a:solidFill>
              </a:rPr>
              <a:t>- name: debug with jinja2</a:t>
            </a:r>
          </a:p>
          <a:p>
            <a:r>
              <a:rPr lang="en-US" sz="2400" dirty="0">
                <a:solidFill>
                  <a:srgbClr val="FFFF00"/>
                </a:solidFill>
              </a:rPr>
              <a:t>  hosts: servers</a:t>
            </a:r>
          </a:p>
          <a:p>
            <a:r>
              <a:rPr lang="en-US" sz="2400" dirty="0">
                <a:solidFill>
                  <a:srgbClr val="FFFF00"/>
                </a:solidFill>
              </a:rPr>
              <a:t>  become: TRUE</a:t>
            </a:r>
          </a:p>
          <a:p>
            <a:r>
              <a:rPr lang="en-US" sz="2400" dirty="0">
                <a:solidFill>
                  <a:srgbClr val="FFFF00"/>
                </a:solidFill>
              </a:rPr>
              <a:t>  tasks:</a:t>
            </a:r>
          </a:p>
          <a:p>
            <a:r>
              <a:rPr lang="en-US" sz="2400" dirty="0">
                <a:solidFill>
                  <a:srgbClr val="FFFF00"/>
                </a:solidFill>
              </a:rPr>
              <a:t>    - name: debug</a:t>
            </a:r>
          </a:p>
          <a:p>
            <a:r>
              <a:rPr lang="en-US" sz="2400" dirty="0">
                <a:solidFill>
                  <a:srgbClr val="FFFF00"/>
                </a:solidFill>
              </a:rPr>
              <a:t>      debug:</a:t>
            </a:r>
          </a:p>
          <a:p>
            <a:r>
              <a:rPr lang="en-US" sz="2400" dirty="0">
                <a:solidFill>
                  <a:srgbClr val="FFFF00"/>
                </a:solidFill>
              </a:rPr>
              <a:t>        msg: &gt;</a:t>
            </a:r>
          </a:p>
          <a:p>
            <a:r>
              <a:rPr lang="en-US" sz="2400" dirty="0">
                <a:solidFill>
                  <a:srgbClr val="FFFF00"/>
                </a:solidFill>
              </a:rPr>
              <a:t>          {% if </a:t>
            </a:r>
            <a:r>
              <a:rPr lang="en-US" sz="2400" dirty="0" err="1">
                <a:solidFill>
                  <a:srgbClr val="FFFF00"/>
                </a:solidFill>
              </a:rPr>
              <a:t>ansible_hostname</a:t>
            </a:r>
            <a:r>
              <a:rPr lang="en-US" sz="2400" dirty="0">
                <a:solidFill>
                  <a:srgbClr val="FFFF00"/>
                </a:solidFill>
              </a:rPr>
              <a:t> == "node1" %}</a:t>
            </a:r>
          </a:p>
          <a:p>
            <a:r>
              <a:rPr lang="en-US" sz="2400" dirty="0">
                <a:solidFill>
                  <a:srgbClr val="FFFF00"/>
                </a:solidFill>
              </a:rPr>
              <a:t>            your hostname is node1</a:t>
            </a:r>
          </a:p>
          <a:p>
            <a:r>
              <a:rPr lang="en-US" sz="2400" dirty="0">
                <a:solidFill>
                  <a:srgbClr val="FFFF00"/>
                </a:solidFill>
              </a:rPr>
              <a:t>          {% else %}</a:t>
            </a:r>
          </a:p>
          <a:p>
            <a:r>
              <a:rPr lang="en-US" sz="2400" dirty="0">
                <a:solidFill>
                  <a:srgbClr val="FFFF00"/>
                </a:solidFill>
              </a:rPr>
              <a:t>            your hostname is not exist</a:t>
            </a:r>
          </a:p>
          <a:p>
            <a:r>
              <a:rPr lang="en-US" sz="2400" dirty="0">
                <a:solidFill>
                  <a:srgbClr val="FFFF00"/>
                </a:solidFill>
              </a:rPr>
              <a:t>          {% endif %}</a:t>
            </a:r>
          </a:p>
          <a:p>
            <a:endParaRPr lang="en-US" sz="2400" dirty="0"/>
          </a:p>
          <a:p>
            <a:endParaRPr lang="en-US" sz="2400" dirty="0"/>
          </a:p>
          <a:p>
            <a:r>
              <a:rPr lang="en-US" sz="2400" dirty="0">
                <a:solidFill>
                  <a:srgbClr val="FFFF00"/>
                </a:solidFill>
              </a:rPr>
              <a:t>How to show all variables in gathering facts? Setup module</a:t>
            </a:r>
          </a:p>
          <a:p>
            <a:endParaRPr lang="en-US" sz="2400" dirty="0"/>
          </a:p>
          <a:p>
            <a:endParaRPr lang="en-US" sz="2400" dirty="0"/>
          </a:p>
          <a:p>
            <a:endParaRPr lang="en-US" sz="2400" dirty="0"/>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46454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5701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Jinja2</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1111250"/>
            <a:ext cx="14478000" cy="8586966"/>
          </a:xfrm>
          <a:prstGeom prst="rect">
            <a:avLst/>
          </a:prstGeom>
          <a:noFill/>
        </p:spPr>
        <p:txBody>
          <a:bodyPr wrap="square">
            <a:spAutoFit/>
          </a:bodyPr>
          <a:lstStyle/>
          <a:p>
            <a:r>
              <a:rPr lang="en-US" sz="2400" dirty="0">
                <a:solidFill>
                  <a:srgbClr val="FFFF00"/>
                </a:solidFill>
              </a:rPr>
              <a:t>Expression sample:</a:t>
            </a:r>
          </a:p>
          <a:p>
            <a:endParaRPr lang="en-US" sz="2400" dirty="0">
              <a:solidFill>
                <a:srgbClr val="FFFF00"/>
              </a:solidFill>
            </a:endParaRPr>
          </a:p>
          <a:p>
            <a:endParaRPr lang="en-US" dirty="0">
              <a:solidFill>
                <a:srgbClr val="FFFF00"/>
              </a:solidFill>
            </a:endParaRPr>
          </a:p>
          <a:p>
            <a:r>
              <a:rPr lang="en-US" dirty="0">
                <a:solidFill>
                  <a:srgbClr val="FFFF00"/>
                </a:solidFill>
              </a:rPr>
              <a:t>- name: </a:t>
            </a:r>
            <a:r>
              <a:rPr lang="en-US" dirty="0" err="1">
                <a:solidFill>
                  <a:srgbClr val="FFFF00"/>
                </a:solidFill>
              </a:rPr>
              <a:t>apache</a:t>
            </a:r>
            <a:r>
              <a:rPr lang="en-US" dirty="0">
                <a:solidFill>
                  <a:srgbClr val="FFFF00"/>
                </a:solidFill>
              </a:rPr>
              <a:t> webserver install and config</a:t>
            </a:r>
          </a:p>
          <a:p>
            <a:r>
              <a:rPr lang="en-US" dirty="0">
                <a:solidFill>
                  <a:srgbClr val="FFFF00"/>
                </a:solidFill>
              </a:rPr>
              <a:t>  hosts: node1</a:t>
            </a:r>
          </a:p>
          <a:p>
            <a:r>
              <a:rPr lang="en-US" dirty="0">
                <a:solidFill>
                  <a:srgbClr val="FFFF00"/>
                </a:solidFill>
              </a:rPr>
              <a:t>  become: yes</a:t>
            </a:r>
          </a:p>
          <a:p>
            <a:r>
              <a:rPr lang="en-US" dirty="0">
                <a:solidFill>
                  <a:srgbClr val="FFFF00"/>
                </a:solidFill>
              </a:rPr>
              <a:t>  vars:</a:t>
            </a:r>
          </a:p>
          <a:p>
            <a:r>
              <a:rPr lang="en-US" dirty="0">
                <a:solidFill>
                  <a:srgbClr val="FFFF00"/>
                </a:solidFill>
              </a:rPr>
              <a:t>    </a:t>
            </a:r>
            <a:r>
              <a:rPr lang="en-US" dirty="0" err="1">
                <a:solidFill>
                  <a:srgbClr val="FFFF00"/>
                </a:solidFill>
              </a:rPr>
              <a:t>apache_package</a:t>
            </a:r>
            <a:r>
              <a:rPr lang="en-US" dirty="0">
                <a:solidFill>
                  <a:srgbClr val="FFFF00"/>
                </a:solidFill>
              </a:rPr>
              <a:t>: apache2</a:t>
            </a:r>
          </a:p>
          <a:p>
            <a:r>
              <a:rPr lang="en-US" dirty="0">
                <a:solidFill>
                  <a:srgbClr val="FFFF00"/>
                </a:solidFill>
              </a:rPr>
              <a:t>    </a:t>
            </a:r>
            <a:r>
              <a:rPr lang="en-US" dirty="0" err="1">
                <a:solidFill>
                  <a:srgbClr val="FFFF00"/>
                </a:solidFill>
              </a:rPr>
              <a:t>apache_service</a:t>
            </a:r>
            <a:r>
              <a:rPr lang="en-US" dirty="0">
                <a:solidFill>
                  <a:srgbClr val="FFFF00"/>
                </a:solidFill>
              </a:rPr>
              <a:t>: apache2</a:t>
            </a:r>
          </a:p>
          <a:p>
            <a:r>
              <a:rPr lang="en-US" dirty="0">
                <a:solidFill>
                  <a:srgbClr val="FFFF00"/>
                </a:solidFill>
              </a:rPr>
              <a:t>    </a:t>
            </a:r>
            <a:r>
              <a:rPr lang="en-US" dirty="0" err="1">
                <a:solidFill>
                  <a:srgbClr val="FFFF00"/>
                </a:solidFill>
              </a:rPr>
              <a:t>index_file</a:t>
            </a:r>
            <a:r>
              <a:rPr lang="en-US" dirty="0">
                <a:solidFill>
                  <a:srgbClr val="FFFF00"/>
                </a:solidFill>
              </a:rPr>
              <a:t>: /var/www/html/index.html</a:t>
            </a:r>
          </a:p>
          <a:p>
            <a:r>
              <a:rPr lang="en-US" dirty="0">
                <a:solidFill>
                  <a:srgbClr val="FFFF00"/>
                </a:solidFill>
              </a:rPr>
              <a:t>  tasks:</a:t>
            </a:r>
          </a:p>
          <a:p>
            <a:r>
              <a:rPr lang="en-US" dirty="0">
                <a:solidFill>
                  <a:srgbClr val="FFFF00"/>
                </a:solidFill>
              </a:rPr>
              <a:t>    - name: install </a:t>
            </a:r>
            <a:r>
              <a:rPr lang="en-US" dirty="0" err="1">
                <a:solidFill>
                  <a:srgbClr val="FFFF00"/>
                </a:solidFill>
              </a:rPr>
              <a:t>apache</a:t>
            </a:r>
            <a:endParaRPr lang="en-US" dirty="0">
              <a:solidFill>
                <a:srgbClr val="FFFF00"/>
              </a:solidFill>
            </a:endParaRPr>
          </a:p>
          <a:p>
            <a:r>
              <a:rPr lang="en-US" dirty="0">
                <a:solidFill>
                  <a:srgbClr val="FFFF00"/>
                </a:solidFill>
              </a:rPr>
              <a:t>      apt:</a:t>
            </a:r>
          </a:p>
          <a:p>
            <a:r>
              <a:rPr lang="en-US" dirty="0">
                <a:solidFill>
                  <a:srgbClr val="FFFF00"/>
                </a:solidFill>
              </a:rPr>
              <a:t>        name: "{{ </a:t>
            </a:r>
            <a:r>
              <a:rPr lang="en-US" dirty="0" err="1">
                <a:solidFill>
                  <a:srgbClr val="FFFF00"/>
                </a:solidFill>
              </a:rPr>
              <a:t>apache_package</a:t>
            </a:r>
            <a:r>
              <a:rPr lang="en-US" dirty="0">
                <a:solidFill>
                  <a:srgbClr val="FFFF00"/>
                </a:solidFill>
              </a:rPr>
              <a:t> }}"</a:t>
            </a:r>
          </a:p>
          <a:p>
            <a:r>
              <a:rPr lang="en-US" dirty="0">
                <a:solidFill>
                  <a:srgbClr val="FFFF00"/>
                </a:solidFill>
              </a:rPr>
              <a:t>        state: present</a:t>
            </a:r>
          </a:p>
          <a:p>
            <a:endParaRPr lang="en-US" dirty="0">
              <a:solidFill>
                <a:srgbClr val="FFFF00"/>
              </a:solidFill>
            </a:endParaRPr>
          </a:p>
          <a:p>
            <a:r>
              <a:rPr lang="en-US" dirty="0">
                <a:solidFill>
                  <a:srgbClr val="FFFF00"/>
                </a:solidFill>
              </a:rPr>
              <a:t>    - name: ensure start and enabled</a:t>
            </a:r>
          </a:p>
          <a:p>
            <a:r>
              <a:rPr lang="en-US" dirty="0">
                <a:solidFill>
                  <a:srgbClr val="FFFF00"/>
                </a:solidFill>
              </a:rPr>
              <a:t>      service:</a:t>
            </a:r>
          </a:p>
          <a:p>
            <a:r>
              <a:rPr lang="en-US" dirty="0">
                <a:solidFill>
                  <a:srgbClr val="FFFF00"/>
                </a:solidFill>
              </a:rPr>
              <a:t>        name: "{{ </a:t>
            </a:r>
            <a:r>
              <a:rPr lang="en-US" dirty="0" err="1">
                <a:solidFill>
                  <a:srgbClr val="FFFF00"/>
                </a:solidFill>
              </a:rPr>
              <a:t>apache_service</a:t>
            </a:r>
            <a:r>
              <a:rPr lang="en-US" dirty="0">
                <a:solidFill>
                  <a:srgbClr val="FFFF00"/>
                </a:solidFill>
              </a:rPr>
              <a:t> }}"</a:t>
            </a:r>
          </a:p>
          <a:p>
            <a:r>
              <a:rPr lang="en-US" dirty="0">
                <a:solidFill>
                  <a:srgbClr val="FFFF00"/>
                </a:solidFill>
              </a:rPr>
              <a:t>        state: started</a:t>
            </a:r>
          </a:p>
          <a:p>
            <a:r>
              <a:rPr lang="en-US" dirty="0">
                <a:solidFill>
                  <a:srgbClr val="FFFF00"/>
                </a:solidFill>
              </a:rPr>
              <a:t>        enabled: true</a:t>
            </a:r>
          </a:p>
          <a:p>
            <a:endParaRPr lang="en-US" dirty="0">
              <a:solidFill>
                <a:srgbClr val="FFFF00"/>
              </a:solidFill>
            </a:endParaRPr>
          </a:p>
          <a:p>
            <a:r>
              <a:rPr lang="en-US" dirty="0">
                <a:solidFill>
                  <a:srgbClr val="FFFF00"/>
                </a:solidFill>
              </a:rPr>
              <a:t>    - name: generate index.html with Jinja2 template</a:t>
            </a:r>
          </a:p>
          <a:p>
            <a:r>
              <a:rPr lang="en-US" dirty="0">
                <a:solidFill>
                  <a:srgbClr val="FFFF00"/>
                </a:solidFill>
              </a:rPr>
              <a:t>      template:</a:t>
            </a:r>
          </a:p>
          <a:p>
            <a:r>
              <a:rPr lang="en-US" dirty="0">
                <a:solidFill>
                  <a:srgbClr val="FFFF00"/>
                </a:solidFill>
              </a:rPr>
              <a:t>        </a:t>
            </a:r>
            <a:r>
              <a:rPr lang="en-US" dirty="0" err="1">
                <a:solidFill>
                  <a:srgbClr val="FFFF00"/>
                </a:solidFill>
              </a:rPr>
              <a:t>src</a:t>
            </a:r>
            <a:r>
              <a:rPr lang="en-US" dirty="0">
                <a:solidFill>
                  <a:srgbClr val="FFFF00"/>
                </a:solidFill>
              </a:rPr>
              <a:t>: index.html.j2</a:t>
            </a:r>
          </a:p>
          <a:p>
            <a:r>
              <a:rPr lang="en-US" dirty="0">
                <a:solidFill>
                  <a:srgbClr val="FFFF00"/>
                </a:solidFill>
              </a:rPr>
              <a:t>        </a:t>
            </a:r>
            <a:r>
              <a:rPr lang="en-US" dirty="0" err="1">
                <a:solidFill>
                  <a:srgbClr val="FFFF00"/>
                </a:solidFill>
              </a:rPr>
              <a:t>dest</a:t>
            </a:r>
            <a:r>
              <a:rPr lang="en-US" dirty="0">
                <a:solidFill>
                  <a:srgbClr val="FFFF00"/>
                </a:solidFill>
              </a:rPr>
              <a:t>: "{{ </a:t>
            </a:r>
            <a:r>
              <a:rPr lang="en-US" dirty="0" err="1">
                <a:solidFill>
                  <a:srgbClr val="FFFF00"/>
                </a:solidFill>
              </a:rPr>
              <a:t>index_file</a:t>
            </a:r>
            <a:r>
              <a:rPr lang="en-US" dirty="0">
                <a:solidFill>
                  <a:srgbClr val="FFFF00"/>
                </a:solidFill>
              </a:rPr>
              <a:t> }}"</a:t>
            </a:r>
          </a:p>
          <a:p>
            <a:endParaRPr lang="en-US" sz="2400" dirty="0"/>
          </a:p>
          <a:p>
            <a:endParaRPr lang="en-US" sz="2400" dirty="0"/>
          </a:p>
          <a:p>
            <a:endParaRPr lang="en-US" sz="2400" dirty="0"/>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463060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0935"/>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Register Variable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2308324"/>
          </a:xfrm>
          <a:prstGeom prst="rect">
            <a:avLst/>
          </a:prstGeom>
          <a:noFill/>
        </p:spPr>
        <p:txBody>
          <a:bodyPr wrap="square">
            <a:spAutoFit/>
          </a:bodyPr>
          <a:lstStyle/>
          <a:p>
            <a:r>
              <a:rPr lang="en-US" sz="2400" dirty="0">
                <a:solidFill>
                  <a:srgbClr val="FFFF00"/>
                </a:solidFill>
              </a:rPr>
              <a:t>In Ansible, register is used to save the output of a task into a variable so you can use it later in the playbook — for decisions (when), debugging, or further processing.</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CA753C2F-C37D-38B5-8D00-5C10ED74F0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5550" y="3854450"/>
            <a:ext cx="8840572" cy="3798165"/>
          </a:xfrm>
          <a:prstGeom prst="rect">
            <a:avLst/>
          </a:prstGeom>
        </p:spPr>
      </p:pic>
      <p:sp>
        <p:nvSpPr>
          <p:cNvPr id="10" name="TextBox 9">
            <a:extLst>
              <a:ext uri="{FF2B5EF4-FFF2-40B4-BE49-F238E27FC236}">
                <a16:creationId xmlns:a16="http://schemas.microsoft.com/office/drawing/2014/main" id="{CE292D69-3257-DD1B-C439-9C306927D240}"/>
              </a:ext>
            </a:extLst>
          </p:cNvPr>
          <p:cNvSpPr txBox="1"/>
          <p:nvPr/>
        </p:nvSpPr>
        <p:spPr>
          <a:xfrm>
            <a:off x="1020001" y="6690989"/>
            <a:ext cx="9243390" cy="2862322"/>
          </a:xfrm>
          <a:prstGeom prst="rect">
            <a:avLst/>
          </a:prstGeom>
          <a:noFill/>
        </p:spPr>
        <p:txBody>
          <a:bodyPr wrap="square">
            <a:spAutoFit/>
          </a:bodyPr>
          <a:lstStyle/>
          <a:p>
            <a:r>
              <a:rPr lang="en-US" dirty="0">
                <a:solidFill>
                  <a:srgbClr val="FFFF00"/>
                </a:solidFill>
              </a:rPr>
              <a:t>- name:  check nginx install</a:t>
            </a:r>
          </a:p>
          <a:p>
            <a:r>
              <a:rPr lang="en-US" dirty="0">
                <a:solidFill>
                  <a:srgbClr val="FFFF00"/>
                </a:solidFill>
              </a:rPr>
              <a:t>  shell: </a:t>
            </a:r>
            <a:r>
              <a:rPr lang="en-US" dirty="0" err="1">
                <a:solidFill>
                  <a:srgbClr val="FFFF00"/>
                </a:solidFill>
              </a:rPr>
              <a:t>dpkg</a:t>
            </a:r>
            <a:r>
              <a:rPr lang="en-US" dirty="0">
                <a:solidFill>
                  <a:srgbClr val="FFFF00"/>
                </a:solidFill>
              </a:rPr>
              <a:t> -l | grep nginx</a:t>
            </a:r>
          </a:p>
          <a:p>
            <a:r>
              <a:rPr lang="en-US" dirty="0">
                <a:solidFill>
                  <a:srgbClr val="FFFF00"/>
                </a:solidFill>
              </a:rPr>
              <a:t>  register: </a:t>
            </a:r>
            <a:r>
              <a:rPr lang="en-US" dirty="0" err="1">
                <a:solidFill>
                  <a:srgbClr val="FFFF00"/>
                </a:solidFill>
              </a:rPr>
              <a:t>nginx_check</a:t>
            </a:r>
            <a:endParaRPr lang="en-US" dirty="0">
              <a:solidFill>
                <a:srgbClr val="FFFF00"/>
              </a:solidFill>
            </a:endParaRPr>
          </a:p>
          <a:p>
            <a:r>
              <a:rPr lang="en-US" dirty="0">
                <a:solidFill>
                  <a:srgbClr val="FFFF00"/>
                </a:solidFill>
              </a:rPr>
              <a:t>  </a:t>
            </a:r>
            <a:r>
              <a:rPr lang="en-US" dirty="0" err="1">
                <a:solidFill>
                  <a:srgbClr val="FFFF00"/>
                </a:solidFill>
              </a:rPr>
              <a:t>ignore_errors</a:t>
            </a:r>
            <a:r>
              <a:rPr lang="en-US" dirty="0">
                <a:solidFill>
                  <a:srgbClr val="FFFF00"/>
                </a:solidFill>
              </a:rPr>
              <a:t>: yes</a:t>
            </a:r>
          </a:p>
          <a:p>
            <a:endParaRPr lang="en-US" dirty="0">
              <a:solidFill>
                <a:srgbClr val="FFFF00"/>
              </a:solidFill>
            </a:endParaRPr>
          </a:p>
          <a:p>
            <a:r>
              <a:rPr lang="en-US" dirty="0">
                <a:solidFill>
                  <a:srgbClr val="FFFF00"/>
                </a:solidFill>
              </a:rPr>
              <a:t>- name: if not install - installing</a:t>
            </a:r>
          </a:p>
          <a:p>
            <a:r>
              <a:rPr lang="en-US" dirty="0">
                <a:solidFill>
                  <a:srgbClr val="FFFF00"/>
                </a:solidFill>
              </a:rPr>
              <a:t>  apt:</a:t>
            </a:r>
          </a:p>
          <a:p>
            <a:r>
              <a:rPr lang="en-US" dirty="0">
                <a:solidFill>
                  <a:srgbClr val="FFFF00"/>
                </a:solidFill>
              </a:rPr>
              <a:t>    name: nginx</a:t>
            </a:r>
          </a:p>
          <a:p>
            <a:r>
              <a:rPr lang="en-US" dirty="0">
                <a:solidFill>
                  <a:srgbClr val="FFFF00"/>
                </a:solidFill>
              </a:rPr>
              <a:t>    state: present</a:t>
            </a:r>
          </a:p>
          <a:p>
            <a:r>
              <a:rPr lang="en-US" dirty="0">
                <a:solidFill>
                  <a:srgbClr val="FFFF00"/>
                </a:solidFill>
              </a:rPr>
              <a:t>  when: </a:t>
            </a:r>
            <a:r>
              <a:rPr lang="en-US" dirty="0" err="1">
                <a:solidFill>
                  <a:srgbClr val="FFFF00"/>
                </a:solidFill>
              </a:rPr>
              <a:t>nginx_check.rc</a:t>
            </a:r>
            <a:r>
              <a:rPr lang="en-US" dirty="0">
                <a:solidFill>
                  <a:srgbClr val="FFFF00"/>
                </a:solidFill>
              </a:rPr>
              <a:t> != 0</a:t>
            </a:r>
          </a:p>
        </p:txBody>
      </p:sp>
    </p:spTree>
    <p:extLst>
      <p:ext uri="{BB962C8B-B14F-4D97-AF65-F5344CB8AC3E}">
        <p14:creationId xmlns:p14="http://schemas.microsoft.com/office/powerpoint/2010/main" val="31577279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Inventory and host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758950" y="2593089"/>
            <a:ext cx="9243390" cy="5632311"/>
          </a:xfrm>
          <a:prstGeom prst="rect">
            <a:avLst/>
          </a:prstGeom>
          <a:noFill/>
        </p:spPr>
        <p:txBody>
          <a:bodyPr wrap="square">
            <a:spAutoFit/>
          </a:bodyPr>
          <a:lstStyle/>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r>
              <a:rPr lang="en-US" dirty="0">
                <a:solidFill>
                  <a:srgbClr val="FFFF00"/>
                </a:solidFill>
              </a:rPr>
              <a:t>[web]</a:t>
            </a:r>
          </a:p>
          <a:p>
            <a:r>
              <a:rPr lang="en-US" dirty="0">
                <a:solidFill>
                  <a:srgbClr val="FFFF00"/>
                </a:solidFill>
              </a:rPr>
              <a:t>web1 </a:t>
            </a:r>
            <a:r>
              <a:rPr lang="en-US" dirty="0" err="1">
                <a:solidFill>
                  <a:srgbClr val="FFFF00"/>
                </a:solidFill>
              </a:rPr>
              <a:t>ansible_host</a:t>
            </a:r>
            <a:r>
              <a:rPr lang="en-US" dirty="0">
                <a:solidFill>
                  <a:srgbClr val="FFFF00"/>
                </a:solidFill>
              </a:rPr>
              <a:t>=192.168.1.10</a:t>
            </a:r>
          </a:p>
          <a:p>
            <a:r>
              <a:rPr lang="en-US" dirty="0">
                <a:solidFill>
                  <a:srgbClr val="FFFF00"/>
                </a:solidFill>
              </a:rPr>
              <a:t>web2 </a:t>
            </a:r>
            <a:r>
              <a:rPr lang="en-US" dirty="0" err="1">
                <a:solidFill>
                  <a:srgbClr val="FFFF00"/>
                </a:solidFill>
              </a:rPr>
              <a:t>ansible_host</a:t>
            </a:r>
            <a:r>
              <a:rPr lang="en-US" dirty="0">
                <a:solidFill>
                  <a:srgbClr val="FFFF00"/>
                </a:solidFill>
              </a:rPr>
              <a:t>=192.168.1.11</a:t>
            </a:r>
          </a:p>
          <a:p>
            <a:endParaRPr lang="en-US" dirty="0">
              <a:solidFill>
                <a:srgbClr val="FFFF00"/>
              </a:solidFill>
            </a:endParaRPr>
          </a:p>
          <a:p>
            <a:r>
              <a:rPr lang="en-US" dirty="0">
                <a:solidFill>
                  <a:srgbClr val="FFFF00"/>
                </a:solidFill>
              </a:rPr>
              <a:t>[</a:t>
            </a:r>
            <a:r>
              <a:rPr lang="en-US" dirty="0" err="1">
                <a:solidFill>
                  <a:srgbClr val="FFFF00"/>
                </a:solidFill>
              </a:rPr>
              <a:t>db</a:t>
            </a:r>
            <a:r>
              <a:rPr lang="en-US" dirty="0">
                <a:solidFill>
                  <a:srgbClr val="FFFF00"/>
                </a:solidFill>
              </a:rPr>
              <a:t>]</a:t>
            </a:r>
          </a:p>
          <a:p>
            <a:r>
              <a:rPr lang="en-US" dirty="0">
                <a:solidFill>
                  <a:srgbClr val="FFFF00"/>
                </a:solidFill>
              </a:rPr>
              <a:t>db1 </a:t>
            </a:r>
            <a:r>
              <a:rPr lang="en-US" dirty="0" err="1">
                <a:solidFill>
                  <a:srgbClr val="FFFF00"/>
                </a:solidFill>
              </a:rPr>
              <a:t>ansible_host</a:t>
            </a:r>
            <a:r>
              <a:rPr lang="en-US" dirty="0">
                <a:solidFill>
                  <a:srgbClr val="FFFF00"/>
                </a:solidFill>
              </a:rPr>
              <a:t>=192.168.1.20</a:t>
            </a:r>
          </a:p>
          <a:p>
            <a:endParaRPr lang="en-US" dirty="0">
              <a:solidFill>
                <a:srgbClr val="FFFF00"/>
              </a:solidFill>
            </a:endParaRPr>
          </a:p>
        </p:txBody>
      </p:sp>
      <p:pic>
        <p:nvPicPr>
          <p:cNvPr id="7" name="Picture 6">
            <a:extLst>
              <a:ext uri="{FF2B5EF4-FFF2-40B4-BE49-F238E27FC236}">
                <a16:creationId xmlns:a16="http://schemas.microsoft.com/office/drawing/2014/main" id="{226C54D9-EFB1-E899-3C45-214718D39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1550" y="1644650"/>
            <a:ext cx="10783805" cy="2991267"/>
          </a:xfrm>
          <a:prstGeom prst="rect">
            <a:avLst/>
          </a:prstGeom>
        </p:spPr>
      </p:pic>
      <p:sp>
        <p:nvSpPr>
          <p:cNvPr id="12" name="TextBox 11">
            <a:extLst>
              <a:ext uri="{FF2B5EF4-FFF2-40B4-BE49-F238E27FC236}">
                <a16:creationId xmlns:a16="http://schemas.microsoft.com/office/drawing/2014/main" id="{A0485E56-1EA3-B153-3C7F-47E5B073C5A1}"/>
              </a:ext>
            </a:extLst>
          </p:cNvPr>
          <p:cNvSpPr txBox="1"/>
          <p:nvPr/>
        </p:nvSpPr>
        <p:spPr>
          <a:xfrm>
            <a:off x="7641260" y="5278409"/>
            <a:ext cx="9243390" cy="3416320"/>
          </a:xfrm>
          <a:prstGeom prst="rect">
            <a:avLst/>
          </a:prstGeom>
          <a:noFill/>
        </p:spPr>
        <p:txBody>
          <a:bodyPr wrap="square">
            <a:spAutoFit/>
          </a:bodyPr>
          <a:lstStyle/>
          <a:p>
            <a:r>
              <a:rPr lang="en-US" dirty="0">
                <a:solidFill>
                  <a:srgbClr val="FFFF00"/>
                </a:solidFill>
              </a:rPr>
              <a:t>all:</a:t>
            </a:r>
          </a:p>
          <a:p>
            <a:r>
              <a:rPr lang="en-US" dirty="0">
                <a:solidFill>
                  <a:srgbClr val="FFFF00"/>
                </a:solidFill>
              </a:rPr>
              <a:t>  children:</a:t>
            </a:r>
          </a:p>
          <a:p>
            <a:r>
              <a:rPr lang="en-US" dirty="0">
                <a:solidFill>
                  <a:srgbClr val="FFFF00"/>
                </a:solidFill>
              </a:rPr>
              <a:t>    web:</a:t>
            </a:r>
          </a:p>
          <a:p>
            <a:r>
              <a:rPr lang="en-US" dirty="0">
                <a:solidFill>
                  <a:srgbClr val="FFFF00"/>
                </a:solidFill>
              </a:rPr>
              <a:t>      hosts:</a:t>
            </a:r>
          </a:p>
          <a:p>
            <a:r>
              <a:rPr lang="en-US" dirty="0">
                <a:solidFill>
                  <a:srgbClr val="FFFF00"/>
                </a:solidFill>
              </a:rPr>
              <a:t>        web1:</a:t>
            </a:r>
          </a:p>
          <a:p>
            <a:r>
              <a:rPr lang="en-US" dirty="0">
                <a:solidFill>
                  <a:srgbClr val="FFFF00"/>
                </a:solidFill>
              </a:rPr>
              <a:t>          </a:t>
            </a:r>
            <a:r>
              <a:rPr lang="en-US" dirty="0" err="1">
                <a:solidFill>
                  <a:srgbClr val="FFFF00"/>
                </a:solidFill>
              </a:rPr>
              <a:t>ansible_host</a:t>
            </a:r>
            <a:r>
              <a:rPr lang="en-US" dirty="0">
                <a:solidFill>
                  <a:srgbClr val="FFFF00"/>
                </a:solidFill>
              </a:rPr>
              <a:t>: 192.168.1.10</a:t>
            </a:r>
          </a:p>
          <a:p>
            <a:r>
              <a:rPr lang="en-US" dirty="0">
                <a:solidFill>
                  <a:srgbClr val="FFFF00"/>
                </a:solidFill>
              </a:rPr>
              <a:t>        web2:</a:t>
            </a:r>
          </a:p>
          <a:p>
            <a:r>
              <a:rPr lang="en-US" dirty="0">
                <a:solidFill>
                  <a:srgbClr val="FFFF00"/>
                </a:solidFill>
              </a:rPr>
              <a:t>          </a:t>
            </a:r>
            <a:r>
              <a:rPr lang="en-US" dirty="0" err="1">
                <a:solidFill>
                  <a:srgbClr val="FFFF00"/>
                </a:solidFill>
              </a:rPr>
              <a:t>ansible_host</a:t>
            </a:r>
            <a:r>
              <a:rPr lang="en-US" dirty="0">
                <a:solidFill>
                  <a:srgbClr val="FFFF00"/>
                </a:solidFill>
              </a:rPr>
              <a:t>: 192.168.1.11</a:t>
            </a:r>
          </a:p>
          <a:p>
            <a:r>
              <a:rPr lang="en-US" dirty="0">
                <a:solidFill>
                  <a:srgbClr val="FFFF00"/>
                </a:solidFill>
              </a:rPr>
              <a:t>    </a:t>
            </a:r>
            <a:r>
              <a:rPr lang="en-US" dirty="0" err="1">
                <a:solidFill>
                  <a:srgbClr val="FFFF00"/>
                </a:solidFill>
              </a:rPr>
              <a:t>db</a:t>
            </a:r>
            <a:r>
              <a:rPr lang="en-US" dirty="0">
                <a:solidFill>
                  <a:srgbClr val="FFFF00"/>
                </a:solidFill>
              </a:rPr>
              <a:t>:</a:t>
            </a:r>
          </a:p>
          <a:p>
            <a:r>
              <a:rPr lang="en-US" dirty="0">
                <a:solidFill>
                  <a:srgbClr val="FFFF00"/>
                </a:solidFill>
              </a:rPr>
              <a:t>      hosts:</a:t>
            </a:r>
          </a:p>
          <a:p>
            <a:r>
              <a:rPr lang="en-US" dirty="0">
                <a:solidFill>
                  <a:srgbClr val="FFFF00"/>
                </a:solidFill>
              </a:rPr>
              <a:t>        db1:</a:t>
            </a:r>
          </a:p>
          <a:p>
            <a:r>
              <a:rPr lang="en-US" dirty="0">
                <a:solidFill>
                  <a:srgbClr val="FFFF00"/>
                </a:solidFill>
              </a:rPr>
              <a:t>          </a:t>
            </a:r>
            <a:r>
              <a:rPr lang="en-US" dirty="0" err="1">
                <a:solidFill>
                  <a:srgbClr val="FFFF00"/>
                </a:solidFill>
              </a:rPr>
              <a:t>ansible_host</a:t>
            </a:r>
            <a:r>
              <a:rPr lang="en-US" dirty="0">
                <a:solidFill>
                  <a:srgbClr val="FFFF00"/>
                </a:solidFill>
              </a:rPr>
              <a:t>: 192.168.1.20</a:t>
            </a:r>
          </a:p>
        </p:txBody>
      </p:sp>
    </p:spTree>
    <p:extLst>
      <p:ext uri="{BB962C8B-B14F-4D97-AF65-F5344CB8AC3E}">
        <p14:creationId xmlns:p14="http://schemas.microsoft.com/office/powerpoint/2010/main" val="9376561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5563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tags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416050" y="2711450"/>
            <a:ext cx="12972936" cy="4154984"/>
          </a:xfrm>
          <a:prstGeom prst="rect">
            <a:avLst/>
          </a:prstGeom>
          <a:noFill/>
        </p:spPr>
        <p:txBody>
          <a:bodyPr wrap="square">
            <a:spAutoFit/>
          </a:bodyPr>
          <a:lstStyle/>
          <a:p>
            <a:r>
              <a:rPr lang="en-US" sz="2400" b="1" dirty="0">
                <a:solidFill>
                  <a:srgbClr val="FFFF00"/>
                </a:solidFill>
              </a:rPr>
              <a:t>What Are Tags in Ansible?</a:t>
            </a:r>
          </a:p>
          <a:p>
            <a:r>
              <a:rPr lang="en-US" sz="2400" b="1" dirty="0">
                <a:solidFill>
                  <a:srgbClr val="FFFF00"/>
                </a:solidFill>
              </a:rPr>
              <a:t>Tags</a:t>
            </a:r>
            <a:r>
              <a:rPr lang="en-US" sz="2400" dirty="0">
                <a:solidFill>
                  <a:srgbClr val="FFFF00"/>
                </a:solidFill>
              </a:rPr>
              <a:t> in Ansible let you run specific parts of a playbook instead of executing the whole thing. This is </a:t>
            </a:r>
            <a:r>
              <a:rPr lang="en-US" sz="2400" b="1" dirty="0">
                <a:solidFill>
                  <a:srgbClr val="FFFF00"/>
                </a:solidFill>
              </a:rPr>
              <a:t>very useful for testing, debugging, or selectively applying configuration</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ansible-playbook ansible-</a:t>
            </a:r>
            <a:r>
              <a:rPr lang="en-US" sz="2400" dirty="0" err="1">
                <a:solidFill>
                  <a:srgbClr val="FFFF00"/>
                </a:solidFill>
              </a:rPr>
              <a:t>apache.yaml</a:t>
            </a:r>
            <a:r>
              <a:rPr lang="en-US" sz="2400" dirty="0">
                <a:solidFill>
                  <a:srgbClr val="FFFF00"/>
                </a:solidFill>
              </a:rPr>
              <a:t> --tags install  or ansible-playbook </a:t>
            </a:r>
            <a:r>
              <a:rPr lang="en-US" sz="2400" dirty="0" err="1">
                <a:solidFill>
                  <a:srgbClr val="FFFF00"/>
                </a:solidFill>
              </a:rPr>
              <a:t>anible-apache.yaml</a:t>
            </a:r>
            <a:r>
              <a:rPr lang="en-US" sz="2400" dirty="0">
                <a:solidFill>
                  <a:srgbClr val="FFFF00"/>
                </a:solidFill>
              </a:rPr>
              <a:t> --tags "</a:t>
            </a:r>
            <a:r>
              <a:rPr lang="en-US" sz="2400" dirty="0" err="1">
                <a:solidFill>
                  <a:srgbClr val="FFFF00"/>
                </a:solidFill>
              </a:rPr>
              <a:t>config,restart</a:t>
            </a:r>
            <a:r>
              <a:rPr lang="en-US" sz="2400" dirty="0">
                <a:solidFill>
                  <a:srgbClr val="FFFF00"/>
                </a:solidFill>
              </a:rPr>
              <a:t>"</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Tree>
    <p:extLst>
      <p:ext uri="{BB962C8B-B14F-4D97-AF65-F5344CB8AC3E}">
        <p14:creationId xmlns:p14="http://schemas.microsoft.com/office/powerpoint/2010/main" val="30813687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Local Facts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416050" y="2711450"/>
            <a:ext cx="12972936" cy="3416320"/>
          </a:xfrm>
          <a:prstGeom prst="rect">
            <a:avLst/>
          </a:prstGeom>
          <a:noFill/>
        </p:spPr>
        <p:txBody>
          <a:bodyPr wrap="square">
            <a:spAutoFit/>
          </a:bodyPr>
          <a:lstStyle/>
          <a:p>
            <a:r>
              <a:rPr lang="en-US" sz="2400" dirty="0">
                <a:solidFill>
                  <a:srgbClr val="FFFF00"/>
                </a:solidFill>
              </a:rPr>
              <a:t>What is a Local Fact in </a:t>
            </a:r>
            <a:r>
              <a:rPr lang="en-US" sz="2400" dirty="0" err="1">
                <a:solidFill>
                  <a:srgbClr val="FFFF00"/>
                </a:solidFill>
              </a:rPr>
              <a:t>Ansible?Local</a:t>
            </a:r>
            <a:r>
              <a:rPr lang="en-US" sz="2400" dirty="0">
                <a:solidFill>
                  <a:srgbClr val="FFFF00"/>
                </a:solidFill>
              </a:rPr>
              <a:t> facts in Ansible are custom host-specific variables stored locally on a managed host. These facts are defined as .fact files on the host and are loaded automatically by the setup module.</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a:t>
            </a:r>
            <a:r>
              <a:rPr lang="en-US" sz="2400" dirty="0" err="1">
                <a:solidFill>
                  <a:srgbClr val="FFFF00"/>
                </a:solidFill>
              </a:rPr>
              <a:t>etc</a:t>
            </a:r>
            <a:r>
              <a:rPr lang="en-US" sz="2400" dirty="0">
                <a:solidFill>
                  <a:srgbClr val="FFFF00"/>
                </a:solidFill>
              </a:rPr>
              <a:t>/ansible/</a:t>
            </a:r>
            <a:r>
              <a:rPr lang="en-US" sz="2400" dirty="0" err="1">
                <a:solidFill>
                  <a:srgbClr val="FFFF00"/>
                </a:solidFill>
              </a:rPr>
              <a:t>facts.d</a:t>
            </a:r>
            <a:r>
              <a:rPr lang="en-US" sz="2400" dirty="0">
                <a:solidFill>
                  <a:srgbClr val="FFFF00"/>
                </a:solidFill>
              </a:rPr>
              <a:t>/</a:t>
            </a:r>
            <a:r>
              <a:rPr lang="en-US" sz="2400" dirty="0" err="1">
                <a:solidFill>
                  <a:srgbClr val="FFFF00"/>
                </a:solidFill>
              </a:rPr>
              <a:t>example.fact</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Tree>
    <p:extLst>
      <p:ext uri="{BB962C8B-B14F-4D97-AF65-F5344CB8AC3E}">
        <p14:creationId xmlns:p14="http://schemas.microsoft.com/office/powerpoint/2010/main" val="1965333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485" y="-372994"/>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454150" y="2248384"/>
            <a:ext cx="14782799" cy="9246121"/>
          </a:xfrm>
          <a:prstGeom prst="rect">
            <a:avLst/>
          </a:prstGeom>
        </p:spPr>
        <p:txBody>
          <a:bodyPr vert="horz" wrap="square" lIns="0" tIns="12700" rIns="0" bIns="0" rtlCol="0">
            <a:spAutoFit/>
          </a:bodyPr>
          <a:lstStyle/>
          <a:p>
            <a:pPr algn="l"/>
            <a:r>
              <a:rPr lang="en-US" sz="3200" b="1" dirty="0">
                <a:solidFill>
                  <a:schemeClr val="bg1"/>
                </a:solidFill>
                <a:latin typeface="Inter"/>
                <a:cs typeface="Verdana"/>
              </a:rPr>
              <a:t>HTTPS Hardening</a:t>
            </a:r>
          </a:p>
          <a:p>
            <a:pPr algn="l"/>
            <a:endParaRPr lang="en-US" sz="3200" b="1" dirty="0">
              <a:solidFill>
                <a:schemeClr val="bg1"/>
              </a:solidFill>
              <a:latin typeface="Inter"/>
              <a:cs typeface="Verdana"/>
            </a:endParaRPr>
          </a:p>
          <a:p>
            <a:pPr algn="l"/>
            <a:r>
              <a:rPr lang="en-US" sz="3200" b="1" dirty="0">
                <a:solidFill>
                  <a:schemeClr val="bg1"/>
                </a:solidFill>
                <a:latin typeface="Inter"/>
                <a:cs typeface="Verdana"/>
              </a:rPr>
              <a:t>HSTS: Enable HTTP </a:t>
            </a:r>
            <a:r>
              <a:rPr lang="en-US" sz="3200" b="1" dirty="0">
                <a:solidFill>
                  <a:schemeClr val="bg1"/>
                </a:solidFill>
                <a:latin typeface="Inter"/>
              </a:rPr>
              <a:t>Strict Transport Security</a:t>
            </a:r>
          </a:p>
          <a:p>
            <a:pPr algn="l"/>
            <a:r>
              <a:rPr lang="en-US" sz="3200" b="1" dirty="0">
                <a:solidFill>
                  <a:schemeClr val="bg1"/>
                </a:solidFill>
                <a:latin typeface="Inter"/>
              </a:rPr>
              <a:t>HSTS forces browsers to use HTTPS for all communication with the server, preventing downgrade attacks.</a:t>
            </a:r>
          </a:p>
          <a:p>
            <a:pPr algn="l"/>
            <a:r>
              <a:rPr lang="en-US" sz="3200" b="1" dirty="0">
                <a:solidFill>
                  <a:schemeClr val="bg1"/>
                </a:solidFill>
                <a:latin typeface="Inter"/>
              </a:rPr>
              <a:t>Strict-Transport-Security: max-age=31536000; </a:t>
            </a:r>
            <a:r>
              <a:rPr lang="en-US" sz="3200" b="1" dirty="0" err="1">
                <a:solidFill>
                  <a:schemeClr val="bg1"/>
                </a:solidFill>
                <a:latin typeface="Inter"/>
              </a:rPr>
              <a:t>includeSubDomains</a:t>
            </a:r>
            <a:r>
              <a:rPr lang="en-US" sz="3200" b="1" dirty="0">
                <a:solidFill>
                  <a:schemeClr val="bg1"/>
                </a:solidFill>
                <a:latin typeface="Inter"/>
              </a:rPr>
              <a:t>; preload</a:t>
            </a:r>
          </a:p>
          <a:p>
            <a:pPr algn="l"/>
            <a:endParaRPr lang="en-US" sz="3200" b="1" dirty="0">
              <a:solidFill>
                <a:schemeClr val="bg1"/>
              </a:solidFill>
              <a:latin typeface="Inter"/>
            </a:endParaRPr>
          </a:p>
          <a:p>
            <a:pPr algn="l"/>
            <a:r>
              <a:rPr lang="en-US" sz="3200" b="1" dirty="0">
                <a:solidFill>
                  <a:schemeClr val="bg1"/>
                </a:solidFill>
                <a:latin typeface="Inter"/>
              </a:rPr>
              <a:t>Certificate Transparency (CT)</a:t>
            </a:r>
          </a:p>
          <a:p>
            <a:pPr algn="l">
              <a:buFont typeface="Arial" panose="020B0604020202020204" pitchFamily="34" charset="0"/>
              <a:buChar char="•"/>
            </a:pPr>
            <a:r>
              <a:rPr lang="en-US" sz="3200" b="1" dirty="0">
                <a:solidFill>
                  <a:schemeClr val="bg1"/>
                </a:solidFill>
                <a:latin typeface="Inter"/>
              </a:rPr>
              <a:t>Certificate Transparency is a framework that logs all issued SSL/TLS certificates in publicly auditable logs. This helps detect </a:t>
            </a:r>
            <a:r>
              <a:rPr lang="en-US" sz="3200" b="1" dirty="0" err="1">
                <a:solidFill>
                  <a:schemeClr val="bg1"/>
                </a:solidFill>
                <a:latin typeface="Inter"/>
              </a:rPr>
              <a:t>misissued</a:t>
            </a:r>
            <a:r>
              <a:rPr lang="en-US" sz="3200" b="1" dirty="0">
                <a:solidFill>
                  <a:schemeClr val="bg1"/>
                </a:solidFill>
                <a:latin typeface="Inter"/>
              </a:rPr>
              <a:t> or fraudulent certificates.</a:t>
            </a:r>
          </a:p>
          <a:p>
            <a:pPr algn="l">
              <a:buFont typeface="Arial" panose="020B0604020202020204" pitchFamily="34" charset="0"/>
              <a:buChar char="•"/>
            </a:pPr>
            <a:r>
              <a:rPr lang="en-US" sz="3200" b="1" dirty="0">
                <a:solidFill>
                  <a:schemeClr val="bg1"/>
                </a:solidFill>
                <a:latin typeface="Inter"/>
              </a:rPr>
              <a:t>Modern browsers require Certificate Transparency for all publicly trusted certificates</a:t>
            </a:r>
          </a:p>
          <a:p>
            <a:pPr algn="l">
              <a:buFont typeface="Arial" panose="020B0604020202020204" pitchFamily="34" charset="0"/>
              <a:buChar char="•"/>
            </a:pPr>
            <a:endParaRPr lang="en-US" sz="3200" b="1" dirty="0">
              <a:solidFill>
                <a:schemeClr val="bg1"/>
              </a:solidFill>
              <a:latin typeface="Inter"/>
            </a:endParaRPr>
          </a:p>
          <a:p>
            <a:pPr algn="l">
              <a:buFont typeface="Arial" panose="020B0604020202020204" pitchFamily="34" charset="0"/>
              <a:buChar char="•"/>
            </a:pPr>
            <a:endParaRPr lang="en-US" sz="3200" b="1" dirty="0">
              <a:solidFill>
                <a:schemeClr val="bg1"/>
              </a:solidFill>
              <a:latin typeface="Inter"/>
            </a:endParaRPr>
          </a:p>
          <a:p>
            <a:pPr algn="l"/>
            <a:r>
              <a:rPr lang="en-US" sz="3200" b="1" dirty="0">
                <a:solidFill>
                  <a:schemeClr val="bg1"/>
                </a:solidFill>
                <a:latin typeface="Inter"/>
              </a:rPr>
              <a:t>Expect-CT: enforce, max-age=86400, report-</a:t>
            </a:r>
            <a:r>
              <a:rPr lang="en-US" sz="3200" b="1" dirty="0" err="1">
                <a:solidFill>
                  <a:schemeClr val="bg1"/>
                </a:solidFill>
                <a:latin typeface="Inter"/>
              </a:rPr>
              <a:t>uri</a:t>
            </a:r>
            <a:r>
              <a:rPr lang="en-US" sz="3200" b="1" dirty="0">
                <a:solidFill>
                  <a:schemeClr val="bg1"/>
                </a:solidFill>
                <a:latin typeface="Inter"/>
              </a:rPr>
              <a:t>="https://example.com/report"</a:t>
            </a:r>
          </a:p>
          <a:p>
            <a:pPr algn="l"/>
            <a:endParaRPr lang="en-US" sz="3200" b="1" dirty="0">
              <a:solidFill>
                <a:schemeClr val="bg1"/>
              </a:solidFill>
              <a:latin typeface="Inter"/>
            </a:endParaRPr>
          </a:p>
          <a:p>
            <a:pPr algn="l"/>
            <a:endParaRPr lang="en-US" sz="3200" b="1" dirty="0">
              <a:solidFill>
                <a:schemeClr val="bg1"/>
              </a:solidFill>
              <a:latin typeface="Inter"/>
              <a:cs typeface="Verdana"/>
            </a:endParaRPr>
          </a:p>
          <a:p>
            <a:pPr algn="l"/>
            <a:endParaRPr lang="en-US" sz="3200" b="1" dirty="0">
              <a:solidFill>
                <a:schemeClr val="bg1"/>
              </a:solidFill>
              <a:latin typeface="Inter"/>
              <a:cs typeface="Verdana"/>
            </a:endParaRPr>
          </a:p>
          <a:p>
            <a:pPr algn="l"/>
            <a:endParaRPr lang="en-US" sz="3200" b="1" dirty="0">
              <a:solidFill>
                <a:schemeClr val="bg1"/>
              </a:solidFill>
              <a:latin typeface="Inter"/>
              <a:cs typeface="Verdana"/>
            </a:endParaRPr>
          </a:p>
          <a:p>
            <a:pPr algn="l"/>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29699535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5938"/>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Loop</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416050" y="2711450"/>
            <a:ext cx="12972936" cy="5262979"/>
          </a:xfrm>
          <a:prstGeom prst="rect">
            <a:avLst/>
          </a:prstGeom>
          <a:noFill/>
        </p:spPr>
        <p:txBody>
          <a:bodyPr wrap="square">
            <a:spAutoFit/>
          </a:bodyPr>
          <a:lstStyle/>
          <a:p>
            <a:r>
              <a:rPr lang="en-US" sz="2400" dirty="0">
                <a:solidFill>
                  <a:srgbClr val="FFFF00"/>
                </a:solidFill>
              </a:rPr>
              <a:t>What is a loop in </a:t>
            </a:r>
            <a:r>
              <a:rPr lang="en-US" sz="2400" dirty="0" err="1">
                <a:solidFill>
                  <a:srgbClr val="FFFF00"/>
                </a:solidFill>
              </a:rPr>
              <a:t>Ansible?A</a:t>
            </a:r>
            <a:r>
              <a:rPr lang="en-US" sz="2400" dirty="0">
                <a:solidFill>
                  <a:srgbClr val="FFFF00"/>
                </a:solidFill>
              </a:rPr>
              <a:t> loop in Ansible lets you run a task multiple times, each time with a different item. It's similar to a for loop in programming.</a:t>
            </a:r>
          </a:p>
          <a:p>
            <a:endParaRPr lang="en-US" sz="2400" dirty="0">
              <a:solidFill>
                <a:srgbClr val="FFFF00"/>
              </a:solidFill>
            </a:endParaRPr>
          </a:p>
          <a:p>
            <a:r>
              <a:rPr lang="en-US" sz="2400" dirty="0">
                <a:solidFill>
                  <a:srgbClr val="FFFF00"/>
                </a:solidFill>
              </a:rPr>
              <a:t>In old version use </a:t>
            </a:r>
            <a:r>
              <a:rPr lang="en-US" sz="2400" dirty="0" err="1">
                <a:solidFill>
                  <a:srgbClr val="FFFF00"/>
                </a:solidFill>
              </a:rPr>
              <a:t>with_items</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 name: Install multiple packages</a:t>
            </a:r>
          </a:p>
          <a:p>
            <a:r>
              <a:rPr lang="en-US" sz="2400" dirty="0">
                <a:solidFill>
                  <a:srgbClr val="FFFF00"/>
                </a:solidFill>
              </a:rPr>
              <a:t>  apt:</a:t>
            </a:r>
          </a:p>
          <a:p>
            <a:r>
              <a:rPr lang="en-US" sz="2400" dirty="0">
                <a:solidFill>
                  <a:srgbClr val="FFFF00"/>
                </a:solidFill>
              </a:rPr>
              <a:t>    name: "{{ item }}"</a:t>
            </a:r>
          </a:p>
          <a:p>
            <a:r>
              <a:rPr lang="en-US" sz="2400" dirty="0">
                <a:solidFill>
                  <a:srgbClr val="FFFF00"/>
                </a:solidFill>
              </a:rPr>
              <a:t>    state: present</a:t>
            </a:r>
          </a:p>
          <a:p>
            <a:r>
              <a:rPr lang="en-US" sz="2400" dirty="0">
                <a:solidFill>
                  <a:srgbClr val="FFFF00"/>
                </a:solidFill>
              </a:rPr>
              <a:t>  loop:</a:t>
            </a:r>
          </a:p>
          <a:p>
            <a:r>
              <a:rPr lang="en-US" sz="2400" dirty="0">
                <a:solidFill>
                  <a:srgbClr val="FFFF00"/>
                </a:solidFill>
              </a:rPr>
              <a:t>    - nginx</a:t>
            </a:r>
          </a:p>
          <a:p>
            <a:r>
              <a:rPr lang="en-US" sz="2400" dirty="0">
                <a:solidFill>
                  <a:srgbClr val="FFFF00"/>
                </a:solidFill>
              </a:rPr>
              <a:t>    - curl</a:t>
            </a:r>
          </a:p>
          <a:p>
            <a:endParaRPr lang="en-US" sz="2400" dirty="0">
              <a:solidFill>
                <a:srgbClr val="FFFF00"/>
              </a:solidFill>
            </a:endParaRPr>
          </a:p>
        </p:txBody>
      </p:sp>
    </p:spTree>
    <p:extLst>
      <p:ext uri="{BB962C8B-B14F-4D97-AF65-F5344CB8AC3E}">
        <p14:creationId xmlns:p14="http://schemas.microsoft.com/office/powerpoint/2010/main" val="1320714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5938"/>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Role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5262979"/>
          </a:xfrm>
          <a:prstGeom prst="rect">
            <a:avLst/>
          </a:prstGeom>
          <a:noFill/>
        </p:spPr>
        <p:txBody>
          <a:bodyPr wrap="square">
            <a:spAutoFit/>
          </a:bodyPr>
          <a:lstStyle/>
          <a:p>
            <a:r>
              <a:rPr lang="en-US" sz="2400" b="1" dirty="0">
                <a:solidFill>
                  <a:srgbClr val="FFFF00"/>
                </a:solidFill>
              </a:rPr>
              <a:t>What is a Role in Ansible?</a:t>
            </a:r>
          </a:p>
          <a:p>
            <a:r>
              <a:rPr lang="en-US" sz="2400" dirty="0">
                <a:solidFill>
                  <a:srgbClr val="FFFF00"/>
                </a:solidFill>
              </a:rPr>
              <a:t>A </a:t>
            </a:r>
            <a:r>
              <a:rPr lang="en-US" sz="2400" b="1" dirty="0">
                <a:solidFill>
                  <a:srgbClr val="FFFF00"/>
                </a:solidFill>
              </a:rPr>
              <a:t>role</a:t>
            </a:r>
            <a:r>
              <a:rPr lang="en-US" sz="2400" dirty="0">
                <a:solidFill>
                  <a:srgbClr val="FFFF00"/>
                </a:solidFill>
              </a:rPr>
              <a:t> in Ansible is a structured, reusable, and modular way to organize your </a:t>
            </a:r>
            <a:r>
              <a:rPr lang="en-US" sz="2400" b="1" dirty="0">
                <a:solidFill>
                  <a:srgbClr val="FFFF00"/>
                </a:solidFill>
              </a:rPr>
              <a:t>playbook code</a:t>
            </a:r>
            <a:r>
              <a:rPr lang="en-US" sz="2400" dirty="0">
                <a:solidFill>
                  <a:srgbClr val="FFFF00"/>
                </a:solidFill>
              </a:rPr>
              <a:t> — including tasks, variables, templates, handlers, files, and more.</a:t>
            </a:r>
          </a:p>
          <a:p>
            <a:r>
              <a:rPr lang="en-US" sz="2400" dirty="0">
                <a:solidFill>
                  <a:srgbClr val="FFFF00"/>
                </a:solidFill>
              </a:rPr>
              <a:t>Think of a </a:t>
            </a:r>
            <a:r>
              <a:rPr lang="en-US" sz="2400" b="1" dirty="0">
                <a:solidFill>
                  <a:srgbClr val="FFFF00"/>
                </a:solidFill>
              </a:rPr>
              <a:t>role</a:t>
            </a:r>
            <a:r>
              <a:rPr lang="en-US" sz="2400" dirty="0">
                <a:solidFill>
                  <a:srgbClr val="FFFF00"/>
                </a:solidFill>
              </a:rPr>
              <a:t> as a </a:t>
            </a:r>
            <a:r>
              <a:rPr lang="en-US" sz="2400" b="1" dirty="0">
                <a:solidFill>
                  <a:srgbClr val="FFFF00"/>
                </a:solidFill>
              </a:rPr>
              <a:t>mini-playbook</a:t>
            </a:r>
            <a:r>
              <a:rPr lang="en-US" sz="2400" dirty="0">
                <a:solidFill>
                  <a:srgbClr val="FFFF00"/>
                </a:solidFill>
              </a:rPr>
              <a:t> designed to perform a specific function (e.g., installing Nginx, configuring a user, setting up a database).</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b="1" dirty="0">
                <a:solidFill>
                  <a:schemeClr val="accent3">
                    <a:lumMod val="40000"/>
                    <a:lumOff val="60000"/>
                  </a:schemeClr>
                </a:solidFill>
              </a:rPr>
              <a:t>Why Use Roles?</a:t>
            </a:r>
          </a:p>
          <a:p>
            <a:pPr>
              <a:buFont typeface="Arial" panose="020B0604020202020204" pitchFamily="34" charset="0"/>
              <a:buChar char="•"/>
            </a:pPr>
            <a:r>
              <a:rPr lang="en-US" sz="2400" dirty="0">
                <a:solidFill>
                  <a:schemeClr val="accent3">
                    <a:lumMod val="40000"/>
                    <a:lumOff val="60000"/>
                  </a:schemeClr>
                </a:solidFill>
              </a:rPr>
              <a:t>Better </a:t>
            </a:r>
            <a:r>
              <a:rPr lang="en-US" sz="2400" b="1" dirty="0">
                <a:solidFill>
                  <a:schemeClr val="accent3">
                    <a:lumMod val="40000"/>
                    <a:lumOff val="60000"/>
                  </a:schemeClr>
                </a:solidFill>
              </a:rPr>
              <a:t>organization</a:t>
            </a:r>
            <a:endParaRPr lang="en-US" sz="2400" dirty="0">
              <a:solidFill>
                <a:schemeClr val="accent3">
                  <a:lumMod val="40000"/>
                  <a:lumOff val="60000"/>
                </a:schemeClr>
              </a:solidFill>
            </a:endParaRPr>
          </a:p>
          <a:p>
            <a:pPr>
              <a:buFont typeface="Arial" panose="020B0604020202020204" pitchFamily="34" charset="0"/>
              <a:buChar char="•"/>
            </a:pPr>
            <a:r>
              <a:rPr lang="en-US" sz="2400" b="1" dirty="0">
                <a:solidFill>
                  <a:schemeClr val="accent3">
                    <a:lumMod val="40000"/>
                    <a:lumOff val="60000"/>
                  </a:schemeClr>
                </a:solidFill>
              </a:rPr>
              <a:t>Reusability</a:t>
            </a:r>
            <a:r>
              <a:rPr lang="en-US" sz="2400" dirty="0">
                <a:solidFill>
                  <a:schemeClr val="accent3">
                    <a:lumMod val="40000"/>
                    <a:lumOff val="60000"/>
                  </a:schemeClr>
                </a:solidFill>
              </a:rPr>
              <a:t> across projects</a:t>
            </a:r>
          </a:p>
          <a:p>
            <a:pPr>
              <a:buFont typeface="Arial" panose="020B0604020202020204" pitchFamily="34" charset="0"/>
              <a:buChar char="•"/>
            </a:pPr>
            <a:r>
              <a:rPr lang="en-US" sz="2400" dirty="0">
                <a:solidFill>
                  <a:schemeClr val="accent3">
                    <a:lumMod val="40000"/>
                    <a:lumOff val="60000"/>
                  </a:schemeClr>
                </a:solidFill>
              </a:rPr>
              <a:t>Easier to </a:t>
            </a:r>
            <a:r>
              <a:rPr lang="en-US" sz="2400" b="1" dirty="0">
                <a:solidFill>
                  <a:schemeClr val="accent3">
                    <a:lumMod val="40000"/>
                    <a:lumOff val="60000"/>
                  </a:schemeClr>
                </a:solidFill>
              </a:rPr>
              <a:t>test</a:t>
            </a:r>
            <a:r>
              <a:rPr lang="en-US" sz="2400" dirty="0">
                <a:solidFill>
                  <a:schemeClr val="accent3">
                    <a:lumMod val="40000"/>
                    <a:lumOff val="60000"/>
                  </a:schemeClr>
                </a:solidFill>
              </a:rPr>
              <a:t> and </a:t>
            </a:r>
            <a:r>
              <a:rPr lang="en-US" sz="2400" b="1" dirty="0">
                <a:solidFill>
                  <a:schemeClr val="accent3">
                    <a:lumMod val="40000"/>
                    <a:lumOff val="60000"/>
                  </a:schemeClr>
                </a:solidFill>
              </a:rPr>
              <a:t>maintain</a:t>
            </a:r>
            <a:endParaRPr lang="en-US" sz="2400" dirty="0">
              <a:solidFill>
                <a:schemeClr val="accent3">
                  <a:lumMod val="40000"/>
                  <a:lumOff val="60000"/>
                </a:schemeClr>
              </a:solidFill>
            </a:endParaRPr>
          </a:p>
          <a:p>
            <a:pPr>
              <a:buFont typeface="Arial" panose="020B0604020202020204" pitchFamily="34" charset="0"/>
              <a:buChar char="•"/>
            </a:pPr>
            <a:r>
              <a:rPr lang="en-US" sz="2400" dirty="0">
                <a:solidFill>
                  <a:schemeClr val="accent3">
                    <a:lumMod val="40000"/>
                    <a:lumOff val="60000"/>
                  </a:schemeClr>
                </a:solidFill>
              </a:rPr>
              <a:t>Cleaner and more </a:t>
            </a:r>
            <a:r>
              <a:rPr lang="en-US" sz="2400" b="1" dirty="0">
                <a:solidFill>
                  <a:schemeClr val="accent3">
                    <a:lumMod val="40000"/>
                    <a:lumOff val="60000"/>
                  </a:schemeClr>
                </a:solidFill>
              </a:rPr>
              <a:t>readable</a:t>
            </a:r>
            <a:r>
              <a:rPr lang="en-US" sz="2400" dirty="0">
                <a:solidFill>
                  <a:schemeClr val="accent3">
                    <a:lumMod val="40000"/>
                    <a:lumOff val="60000"/>
                  </a:schemeClr>
                </a:solidFill>
              </a:rPr>
              <a:t> playbooks</a:t>
            </a:r>
          </a:p>
          <a:p>
            <a:endParaRPr lang="en-US" sz="2400" dirty="0">
              <a:solidFill>
                <a:srgbClr val="FFFF00"/>
              </a:solidFill>
            </a:endParaRPr>
          </a:p>
        </p:txBody>
      </p:sp>
    </p:spTree>
    <p:extLst>
      <p:ext uri="{BB962C8B-B14F-4D97-AF65-F5344CB8AC3E}">
        <p14:creationId xmlns:p14="http://schemas.microsoft.com/office/powerpoint/2010/main" val="29632925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Role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6740307"/>
          </a:xfrm>
          <a:prstGeom prst="rect">
            <a:avLst/>
          </a:prstGeom>
          <a:noFill/>
        </p:spPr>
        <p:txBody>
          <a:bodyPr wrap="square">
            <a:spAutoFit/>
          </a:bodyPr>
          <a:lstStyle/>
          <a:p>
            <a:r>
              <a:rPr lang="en-US" sz="2400" b="1" dirty="0">
                <a:solidFill>
                  <a:srgbClr val="FFFF00"/>
                </a:solidFill>
              </a:rPr>
              <a:t>roles/</a:t>
            </a:r>
          </a:p>
          <a:p>
            <a:r>
              <a:rPr lang="en-US" sz="2400" b="1" dirty="0">
                <a:solidFill>
                  <a:srgbClr val="FFFF00"/>
                </a:solidFill>
              </a:rPr>
              <a:t>└── nginx/</a:t>
            </a:r>
          </a:p>
          <a:p>
            <a:r>
              <a:rPr lang="en-US" sz="2400" b="1" dirty="0">
                <a:solidFill>
                  <a:srgbClr val="FFFF00"/>
                </a:solidFill>
              </a:rPr>
              <a:t>    ├── tasks/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handlers/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templates/</a:t>
            </a:r>
          </a:p>
          <a:p>
            <a:r>
              <a:rPr lang="en-US" sz="2400" b="1" dirty="0">
                <a:solidFill>
                  <a:srgbClr val="FFFF00"/>
                </a:solidFill>
              </a:rPr>
              <a:t>    │   └── nginx.conf.j2</a:t>
            </a:r>
          </a:p>
          <a:p>
            <a:r>
              <a:rPr lang="en-US" sz="2400" b="1" dirty="0">
                <a:solidFill>
                  <a:srgbClr val="FFFF00"/>
                </a:solidFill>
              </a:rPr>
              <a:t>    ├── files/</a:t>
            </a:r>
          </a:p>
          <a:p>
            <a:r>
              <a:rPr lang="en-US" sz="2400" b="1" dirty="0">
                <a:solidFill>
                  <a:srgbClr val="FFFF00"/>
                </a:solidFill>
              </a:rPr>
              <a:t>    │   └── custom-index.html</a:t>
            </a:r>
          </a:p>
          <a:p>
            <a:r>
              <a:rPr lang="en-US" sz="2400" b="1" dirty="0">
                <a:solidFill>
                  <a:srgbClr val="FFFF00"/>
                </a:solidFill>
              </a:rPr>
              <a:t>    ├── vars/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defaults/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meta/</a:t>
            </a:r>
          </a:p>
          <a:p>
            <a:r>
              <a:rPr lang="en-US" sz="2400" b="1" dirty="0">
                <a:solidFill>
                  <a:srgbClr val="FFFF00"/>
                </a:solidFill>
              </a:rPr>
              <a:t>        └── </a:t>
            </a:r>
            <a:r>
              <a:rPr lang="en-US" sz="2400" b="1" dirty="0" err="1">
                <a:solidFill>
                  <a:srgbClr val="FFFF00"/>
                </a:solidFill>
              </a:rPr>
              <a:t>main.yml</a:t>
            </a:r>
            <a:endParaRPr lang="en-US" sz="2400" b="1" dirty="0">
              <a:solidFill>
                <a:srgbClr val="FFFF00"/>
              </a:solidFill>
            </a:endParaRPr>
          </a:p>
          <a:p>
            <a:endParaRPr lang="en-US" sz="2400" dirty="0">
              <a:solidFill>
                <a:srgbClr val="FFFF00"/>
              </a:solidFill>
            </a:endParaRPr>
          </a:p>
          <a:p>
            <a:r>
              <a:rPr lang="en-US" sz="2400" dirty="0">
                <a:solidFill>
                  <a:srgbClr val="FFFF00"/>
                </a:solidFill>
              </a:rPr>
              <a:t>ansible-galaxy </a:t>
            </a:r>
            <a:r>
              <a:rPr lang="en-US" sz="2400" dirty="0" err="1">
                <a:solidFill>
                  <a:srgbClr val="FFFF00"/>
                </a:solidFill>
              </a:rPr>
              <a:t>init</a:t>
            </a:r>
            <a:r>
              <a:rPr lang="en-US" sz="2400" dirty="0">
                <a:solidFill>
                  <a:srgbClr val="FFFF00"/>
                </a:solidFill>
              </a:rPr>
              <a:t> nginx</a:t>
            </a:r>
          </a:p>
        </p:txBody>
      </p:sp>
    </p:spTree>
    <p:extLst>
      <p:ext uri="{BB962C8B-B14F-4D97-AF65-F5344CB8AC3E}">
        <p14:creationId xmlns:p14="http://schemas.microsoft.com/office/powerpoint/2010/main" val="20176315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Handler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524315"/>
          </a:xfrm>
          <a:prstGeom prst="rect">
            <a:avLst/>
          </a:prstGeom>
          <a:noFill/>
        </p:spPr>
        <p:txBody>
          <a:bodyPr wrap="square">
            <a:spAutoFit/>
          </a:bodyPr>
          <a:lstStyle/>
          <a:p>
            <a:r>
              <a:rPr lang="en-US" sz="2400" dirty="0">
                <a:solidFill>
                  <a:srgbClr val="FFFF00"/>
                </a:solidFill>
              </a:rPr>
              <a:t>In </a:t>
            </a:r>
            <a:r>
              <a:rPr lang="en-US" sz="2400" b="1" dirty="0">
                <a:solidFill>
                  <a:srgbClr val="FFFF00"/>
                </a:solidFill>
              </a:rPr>
              <a:t>Ansible</a:t>
            </a:r>
            <a:r>
              <a:rPr lang="en-US" sz="2400" dirty="0">
                <a:solidFill>
                  <a:srgbClr val="FFFF00"/>
                </a:solidFill>
              </a:rPr>
              <a:t>, a </a:t>
            </a:r>
            <a:r>
              <a:rPr lang="en-US" sz="2400" b="1" dirty="0">
                <a:solidFill>
                  <a:srgbClr val="FFFF00"/>
                </a:solidFill>
              </a:rPr>
              <a:t>handler</a:t>
            </a:r>
            <a:r>
              <a:rPr lang="en-US" sz="2400" dirty="0">
                <a:solidFill>
                  <a:srgbClr val="FFFF00"/>
                </a:solidFill>
              </a:rPr>
              <a:t> is a special type of task that </a:t>
            </a:r>
            <a:r>
              <a:rPr lang="en-US" sz="2400" b="1" dirty="0">
                <a:solidFill>
                  <a:srgbClr val="FFFF00"/>
                </a:solidFill>
              </a:rPr>
              <a:t>only runs when notified</a:t>
            </a:r>
            <a:r>
              <a:rPr lang="en-US" sz="2400" dirty="0">
                <a:solidFill>
                  <a:srgbClr val="FFFF00"/>
                </a:solidFill>
              </a:rPr>
              <a:t> by another task. Handlers are typically used to perform actions that should only happen if something changes — like </a:t>
            </a:r>
            <a:r>
              <a:rPr lang="en-US" sz="2400" b="1" dirty="0">
                <a:solidFill>
                  <a:srgbClr val="FFFF00"/>
                </a:solidFill>
              </a:rPr>
              <a:t>restarting a service after a configuration file is updated</a:t>
            </a:r>
            <a:r>
              <a:rPr lang="en-US" sz="2400" dirty="0">
                <a:solidFill>
                  <a:srgbClr val="FFFF00"/>
                </a:solidFill>
              </a:rPr>
              <a:t>.</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chemeClr val="accent2">
                    <a:lumMod val="75000"/>
                  </a:schemeClr>
                </a:solidFill>
              </a:rPr>
              <a:t>Notice: if first task before exec for example nginx install handlers not </a:t>
            </a:r>
            <a:r>
              <a:rPr lang="en-US" sz="2400" dirty="0">
                <a:solidFill>
                  <a:schemeClr val="accent2"/>
                </a:solidFill>
              </a:rPr>
              <a:t>work </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Tree>
    <p:extLst>
      <p:ext uri="{BB962C8B-B14F-4D97-AF65-F5344CB8AC3E}">
        <p14:creationId xmlns:p14="http://schemas.microsoft.com/office/powerpoint/2010/main" val="1772787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AWX VS Tower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graphicFrame>
        <p:nvGraphicFramePr>
          <p:cNvPr id="6" name="Table 5">
            <a:extLst>
              <a:ext uri="{FF2B5EF4-FFF2-40B4-BE49-F238E27FC236}">
                <a16:creationId xmlns:a16="http://schemas.microsoft.com/office/drawing/2014/main" id="{D4A67595-C558-6ED4-9483-82DE0B1A9903}"/>
              </a:ext>
            </a:extLst>
          </p:cNvPr>
          <p:cNvGraphicFramePr>
            <a:graphicFrameLocks noGrp="1"/>
          </p:cNvGraphicFramePr>
          <p:nvPr>
            <p:extLst>
              <p:ext uri="{D42A27DB-BD31-4B8C-83A1-F6EECF244321}">
                <p14:modId xmlns:p14="http://schemas.microsoft.com/office/powerpoint/2010/main" val="3187415834"/>
              </p:ext>
            </p:extLst>
          </p:nvPr>
        </p:nvGraphicFramePr>
        <p:xfrm>
          <a:off x="714374" y="1339850"/>
          <a:ext cx="16471899" cy="6020115"/>
        </p:xfrm>
        <a:graphic>
          <a:graphicData uri="http://schemas.openxmlformats.org/drawingml/2006/table">
            <a:tbl>
              <a:tblPr/>
              <a:tblGrid>
                <a:gridCol w="5490633">
                  <a:extLst>
                    <a:ext uri="{9D8B030D-6E8A-4147-A177-3AD203B41FA5}">
                      <a16:colId xmlns:a16="http://schemas.microsoft.com/office/drawing/2014/main" val="1426404550"/>
                    </a:ext>
                  </a:extLst>
                </a:gridCol>
                <a:gridCol w="5490633">
                  <a:extLst>
                    <a:ext uri="{9D8B030D-6E8A-4147-A177-3AD203B41FA5}">
                      <a16:colId xmlns:a16="http://schemas.microsoft.com/office/drawing/2014/main" val="1217336528"/>
                    </a:ext>
                  </a:extLst>
                </a:gridCol>
                <a:gridCol w="5490633">
                  <a:extLst>
                    <a:ext uri="{9D8B030D-6E8A-4147-A177-3AD203B41FA5}">
                      <a16:colId xmlns:a16="http://schemas.microsoft.com/office/drawing/2014/main" val="3536609208"/>
                    </a:ext>
                  </a:extLst>
                </a:gridCol>
              </a:tblGrid>
              <a:tr h="512350">
                <a:tc>
                  <a:txBody>
                    <a:bodyPr/>
                    <a:lstStyle/>
                    <a:p>
                      <a:r>
                        <a:rPr lang="en-US"/>
                        <a:t>Feature</a:t>
                      </a:r>
                    </a:p>
                  </a:txBody>
                  <a:tcPr anchor="ctr">
                    <a:lnL>
                      <a:noFill/>
                    </a:lnL>
                    <a:lnR>
                      <a:noFill/>
                    </a:lnR>
                    <a:lnT>
                      <a:noFill/>
                    </a:lnT>
                    <a:lnB>
                      <a:noFill/>
                    </a:lnB>
                    <a:solidFill>
                      <a:schemeClr val="tx2">
                        <a:lumMod val="20000"/>
                        <a:lumOff val="80000"/>
                      </a:schemeClr>
                    </a:solidFill>
                  </a:tcPr>
                </a:tc>
                <a:tc>
                  <a:txBody>
                    <a:bodyPr/>
                    <a:lstStyle/>
                    <a:p>
                      <a:r>
                        <a:rPr lang="en-US" dirty="0"/>
                        <a:t>AWX</a:t>
                      </a:r>
                    </a:p>
                  </a:txBody>
                  <a:tcPr anchor="ctr">
                    <a:lnL>
                      <a:noFill/>
                    </a:lnL>
                    <a:lnR>
                      <a:noFill/>
                    </a:lnR>
                    <a:lnT>
                      <a:noFill/>
                    </a:lnT>
                    <a:lnB>
                      <a:noFill/>
                    </a:lnB>
                    <a:solidFill>
                      <a:schemeClr val="tx2">
                        <a:lumMod val="20000"/>
                        <a:lumOff val="80000"/>
                      </a:schemeClr>
                    </a:solidFill>
                  </a:tcPr>
                </a:tc>
                <a:tc>
                  <a:txBody>
                    <a:bodyPr/>
                    <a:lstStyle/>
                    <a:p>
                      <a:r>
                        <a:rPr lang="en-US"/>
                        <a:t>Ansible Tower</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057706716"/>
                  </a:ext>
                </a:extLst>
              </a:tr>
              <a:tr h="512350">
                <a:tc>
                  <a:txBody>
                    <a:bodyPr/>
                    <a:lstStyle/>
                    <a:p>
                      <a:r>
                        <a:rPr lang="en-US" b="1"/>
                        <a:t>What is it?</a:t>
                      </a:r>
                      <a:endParaRPr lang="en-US"/>
                    </a:p>
                  </a:txBody>
                  <a:tcPr anchor="ctr">
                    <a:lnL>
                      <a:noFill/>
                    </a:lnL>
                    <a:lnR>
                      <a:noFill/>
                    </a:lnR>
                    <a:lnT>
                      <a:noFill/>
                    </a:lnT>
                    <a:lnB>
                      <a:noFill/>
                    </a:lnB>
                    <a:solidFill>
                      <a:schemeClr val="tx2">
                        <a:lumMod val="20000"/>
                        <a:lumOff val="80000"/>
                      </a:schemeClr>
                    </a:solidFill>
                  </a:tcPr>
                </a:tc>
                <a:tc>
                  <a:txBody>
                    <a:bodyPr/>
                    <a:lstStyle/>
                    <a:p>
                      <a:r>
                        <a:rPr lang="en-US"/>
                        <a:t>Open Source and free project by Red Hat.</a:t>
                      </a:r>
                    </a:p>
                  </a:txBody>
                  <a:tcPr anchor="ctr">
                    <a:lnL>
                      <a:noFill/>
                    </a:lnL>
                    <a:lnR>
                      <a:noFill/>
                    </a:lnR>
                    <a:lnT>
                      <a:noFill/>
                    </a:lnT>
                    <a:lnB>
                      <a:noFill/>
                    </a:lnB>
                    <a:solidFill>
                      <a:schemeClr val="tx2">
                        <a:lumMod val="20000"/>
                        <a:lumOff val="80000"/>
                      </a:schemeClr>
                    </a:solidFill>
                  </a:tcPr>
                </a:tc>
                <a:tc>
                  <a:txBody>
                    <a:bodyPr/>
                    <a:lstStyle/>
                    <a:p>
                      <a:r>
                        <a:rPr lang="en-US"/>
                        <a:t>Commercial, paid product by Red Hat based on AWX.</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641794881"/>
                  </a:ext>
                </a:extLst>
              </a:tr>
              <a:tr h="896613">
                <a:tc>
                  <a:txBody>
                    <a:bodyPr/>
                    <a:lstStyle/>
                    <a:p>
                      <a:r>
                        <a:rPr lang="en-US" b="1"/>
                        <a:t>User Interface</a:t>
                      </a:r>
                      <a:endParaRPr lang="en-US"/>
                    </a:p>
                  </a:txBody>
                  <a:tcPr anchor="ctr">
                    <a:lnL>
                      <a:noFill/>
                    </a:lnL>
                    <a:lnR>
                      <a:noFill/>
                    </a:lnR>
                    <a:lnT>
                      <a:noFill/>
                    </a:lnT>
                    <a:lnB>
                      <a:noFill/>
                    </a:lnB>
                    <a:solidFill>
                      <a:schemeClr val="tx2">
                        <a:lumMod val="20000"/>
                        <a:lumOff val="80000"/>
                      </a:schemeClr>
                    </a:solidFill>
                  </a:tcPr>
                </a:tc>
                <a:tc>
                  <a:txBody>
                    <a:bodyPr/>
                    <a:lstStyle/>
                    <a:p>
                      <a:r>
                        <a:rPr lang="en-US"/>
                        <a:t>Web UI and API to manage playbooks and jobs.</a:t>
                      </a:r>
                    </a:p>
                  </a:txBody>
                  <a:tcPr anchor="ctr">
                    <a:lnL>
                      <a:noFill/>
                    </a:lnL>
                    <a:lnR>
                      <a:noFill/>
                    </a:lnR>
                    <a:lnT>
                      <a:noFill/>
                    </a:lnT>
                    <a:lnB>
                      <a:noFill/>
                    </a:lnB>
                    <a:solidFill>
                      <a:schemeClr val="tx2">
                        <a:lumMod val="20000"/>
                        <a:lumOff val="80000"/>
                      </a:schemeClr>
                    </a:solidFill>
                  </a:tcPr>
                </a:tc>
                <a:tc>
                  <a:txBody>
                    <a:bodyPr/>
                    <a:lstStyle/>
                    <a:p>
                      <a:r>
                        <a:rPr lang="en-US"/>
                        <a:t>Web UI and API with enhanced enterprise features and better support.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812962765"/>
                  </a:ext>
                </a:extLst>
              </a:tr>
              <a:tr h="512350">
                <a:tc>
                  <a:txBody>
                    <a:bodyPr/>
                    <a:lstStyle/>
                    <a:p>
                      <a:r>
                        <a:rPr lang="en-US" b="1"/>
                        <a:t>Support</a:t>
                      </a:r>
                      <a:endParaRPr lang="en-US"/>
                    </a:p>
                  </a:txBody>
                  <a:tcPr anchor="ctr">
                    <a:lnL>
                      <a:noFill/>
                    </a:lnL>
                    <a:lnR>
                      <a:noFill/>
                    </a:lnR>
                    <a:lnT>
                      <a:noFill/>
                    </a:lnT>
                    <a:lnB>
                      <a:noFill/>
                    </a:lnB>
                    <a:solidFill>
                      <a:schemeClr val="tx2">
                        <a:lumMod val="20000"/>
                        <a:lumOff val="80000"/>
                      </a:schemeClr>
                    </a:solidFill>
                  </a:tcPr>
                </a:tc>
                <a:tc>
                  <a:txBody>
                    <a:bodyPr/>
                    <a:lstStyle/>
                    <a:p>
                      <a:r>
                        <a:rPr lang="en-US"/>
                        <a:t>Community support only.</a:t>
                      </a:r>
                    </a:p>
                  </a:txBody>
                  <a:tcPr anchor="ctr">
                    <a:lnL>
                      <a:noFill/>
                    </a:lnL>
                    <a:lnR>
                      <a:noFill/>
                    </a:lnR>
                    <a:lnT>
                      <a:noFill/>
                    </a:lnT>
                    <a:lnB>
                      <a:noFill/>
                    </a:lnB>
                    <a:solidFill>
                      <a:schemeClr val="tx2">
                        <a:lumMod val="20000"/>
                        <a:lumOff val="80000"/>
                      </a:schemeClr>
                    </a:solidFill>
                  </a:tcPr>
                </a:tc>
                <a:tc>
                  <a:txBody>
                    <a:bodyPr/>
                    <a:lstStyle/>
                    <a:p>
                      <a:r>
                        <a:rPr lang="en-US"/>
                        <a:t>Official Red Hat support with SLAs.</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039154455"/>
                  </a:ext>
                </a:extLst>
              </a:tr>
              <a:tr h="1280876">
                <a:tc>
                  <a:txBody>
                    <a:bodyPr/>
                    <a:lstStyle/>
                    <a:p>
                      <a:r>
                        <a:rPr lang="en-US" b="1"/>
                        <a:t>Features</a:t>
                      </a:r>
                      <a:endParaRPr lang="en-US"/>
                    </a:p>
                  </a:txBody>
                  <a:tcPr anchor="ctr">
                    <a:lnL>
                      <a:noFill/>
                    </a:lnL>
                    <a:lnR>
                      <a:noFill/>
                    </a:lnR>
                    <a:lnT>
                      <a:noFill/>
                    </a:lnT>
                    <a:lnB>
                      <a:noFill/>
                    </a:lnB>
                    <a:solidFill>
                      <a:schemeClr val="tx2">
                        <a:lumMod val="20000"/>
                        <a:lumOff val="80000"/>
                      </a:schemeClr>
                    </a:solidFill>
                  </a:tcPr>
                </a:tc>
                <a:tc>
                  <a:txBody>
                    <a:bodyPr/>
                    <a:lstStyle/>
                    <a:p>
                      <a:r>
                        <a:rPr lang="en-US"/>
                        <a:t>Provides most core Tower features but has limitations in scale and enterprise capabilities.</a:t>
                      </a:r>
                    </a:p>
                  </a:txBody>
                  <a:tcPr anchor="ctr">
                    <a:lnL>
                      <a:noFill/>
                    </a:lnL>
                    <a:lnR>
                      <a:noFill/>
                    </a:lnR>
                    <a:lnT>
                      <a:noFill/>
                    </a:lnT>
                    <a:lnB>
                      <a:noFill/>
                    </a:lnB>
                    <a:solidFill>
                      <a:schemeClr val="tx2">
                        <a:lumMod val="20000"/>
                        <a:lumOff val="80000"/>
                      </a:schemeClr>
                    </a:solidFill>
                  </a:tcPr>
                </a:tc>
                <a:tc>
                  <a:txBody>
                    <a:bodyPr/>
                    <a:lstStyle/>
                    <a:p>
                      <a:r>
                        <a:rPr lang="en-US"/>
                        <a:t>Full enterprise capabilities like advanced RBAC, multi-tenancy, detailed reporting, LDAP/AD integration, multi-environment support, etc.</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642766257"/>
                  </a:ext>
                </a:extLst>
              </a:tr>
              <a:tr h="896613">
                <a:tc>
                  <a:txBody>
                    <a:bodyPr/>
                    <a:lstStyle/>
                    <a:p>
                      <a:r>
                        <a:rPr lang="en-US" b="1"/>
                        <a:t>Deployment</a:t>
                      </a:r>
                      <a:endParaRPr lang="en-US"/>
                    </a:p>
                  </a:txBody>
                  <a:tcPr anchor="ctr">
                    <a:lnL>
                      <a:noFill/>
                    </a:lnL>
                    <a:lnR>
                      <a:noFill/>
                    </a:lnR>
                    <a:lnT>
                      <a:noFill/>
                    </a:lnT>
                    <a:lnB>
                      <a:noFill/>
                    </a:lnB>
                    <a:solidFill>
                      <a:schemeClr val="tx2">
                        <a:lumMod val="20000"/>
                        <a:lumOff val="80000"/>
                      </a:schemeClr>
                    </a:solidFill>
                  </a:tcPr>
                </a:tc>
                <a:tc>
                  <a:txBody>
                    <a:bodyPr/>
                    <a:lstStyle/>
                    <a:p>
                      <a:r>
                        <a:rPr lang="en-US"/>
                        <a:t>Usually installed on Docker or Kubernetes containers, managed by yourself.</a:t>
                      </a:r>
                    </a:p>
                  </a:txBody>
                  <a:tcPr anchor="ctr">
                    <a:lnL>
                      <a:noFill/>
                    </a:lnL>
                    <a:lnR>
                      <a:noFill/>
                    </a:lnR>
                    <a:lnT>
                      <a:noFill/>
                    </a:lnT>
                    <a:lnB>
                      <a:noFill/>
                    </a:lnB>
                    <a:solidFill>
                      <a:schemeClr val="tx2">
                        <a:lumMod val="20000"/>
                        <a:lumOff val="80000"/>
                      </a:schemeClr>
                    </a:solidFill>
                  </a:tcPr>
                </a:tc>
                <a:tc>
                  <a:txBody>
                    <a:bodyPr/>
                    <a:lstStyle/>
                    <a:p>
                      <a:r>
                        <a:rPr lang="en-US"/>
                        <a:t>Available as a managed service or enterprise installation with full support.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426841544"/>
                  </a:ext>
                </a:extLst>
              </a:tr>
              <a:tr h="512350">
                <a:tc>
                  <a:txBody>
                    <a:bodyPr/>
                    <a:lstStyle/>
                    <a:p>
                      <a:r>
                        <a:rPr lang="en-US" b="1"/>
                        <a:t>Updates</a:t>
                      </a:r>
                      <a:endParaRPr lang="en-US"/>
                    </a:p>
                  </a:txBody>
                  <a:tcPr anchor="ctr">
                    <a:lnL>
                      <a:noFill/>
                    </a:lnL>
                    <a:lnR>
                      <a:noFill/>
                    </a:lnR>
                    <a:lnT>
                      <a:noFill/>
                    </a:lnT>
                    <a:lnB>
                      <a:noFill/>
                    </a:lnB>
                    <a:solidFill>
                      <a:schemeClr val="tx2">
                        <a:lumMod val="20000"/>
                        <a:lumOff val="80000"/>
                      </a:schemeClr>
                    </a:solidFill>
                  </a:tcPr>
                </a:tc>
                <a:tc>
                  <a:txBody>
                    <a:bodyPr/>
                    <a:lstStyle/>
                    <a:p>
                      <a:r>
                        <a:rPr lang="en-US"/>
                        <a:t>Usually manual updates managed by your IT team.</a:t>
                      </a:r>
                    </a:p>
                  </a:txBody>
                  <a:tcPr anchor="ctr">
                    <a:lnL>
                      <a:noFill/>
                    </a:lnL>
                    <a:lnR>
                      <a:noFill/>
                    </a:lnR>
                    <a:lnT>
                      <a:noFill/>
                    </a:lnT>
                    <a:lnB>
                      <a:noFill/>
                    </a:lnB>
                    <a:solidFill>
                      <a:schemeClr val="tx2">
                        <a:lumMod val="20000"/>
                        <a:lumOff val="80000"/>
                      </a:schemeClr>
                    </a:solidFill>
                  </a:tcPr>
                </a:tc>
                <a:tc>
                  <a:txBody>
                    <a:bodyPr/>
                    <a:lstStyle/>
                    <a:p>
                      <a:r>
                        <a:rPr lang="en-US"/>
                        <a:t>Regular updates and maintenance by Red Hat.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061676306"/>
                  </a:ext>
                </a:extLst>
              </a:tr>
              <a:tr h="896613">
                <a:tc>
                  <a:txBody>
                    <a:bodyPr/>
                    <a:lstStyle/>
                    <a:p>
                      <a:r>
                        <a:rPr lang="en-US" b="1"/>
                        <a:t>Suitable for?</a:t>
                      </a:r>
                      <a:endParaRPr lang="en-US"/>
                    </a:p>
                  </a:txBody>
                  <a:tcPr anchor="ctr">
                    <a:lnL>
                      <a:noFill/>
                    </a:lnL>
                    <a:lnR>
                      <a:noFill/>
                    </a:lnR>
                    <a:lnT>
                      <a:noFill/>
                    </a:lnT>
                    <a:lnB>
                      <a:noFill/>
                    </a:lnB>
                    <a:solidFill>
                      <a:schemeClr val="tx2">
                        <a:lumMod val="20000"/>
                        <a:lumOff val="80000"/>
                      </a:schemeClr>
                    </a:solidFill>
                  </a:tcPr>
                </a:tc>
                <a:tc>
                  <a:txBody>
                    <a:bodyPr/>
                    <a:lstStyle/>
                    <a:p>
                      <a:r>
                        <a:rPr lang="en-US"/>
                        <a:t>Individuals or small teams with limited budget needing basic management.</a:t>
                      </a:r>
                    </a:p>
                  </a:txBody>
                  <a:tcPr anchor="ctr">
                    <a:lnL>
                      <a:noFill/>
                    </a:lnL>
                    <a:lnR>
                      <a:noFill/>
                    </a:lnR>
                    <a:lnT>
                      <a:noFill/>
                    </a:lnT>
                    <a:lnB>
                      <a:noFill/>
                    </a:lnB>
                    <a:solidFill>
                      <a:schemeClr val="tx2">
                        <a:lumMod val="20000"/>
                        <a:lumOff val="80000"/>
                      </a:schemeClr>
                    </a:solidFill>
                  </a:tcPr>
                </a:tc>
                <a:tc>
                  <a:txBody>
                    <a:bodyPr/>
                    <a:lstStyle/>
                    <a:p>
                      <a:r>
                        <a:rPr lang="en-US" dirty="0"/>
                        <a:t>Large organizations with complex needs and requirement for official support.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32878039"/>
                  </a:ext>
                </a:extLst>
              </a:tr>
            </a:tbl>
          </a:graphicData>
        </a:graphic>
      </p:graphicFrame>
      <p:pic>
        <p:nvPicPr>
          <p:cNvPr id="11" name="Picture 10">
            <a:extLst>
              <a:ext uri="{FF2B5EF4-FFF2-40B4-BE49-F238E27FC236}">
                <a16:creationId xmlns:a16="http://schemas.microsoft.com/office/drawing/2014/main" id="{AE02D5D3-7C0B-4212-DAFF-2832BF9E3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6350" y="7397783"/>
            <a:ext cx="4572000" cy="2171668"/>
          </a:xfrm>
          <a:prstGeom prst="rect">
            <a:avLst/>
          </a:prstGeom>
        </p:spPr>
      </p:pic>
      <p:pic>
        <p:nvPicPr>
          <p:cNvPr id="13" name="Picture 12">
            <a:extLst>
              <a:ext uri="{FF2B5EF4-FFF2-40B4-BE49-F238E27FC236}">
                <a16:creationId xmlns:a16="http://schemas.microsoft.com/office/drawing/2014/main" id="{EBFBEB3C-E8BB-0807-902D-51773739E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9550" y="7397783"/>
            <a:ext cx="3889171" cy="2046327"/>
          </a:xfrm>
          <a:prstGeom prst="rect">
            <a:avLst/>
          </a:prstGeom>
        </p:spPr>
      </p:pic>
    </p:spTree>
    <p:extLst>
      <p:ext uri="{BB962C8B-B14F-4D97-AF65-F5344CB8AC3E}">
        <p14:creationId xmlns:p14="http://schemas.microsoft.com/office/powerpoint/2010/main" val="19699958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Install </a:t>
            </a:r>
            <a:r>
              <a:rPr lang="en-US" sz="4800" dirty="0" err="1"/>
              <a:t>awx</a:t>
            </a:r>
            <a:r>
              <a:rPr lang="en-US" sz="4800" dirty="0"/>
              <a:t> with docker-compose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501721"/>
            <a:ext cx="14478000" cy="5632311"/>
          </a:xfrm>
          <a:prstGeom prst="rect">
            <a:avLst/>
          </a:prstGeom>
          <a:noFill/>
        </p:spPr>
        <p:txBody>
          <a:bodyPr wrap="square">
            <a:spAutoFit/>
          </a:bodyPr>
          <a:lstStyle/>
          <a:p>
            <a:r>
              <a:rPr lang="da-DK" sz="2400" dirty="0">
                <a:solidFill>
                  <a:srgbClr val="FFFF00"/>
                </a:solidFill>
              </a:rPr>
              <a:t>wget https://github.com/ansible/awx/archive/17.1.0.zip</a:t>
            </a:r>
            <a:endParaRPr lang="en-US" sz="2400" dirty="0">
              <a:solidFill>
                <a:srgbClr val="FFFF00"/>
              </a:solidFill>
            </a:endParaRPr>
          </a:p>
          <a:p>
            <a:endParaRPr lang="en-US" sz="2400" dirty="0">
              <a:solidFill>
                <a:srgbClr val="FFFF00"/>
              </a:solidFill>
            </a:endParaRPr>
          </a:p>
          <a:p>
            <a:r>
              <a:rPr lang="en-US" sz="2400" dirty="0">
                <a:solidFill>
                  <a:srgbClr val="FFFF00"/>
                </a:solidFill>
              </a:rPr>
              <a:t>unzip 17.1.0.zip</a:t>
            </a:r>
          </a:p>
          <a:p>
            <a:endParaRPr lang="en-US" sz="2400" dirty="0">
              <a:solidFill>
                <a:srgbClr val="FFFF00"/>
              </a:solidFill>
            </a:endParaRPr>
          </a:p>
          <a:p>
            <a:r>
              <a:rPr lang="pt-BR" sz="2400" dirty="0">
                <a:solidFill>
                  <a:srgbClr val="FFFF00"/>
                </a:solidFill>
              </a:rPr>
              <a:t>pwgen -N 1 -s 40</a:t>
            </a:r>
          </a:p>
          <a:p>
            <a:endParaRPr lang="pt-BR" sz="2400" dirty="0">
              <a:solidFill>
                <a:srgbClr val="FFFF00"/>
              </a:solidFill>
            </a:endParaRPr>
          </a:p>
          <a:p>
            <a:r>
              <a:rPr lang="pt-BR" sz="2400" dirty="0">
                <a:solidFill>
                  <a:srgbClr val="FFFF00"/>
                </a:solidFill>
              </a:rPr>
              <a:t>Cd installer   Edit iventory with your new user and pass and secret key</a:t>
            </a:r>
            <a:endParaRPr lang="en-US" sz="2400" dirty="0">
              <a:solidFill>
                <a:srgbClr val="FFFF00"/>
              </a:solidFill>
            </a:endParaRPr>
          </a:p>
          <a:p>
            <a:r>
              <a:rPr lang="pt-BR" sz="2400" dirty="0">
                <a:solidFill>
                  <a:srgbClr val="FFFF00"/>
                </a:solidFill>
              </a:rPr>
              <a:t> admin_user=admin</a:t>
            </a:r>
          </a:p>
          <a:p>
            <a:r>
              <a:rPr lang="pt-BR" sz="2400" dirty="0">
                <a:solidFill>
                  <a:srgbClr val="FFFF00"/>
                </a:solidFill>
              </a:rPr>
              <a:t>admin_password=yourpassword</a:t>
            </a:r>
          </a:p>
          <a:p>
            <a:r>
              <a:rPr lang="pt-BR" sz="2400" dirty="0">
                <a:solidFill>
                  <a:srgbClr val="FFFF00"/>
                </a:solidFill>
              </a:rPr>
              <a:t>secret_key=from pgen</a:t>
            </a:r>
          </a:p>
          <a:p>
            <a:endParaRPr lang="pt-BR" sz="2400" dirty="0">
              <a:solidFill>
                <a:srgbClr val="FFFF00"/>
              </a:solidFill>
            </a:endParaRPr>
          </a:p>
          <a:p>
            <a:endParaRPr lang="pt-BR" sz="2400" dirty="0">
              <a:solidFill>
                <a:srgbClr val="FFFF00"/>
              </a:solidFill>
            </a:endParaRPr>
          </a:p>
          <a:p>
            <a:r>
              <a:rPr lang="en-US" sz="2400" dirty="0">
                <a:solidFill>
                  <a:srgbClr val="FFFF00"/>
                </a:solidFill>
              </a:rPr>
              <a:t>ansible-playbook -</a:t>
            </a:r>
            <a:r>
              <a:rPr lang="en-US" sz="2400" dirty="0" err="1">
                <a:solidFill>
                  <a:srgbClr val="FFFF00"/>
                </a:solidFill>
              </a:rPr>
              <a:t>i</a:t>
            </a:r>
            <a:r>
              <a:rPr lang="en-US" sz="2400" dirty="0">
                <a:solidFill>
                  <a:srgbClr val="FFFF00"/>
                </a:solidFill>
              </a:rPr>
              <a:t> inventory </a:t>
            </a:r>
            <a:r>
              <a:rPr lang="en-US" sz="2400" dirty="0" err="1">
                <a:solidFill>
                  <a:srgbClr val="FFFF00"/>
                </a:solidFill>
              </a:rPr>
              <a:t>install.yml</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14401685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Poll and async</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501721"/>
            <a:ext cx="14478000" cy="8217634"/>
          </a:xfrm>
          <a:prstGeom prst="rect">
            <a:avLst/>
          </a:prstGeom>
          <a:noFill/>
        </p:spPr>
        <p:txBody>
          <a:bodyPr wrap="square">
            <a:spAutoFit/>
          </a:bodyPr>
          <a:lstStyle/>
          <a:p>
            <a:r>
              <a:rPr lang="en-US" sz="2400" dirty="0">
                <a:solidFill>
                  <a:srgbClr val="FFFF00"/>
                </a:solidFill>
              </a:rPr>
              <a:t>What does poll mean in </a:t>
            </a:r>
            <a:r>
              <a:rPr lang="en-US" sz="2400" dirty="0" err="1">
                <a:solidFill>
                  <a:srgbClr val="FFFF00"/>
                </a:solidFill>
              </a:rPr>
              <a:t>Ansible?In</a:t>
            </a:r>
            <a:r>
              <a:rPr lang="en-US" sz="2400" dirty="0">
                <a:solidFill>
                  <a:srgbClr val="FFFF00"/>
                </a:solidFill>
              </a:rPr>
              <a:t> Ansible, poll is used along with async to control how long Ansible waits for a long-running task</a:t>
            </a:r>
          </a:p>
          <a:p>
            <a:endParaRPr lang="en-US" sz="2400" dirty="0">
              <a:solidFill>
                <a:srgbClr val="FFFF00"/>
              </a:solidFill>
            </a:endParaRPr>
          </a:p>
          <a:p>
            <a:endParaRPr lang="en-US" sz="2400" dirty="0">
              <a:solidFill>
                <a:srgbClr val="FFFF00"/>
              </a:solidFill>
            </a:endParaRPr>
          </a:p>
          <a:p>
            <a:r>
              <a:rPr lang="en-US" sz="2400" dirty="0">
                <a:solidFill>
                  <a:srgbClr val="FFFF00"/>
                </a:solidFill>
              </a:rPr>
              <a:t>- name: Long running task</a:t>
            </a:r>
          </a:p>
          <a:p>
            <a:r>
              <a:rPr lang="en-US" sz="2400" dirty="0">
                <a:solidFill>
                  <a:srgbClr val="FFFF00"/>
                </a:solidFill>
              </a:rPr>
              <a:t>  command: /path/to/script.sh</a:t>
            </a:r>
          </a:p>
          <a:p>
            <a:r>
              <a:rPr lang="en-US" sz="2400" dirty="0">
                <a:solidFill>
                  <a:srgbClr val="FFFF00"/>
                </a:solidFill>
              </a:rPr>
              <a:t>  async: 600        # Run the task in background (max 10 min)</a:t>
            </a:r>
          </a:p>
          <a:p>
            <a:r>
              <a:rPr lang="en-US" sz="2400" dirty="0">
                <a:solidFill>
                  <a:srgbClr val="FFFF00"/>
                </a:solidFill>
              </a:rPr>
              <a:t>  poll: 10          # Check every 10 seconds until it's done</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 async | poll | Meaning                                                  |</a:t>
            </a:r>
          </a:p>
          <a:p>
            <a:r>
              <a:rPr lang="en-US" sz="2400" dirty="0">
                <a:solidFill>
                  <a:srgbClr val="FFFF00"/>
                </a:solidFill>
              </a:rPr>
              <a:t>| ----- | ---- | -------------------------------------------------------- |</a:t>
            </a:r>
          </a:p>
          <a:p>
            <a:r>
              <a:rPr lang="en-US" sz="2400" dirty="0">
                <a:solidFill>
                  <a:srgbClr val="FFFF00"/>
                </a:solidFill>
              </a:rPr>
              <a:t>| 600   | 10   | Run task, and check every 10 seconds until done          |</a:t>
            </a:r>
          </a:p>
          <a:p>
            <a:r>
              <a:rPr lang="en-US" sz="2400" dirty="0">
                <a:solidFill>
                  <a:srgbClr val="FFFF00"/>
                </a:solidFill>
              </a:rPr>
              <a:t>| 600   | 0    | **Fire and forget** (start task and move on immediately) |</a:t>
            </a:r>
          </a:p>
          <a:p>
            <a:r>
              <a:rPr lang="en-US" sz="2400" dirty="0">
                <a:solidFill>
                  <a:srgbClr val="FFFF00"/>
                </a:solidFill>
              </a:rPr>
              <a:t>| 0     | any  | Invalid — `async` must be &gt; 0 if `poll` is used          |</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16525918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1367041"/>
          </a:xfrm>
          <a:prstGeom prst="rect">
            <a:avLst/>
          </a:prstGeom>
        </p:spPr>
        <p:txBody>
          <a:bodyPr vert="horz" wrap="square" lIns="0" tIns="12700" rIns="0" bIns="0" rtlCol="0">
            <a:spAutoFit/>
          </a:bodyPr>
          <a:lstStyle/>
          <a:p>
            <a:pPr marL="12700" algn="ctr">
              <a:spcBef>
                <a:spcPts val="100"/>
              </a:spcBef>
            </a:pPr>
            <a:r>
              <a:rPr lang="en-US" sz="4000" b="1" dirty="0"/>
              <a:t>🎯 How to Tune Ansible for High </a:t>
            </a:r>
            <a:r>
              <a:rPr lang="en-US" sz="4000" dirty="0"/>
              <a:t>Performance</a:t>
            </a:r>
            <a:br>
              <a:rPr lang="en-US" sz="2400" b="1" dirty="0"/>
            </a:br>
            <a:endParaRPr lang="en-US"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530350" y="2501721"/>
            <a:ext cx="14478000" cy="6370975"/>
          </a:xfrm>
          <a:prstGeom prst="rect">
            <a:avLst/>
          </a:prstGeom>
          <a:noFill/>
        </p:spPr>
        <p:txBody>
          <a:bodyPr wrap="square">
            <a:spAutoFit/>
          </a:bodyPr>
          <a:lstStyle/>
          <a:p>
            <a:pPr marL="457200" indent="-457200">
              <a:buAutoNum type="arabicPeriod"/>
            </a:pPr>
            <a:r>
              <a:rPr lang="en-US" sz="2400" dirty="0">
                <a:solidFill>
                  <a:srgbClr val="FFFF00"/>
                </a:solidFill>
              </a:rPr>
              <a:t>Increase forks for more parallel </a:t>
            </a:r>
            <a:r>
              <a:rPr lang="en-US" sz="2400" dirty="0" err="1">
                <a:solidFill>
                  <a:srgbClr val="FFFF00"/>
                </a:solidFill>
              </a:rPr>
              <a:t>tasksBy</a:t>
            </a:r>
            <a:r>
              <a:rPr lang="en-US" sz="2400" dirty="0">
                <a:solidFill>
                  <a:srgbClr val="FFFF00"/>
                </a:solidFill>
              </a:rPr>
              <a:t> default, Ansible runs on only 5 hosts at a time</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Disable </a:t>
            </a:r>
            <a:r>
              <a:rPr lang="en-US" sz="2400" dirty="0" err="1">
                <a:solidFill>
                  <a:srgbClr val="FFFF00"/>
                </a:solidFill>
              </a:rPr>
              <a:t>gather_facts</a:t>
            </a:r>
            <a:r>
              <a:rPr lang="en-US" sz="2400" dirty="0">
                <a:solidFill>
                  <a:srgbClr val="FFFF00"/>
                </a:solidFill>
              </a:rPr>
              <a:t> when not needed</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Use async + poll for long-running tasks</a:t>
            </a: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 Switch to free strategy for true parallelism</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Reduce verbosity (use minimal callback)</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Enable fact caching</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8958491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1367041"/>
          </a:xfrm>
          <a:prstGeom prst="rect">
            <a:avLst/>
          </a:prstGeom>
        </p:spPr>
        <p:txBody>
          <a:bodyPr vert="horz" wrap="square" lIns="0" tIns="12700" rIns="0" bIns="0" rtlCol="0">
            <a:spAutoFit/>
          </a:bodyPr>
          <a:lstStyle/>
          <a:p>
            <a:pPr marL="12700" algn="ctr">
              <a:spcBef>
                <a:spcPts val="100"/>
              </a:spcBef>
            </a:pPr>
            <a:r>
              <a:rPr lang="en-US" sz="4000" b="1" dirty="0"/>
              <a:t>🎯 How to Tune Ansible for High </a:t>
            </a:r>
            <a:r>
              <a:rPr lang="en-US" sz="4000" dirty="0"/>
              <a:t>Performance</a:t>
            </a:r>
            <a:br>
              <a:rPr lang="en-US" sz="2400" b="1" dirty="0"/>
            </a:br>
            <a:endParaRPr lang="en-US"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5816977"/>
          </a:xfrm>
          <a:prstGeom prst="rect">
            <a:avLst/>
          </a:prstGeom>
          <a:noFill/>
        </p:spPr>
        <p:txBody>
          <a:bodyPr wrap="square">
            <a:spAutoFit/>
          </a:bodyPr>
          <a:lstStyle/>
          <a:p>
            <a:r>
              <a:rPr lang="en-US" sz="2400" dirty="0">
                <a:solidFill>
                  <a:srgbClr val="FFFF00"/>
                </a:solidFill>
              </a:rPr>
              <a:t>[defaults]</a:t>
            </a:r>
          </a:p>
          <a:p>
            <a:r>
              <a:rPr lang="en-US" sz="2400" dirty="0">
                <a:solidFill>
                  <a:srgbClr val="FFFF00"/>
                </a:solidFill>
              </a:rPr>
              <a:t># Increase parallel connections (default is 5)                                 /</a:t>
            </a:r>
            <a:r>
              <a:rPr lang="en-US" sz="2400" dirty="0" err="1">
                <a:solidFill>
                  <a:srgbClr val="FFFF00"/>
                </a:solidFill>
              </a:rPr>
              <a:t>etc</a:t>
            </a:r>
            <a:r>
              <a:rPr lang="en-US" sz="2400" dirty="0">
                <a:solidFill>
                  <a:srgbClr val="FFFF00"/>
                </a:solidFill>
              </a:rPr>
              <a:t>/</a:t>
            </a:r>
            <a:r>
              <a:rPr lang="en-US" sz="2400" dirty="0" err="1">
                <a:solidFill>
                  <a:srgbClr val="FFFF00"/>
                </a:solidFill>
              </a:rPr>
              <a:t>ansible.cfg</a:t>
            </a:r>
            <a:endParaRPr lang="en-US" sz="2400" dirty="0">
              <a:solidFill>
                <a:srgbClr val="FFFF00"/>
              </a:solidFill>
            </a:endParaRPr>
          </a:p>
          <a:p>
            <a:r>
              <a:rPr lang="en-US" sz="2400" dirty="0">
                <a:solidFill>
                  <a:srgbClr val="FFFF00"/>
                </a:solidFill>
              </a:rPr>
              <a:t>forks = 50</a:t>
            </a:r>
          </a:p>
          <a:p>
            <a:endParaRPr lang="en-US" sz="2400" dirty="0">
              <a:solidFill>
                <a:srgbClr val="FFFF00"/>
              </a:solidFill>
            </a:endParaRPr>
          </a:p>
          <a:p>
            <a:r>
              <a:rPr lang="en-US" sz="2400" dirty="0">
                <a:solidFill>
                  <a:srgbClr val="FFFF00"/>
                </a:solidFill>
              </a:rPr>
              <a:t># Reduce log output (minimal or </a:t>
            </a:r>
            <a:r>
              <a:rPr lang="en-US" sz="2400" dirty="0" err="1">
                <a:solidFill>
                  <a:srgbClr val="FFFF00"/>
                </a:solidFill>
              </a:rPr>
              <a:t>json</a:t>
            </a:r>
            <a:r>
              <a:rPr lang="en-US" sz="2400" dirty="0">
                <a:solidFill>
                  <a:srgbClr val="FFFF00"/>
                </a:solidFill>
              </a:rPr>
              <a:t> for machine-readable)</a:t>
            </a:r>
          </a:p>
          <a:p>
            <a:r>
              <a:rPr lang="en-US" sz="2400" dirty="0" err="1">
                <a:solidFill>
                  <a:srgbClr val="FFFF00"/>
                </a:solidFill>
              </a:rPr>
              <a:t>stdout_callback</a:t>
            </a:r>
            <a:r>
              <a:rPr lang="en-US" sz="2400" dirty="0">
                <a:solidFill>
                  <a:srgbClr val="FFFF00"/>
                </a:solidFill>
              </a:rPr>
              <a:t> = minimal</a:t>
            </a:r>
          </a:p>
          <a:p>
            <a:endParaRPr lang="en-US" sz="2400" dirty="0">
              <a:solidFill>
                <a:srgbClr val="FFFF00"/>
              </a:solidFill>
            </a:endParaRPr>
          </a:p>
          <a:p>
            <a:r>
              <a:rPr lang="en-US" sz="2400" dirty="0">
                <a:solidFill>
                  <a:srgbClr val="FFFF00"/>
                </a:solidFill>
              </a:rPr>
              <a:t># Disable fact gathering by default (can override in playbook)</a:t>
            </a:r>
          </a:p>
          <a:p>
            <a:r>
              <a:rPr lang="en-US" sz="2400" dirty="0">
                <a:solidFill>
                  <a:srgbClr val="FFFF00"/>
                </a:solidFill>
              </a:rPr>
              <a:t>gathering = smart</a:t>
            </a:r>
          </a:p>
          <a:p>
            <a:r>
              <a:rPr lang="en-US" sz="2400" dirty="0" err="1">
                <a:solidFill>
                  <a:srgbClr val="FFFF00"/>
                </a:solidFill>
              </a:rPr>
              <a:t>fact_caching</a:t>
            </a:r>
            <a:r>
              <a:rPr lang="en-US" sz="2400" dirty="0">
                <a:solidFill>
                  <a:srgbClr val="FFFF00"/>
                </a:solidFill>
              </a:rPr>
              <a:t> = </a:t>
            </a:r>
            <a:r>
              <a:rPr lang="en-US" sz="2400" dirty="0" err="1">
                <a:solidFill>
                  <a:srgbClr val="FFFF00"/>
                </a:solidFill>
              </a:rPr>
              <a:t>jsonfile</a:t>
            </a:r>
            <a:endParaRPr lang="en-US" sz="2400" dirty="0">
              <a:solidFill>
                <a:srgbClr val="FFFF00"/>
              </a:solidFill>
            </a:endParaRPr>
          </a:p>
          <a:p>
            <a:r>
              <a:rPr lang="en-US" sz="2400" dirty="0" err="1">
                <a:solidFill>
                  <a:srgbClr val="FFFF00"/>
                </a:solidFill>
              </a:rPr>
              <a:t>fact_caching_connection</a:t>
            </a:r>
            <a:r>
              <a:rPr lang="en-US" sz="2400" dirty="0">
                <a:solidFill>
                  <a:srgbClr val="FFFF00"/>
                </a:solidFill>
              </a:rPr>
              <a:t> = /</a:t>
            </a:r>
            <a:r>
              <a:rPr lang="en-US" sz="2400" dirty="0" err="1">
                <a:solidFill>
                  <a:srgbClr val="FFFF00"/>
                </a:solidFill>
              </a:rPr>
              <a:t>tmp</a:t>
            </a:r>
            <a:r>
              <a:rPr lang="en-US" sz="2400" dirty="0">
                <a:solidFill>
                  <a:srgbClr val="FFFF00"/>
                </a:solidFill>
              </a:rPr>
              <a:t>/ansible-facts</a:t>
            </a:r>
          </a:p>
          <a:p>
            <a:endParaRPr lang="en-US" sz="2400" dirty="0">
              <a:solidFill>
                <a:srgbClr val="FFFF00"/>
              </a:solidFill>
            </a:endParaRPr>
          </a:p>
          <a:p>
            <a:r>
              <a:rPr lang="en-US" sz="2400" dirty="0">
                <a:solidFill>
                  <a:srgbClr val="FFFF00"/>
                </a:solidFill>
              </a:rPr>
              <a:t># Use better parallel strategy</a:t>
            </a:r>
          </a:p>
          <a:p>
            <a:r>
              <a:rPr lang="en-US" sz="2400" dirty="0">
                <a:solidFill>
                  <a:srgbClr val="FFFF00"/>
                </a:solidFill>
              </a:rPr>
              <a:t>strategy = free</a:t>
            </a:r>
          </a:p>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16479948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1367041"/>
          </a:xfrm>
          <a:prstGeom prst="rect">
            <a:avLst/>
          </a:prstGeom>
        </p:spPr>
        <p:txBody>
          <a:bodyPr vert="horz" wrap="square" lIns="0" tIns="12700" rIns="0" bIns="0" rtlCol="0">
            <a:spAutoFit/>
          </a:bodyPr>
          <a:lstStyle/>
          <a:p>
            <a:pPr marL="12700" algn="ctr">
              <a:spcBef>
                <a:spcPts val="100"/>
              </a:spcBef>
            </a:pPr>
            <a:r>
              <a:rPr lang="en-US" sz="4000" b="1" dirty="0"/>
              <a:t>🎯 How to secure Ansible </a:t>
            </a:r>
            <a:br>
              <a:rPr lang="en-US" sz="2400" b="1" dirty="0"/>
            </a:br>
            <a:endParaRPr lang="en-US"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893647"/>
          </a:xfrm>
          <a:prstGeom prst="rect">
            <a:avLst/>
          </a:prstGeom>
          <a:noFill/>
        </p:spPr>
        <p:txBody>
          <a:bodyPr wrap="square">
            <a:spAutoFit/>
          </a:bodyPr>
          <a:lstStyle/>
          <a:p>
            <a:pPr marL="457200" indent="-457200">
              <a:buAutoNum type="arabicPeriod"/>
            </a:pPr>
            <a:r>
              <a:rPr lang="en-US" sz="2400" dirty="0">
                <a:solidFill>
                  <a:srgbClr val="FFFF00"/>
                </a:solidFill>
              </a:rPr>
              <a:t>Protect Sensitive Files (Passwords, Secrets)Best Practice: Use Ansible Vault to encrypt secret files</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Use Non-Root Users + </a:t>
            </a:r>
            <a:r>
              <a:rPr lang="en-US" sz="2400" dirty="0" err="1">
                <a:solidFill>
                  <a:srgbClr val="FFFF00"/>
                </a:solidFill>
              </a:rPr>
              <a:t>sudo</a:t>
            </a: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Install Roles/Collections from Trusted Sources</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Enable Logging for Auditing (Keeps track of who ran what and when — helpful for audits or investigating suspicious actions.)</a:t>
            </a:r>
          </a:p>
          <a:p>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p:txBody>
      </p:sp>
    </p:spTree>
    <p:extLst>
      <p:ext uri="{BB962C8B-B14F-4D97-AF65-F5344CB8AC3E}">
        <p14:creationId xmlns:p14="http://schemas.microsoft.com/office/powerpoint/2010/main" val="27129999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26787</TotalTime>
  <Words>20530</Words>
  <Application>Microsoft Office PowerPoint</Application>
  <PresentationFormat>Custom</PresentationFormat>
  <Paragraphs>3696</Paragraphs>
  <Slides>218</Slides>
  <Notes>141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218</vt:i4>
      </vt:variant>
    </vt:vector>
  </HeadingPairs>
  <TitlesOfParts>
    <vt:vector size="231" baseType="lpstr">
      <vt:lpstr>Arial</vt:lpstr>
      <vt:lpstr>Calibri</vt:lpstr>
      <vt:lpstr>DeepSeek-CJK-patch</vt:lpstr>
      <vt:lpstr>fkGrotesk</vt:lpstr>
      <vt:lpstr>fkGroteskNeue</vt:lpstr>
      <vt:lpstr>Inter</vt:lpstr>
      <vt:lpstr>JetBrains Mono</vt:lpstr>
      <vt:lpstr>open sans</vt:lpstr>
      <vt:lpstr>SFMono-Regular</vt:lpstr>
      <vt:lpstr>source-code-pro</vt:lpstr>
      <vt:lpstr>Verdana</vt:lpstr>
      <vt:lpstr>Wingdings</vt:lpstr>
      <vt:lpstr>Office Theme</vt:lpstr>
      <vt:lpstr>DevOps for Beginners </vt:lpstr>
      <vt:lpstr>Topic of this Course  1-http/https,Nginx  2-Docker  3-Git/Gitlab CI  4-Bash scripting  6-Ansible  7-Prometheus/Grafana/Loki 8-redis 9-Kubernetes begin</vt:lpstr>
      <vt:lpstr>HTTP/HTTPS</vt:lpstr>
      <vt:lpstr>HTTP/HTTPS</vt:lpstr>
      <vt:lpstr>HTTP/HTTPS</vt:lpstr>
      <vt:lpstr>HTTP/HTTPS</vt:lpstr>
      <vt:lpstr>HTTP/HTTPS</vt:lpstr>
      <vt:lpstr>HTTP/HTTPS</vt:lpstr>
      <vt:lpstr>HTTP/HTTPS</vt:lpstr>
      <vt:lpstr>HTTP/HTTPS</vt:lpstr>
      <vt:lpstr>APPLICATION SERVER VS WEB SERVER</vt:lpstr>
      <vt:lpstr>Nginx</vt:lpstr>
      <vt:lpstr>Nginx</vt:lpstr>
      <vt:lpstr>Nginx</vt:lpstr>
      <vt:lpstr>Nginx</vt:lpstr>
      <vt:lpstr>Docker</vt:lpstr>
      <vt:lpstr> vm vs container</vt:lpstr>
      <vt:lpstr>what is image?</vt:lpstr>
      <vt:lpstr> Image architechure</vt:lpstr>
      <vt:lpstr>what is container</vt:lpstr>
      <vt:lpstr> Docker Registry</vt:lpstr>
      <vt:lpstr>Installation docker</vt:lpstr>
      <vt:lpstr>Docker Concept</vt:lpstr>
      <vt:lpstr>manage docker</vt:lpstr>
      <vt:lpstr> some Benefit of Docker container</vt:lpstr>
      <vt:lpstr>solve some problem by container</vt:lpstr>
      <vt:lpstr>History of Container</vt:lpstr>
      <vt:lpstr> LXC vs Docker</vt:lpstr>
      <vt:lpstr>Docker company history</vt:lpstr>
      <vt:lpstr>Docker Engine</vt:lpstr>
      <vt:lpstr>LXC</vt:lpstr>
      <vt:lpstr> Docker engine architecture</vt:lpstr>
      <vt:lpstr>cgroups and ns</vt:lpstr>
      <vt:lpstr> Daemonless containers</vt:lpstr>
      <vt:lpstr>Docker storage</vt:lpstr>
      <vt:lpstr>docker.sock</vt:lpstr>
      <vt:lpstr>dangle image</vt:lpstr>
      <vt:lpstr>docker diagram</vt:lpstr>
      <vt:lpstr>dockerfile</vt:lpstr>
      <vt:lpstr>docker-compose</vt:lpstr>
      <vt:lpstr>docker-compose</vt:lpstr>
      <vt:lpstr>Docker restart policy</vt:lpstr>
      <vt:lpstr>docker-swarm</vt:lpstr>
      <vt:lpstr>docker-swarm</vt:lpstr>
      <vt:lpstr>docker-swarm</vt:lpstr>
      <vt:lpstr>docker-ai</vt:lpstr>
      <vt:lpstr>Vault Hashicorp</vt:lpstr>
      <vt:lpstr>docker-secret</vt:lpstr>
      <vt:lpstr>docker-secret</vt:lpstr>
      <vt:lpstr>Git</vt:lpstr>
      <vt:lpstr>Git Commands</vt:lpstr>
      <vt:lpstr>Git Branch and Merging</vt:lpstr>
      <vt:lpstr>Git Remote</vt:lpstr>
      <vt:lpstr>Git Undo &amp; Fix Mistakes</vt:lpstr>
      <vt:lpstr>Git Advance</vt:lpstr>
      <vt:lpstr>.gitignore</vt:lpstr>
      <vt:lpstr>GitLab</vt:lpstr>
      <vt:lpstr>GitLab Architecture</vt:lpstr>
      <vt:lpstr>GitLab role</vt:lpstr>
      <vt:lpstr>GitLab Architecture</vt:lpstr>
      <vt:lpstr>gitlab-ci</vt:lpstr>
      <vt:lpstr>Gitlab Runner</vt:lpstr>
      <vt:lpstr>CI/CD</vt:lpstr>
      <vt:lpstr>CI/CD</vt:lpstr>
      <vt:lpstr>CI/CD</vt:lpstr>
      <vt:lpstr>CI/CD</vt:lpstr>
      <vt:lpstr>Databases </vt:lpstr>
      <vt:lpstr>mysql vs mariadb </vt:lpstr>
      <vt:lpstr>Basic SQL Commands (CRUD)</vt:lpstr>
      <vt:lpstr>Joins and Relationships</vt:lpstr>
      <vt:lpstr>User Management and Security</vt:lpstr>
      <vt:lpstr>Database Backup and Restoration</vt:lpstr>
      <vt:lpstr>MySQL Performance Optimization</vt:lpstr>
      <vt:lpstr>Ansible</vt:lpstr>
      <vt:lpstr>Ansible</vt:lpstr>
      <vt:lpstr>Ansible</vt:lpstr>
      <vt:lpstr>Ansible  Comparison </vt:lpstr>
      <vt:lpstr>Why Ansible Need?</vt:lpstr>
      <vt:lpstr>Ansible Component</vt:lpstr>
      <vt:lpstr>Ansible Test</vt:lpstr>
      <vt:lpstr>Ansible command</vt:lpstr>
      <vt:lpstr>Ansible variable</vt:lpstr>
      <vt:lpstr>Jinja2</vt:lpstr>
      <vt:lpstr>Jinja2</vt:lpstr>
      <vt:lpstr>Jinja2</vt:lpstr>
      <vt:lpstr>Register Variable</vt:lpstr>
      <vt:lpstr>Inventory and host</vt:lpstr>
      <vt:lpstr>Ansible tags</vt:lpstr>
      <vt:lpstr>Local Facts</vt:lpstr>
      <vt:lpstr>Loop</vt:lpstr>
      <vt:lpstr>Role</vt:lpstr>
      <vt:lpstr>Role</vt:lpstr>
      <vt:lpstr>Handler</vt:lpstr>
      <vt:lpstr>Ansible AWX VS Tower</vt:lpstr>
      <vt:lpstr>Install awx with docker-compose</vt:lpstr>
      <vt:lpstr>Poll and async</vt:lpstr>
      <vt:lpstr>🎯 How to Tune Ansible for High Performance </vt:lpstr>
      <vt:lpstr>🎯 How to Tune Ansible for High Performance </vt:lpstr>
      <vt:lpstr>🎯 How to secure Ansible  </vt:lpstr>
      <vt:lpstr>Monitoring</vt:lpstr>
      <vt:lpstr>three key concepts in monitoring</vt:lpstr>
      <vt:lpstr>three key concepts in  monitoring</vt:lpstr>
      <vt:lpstr>Main Monitoring Components</vt:lpstr>
      <vt:lpstr>Main Monitoring Components</vt:lpstr>
      <vt:lpstr>White vs black vs gray box</vt:lpstr>
      <vt:lpstr>Metric metod  collect</vt:lpstr>
      <vt:lpstr>Metric metod  collect</vt:lpstr>
      <vt:lpstr>4 The Four Golden Signals (Google SRE) </vt:lpstr>
      <vt:lpstr>Prometheus </vt:lpstr>
      <vt:lpstr>Prometheus </vt:lpstr>
      <vt:lpstr>Prometheus  Architecture </vt:lpstr>
      <vt:lpstr>exporter vs libary client</vt:lpstr>
      <vt:lpstr>exporter vs libary client</vt:lpstr>
      <vt:lpstr>How  Data store?</vt:lpstr>
      <vt:lpstr>How  Data store?</vt:lpstr>
      <vt:lpstr>How  Data store?</vt:lpstr>
      <vt:lpstr>Cardinality</vt:lpstr>
      <vt:lpstr>metric types</vt:lpstr>
      <vt:lpstr>Query in prometheus</vt:lpstr>
      <vt:lpstr>Query in prometheus</vt:lpstr>
      <vt:lpstr>Prometheus.yml </vt:lpstr>
      <vt:lpstr>Lables</vt:lpstr>
      <vt:lpstr>Lables</vt:lpstr>
      <vt:lpstr>Relabeling</vt:lpstr>
      <vt:lpstr>Instance vector and offset</vt:lpstr>
      <vt:lpstr>Arithmetic Binary Operators </vt:lpstr>
      <vt:lpstr>Usefull query in Cadvisor</vt:lpstr>
      <vt:lpstr>Black box exporter </vt:lpstr>
      <vt:lpstr>Black box exporter </vt:lpstr>
      <vt:lpstr>Black box exporter </vt:lpstr>
      <vt:lpstr>Service Discovery</vt:lpstr>
      <vt:lpstr>Service Discovery</vt:lpstr>
      <vt:lpstr>Service Discovery</vt:lpstr>
      <vt:lpstr>Prometheus  Federation </vt:lpstr>
      <vt:lpstr>Prometheus  Federation </vt:lpstr>
      <vt:lpstr>Rules</vt:lpstr>
      <vt:lpstr>Alert Manager</vt:lpstr>
      <vt:lpstr>Alert Manager</vt:lpstr>
      <vt:lpstr>Alert Manager</vt:lpstr>
      <vt:lpstr>MySQL Exporter</vt:lpstr>
      <vt:lpstr>MySQL Exporter vs Datasource MySQL</vt:lpstr>
      <vt:lpstr>MySQL Exporter</vt:lpstr>
      <vt:lpstr>Loki promtail Grafana schema</vt:lpstr>
      <vt:lpstr>Loki</vt:lpstr>
      <vt:lpstr>Loki</vt:lpstr>
      <vt:lpstr>Loki</vt:lpstr>
      <vt:lpstr>Loki</vt:lpstr>
      <vt:lpstr>Promtail</vt:lpstr>
      <vt:lpstr>Promtail</vt:lpstr>
      <vt:lpstr>Redis</vt:lpstr>
      <vt:lpstr>Kubernetes</vt:lpstr>
      <vt:lpstr>Kubernetes</vt:lpstr>
      <vt:lpstr>Kubernetes Architecture</vt:lpstr>
      <vt:lpstr>Kubernetes Architecture</vt:lpstr>
      <vt:lpstr>kube-apiserver (API Server)</vt:lpstr>
      <vt:lpstr>etcd</vt:lpstr>
      <vt:lpstr>kube-controller-manager</vt:lpstr>
      <vt:lpstr>kube-scheduler</vt:lpstr>
      <vt:lpstr>kubelet</vt:lpstr>
      <vt:lpstr>kubelet</vt:lpstr>
      <vt:lpstr>Kube-proxy</vt:lpstr>
      <vt:lpstr>Kubernetes Container Runtime</vt:lpstr>
      <vt:lpstr>CoreDNS</vt:lpstr>
      <vt:lpstr>Install k8s as product</vt:lpstr>
      <vt:lpstr>Install k8s as product</vt:lpstr>
      <vt:lpstr>Install k8s as product</vt:lpstr>
      <vt:lpstr>Install k8s as product</vt:lpstr>
      <vt:lpstr>Install k8s as product</vt:lpstr>
      <vt:lpstr>Install k8s as product</vt:lpstr>
      <vt:lpstr>drain</vt:lpstr>
      <vt:lpstr>CNI</vt:lpstr>
      <vt:lpstr>Add labels to ndoes</vt:lpstr>
      <vt:lpstr>Pod phase</vt:lpstr>
      <vt:lpstr>Pod phase</vt:lpstr>
      <vt:lpstr>pod condition</vt:lpstr>
      <vt:lpstr>pod health check</vt:lpstr>
      <vt:lpstr>pod health check</vt:lpstr>
      <vt:lpstr>pod resource management</vt:lpstr>
      <vt:lpstr>pod resource management</vt:lpstr>
      <vt:lpstr>Annotation </vt:lpstr>
      <vt:lpstr>Node affinity</vt:lpstr>
      <vt:lpstr>Node affinity</vt:lpstr>
      <vt:lpstr>Node affinity</vt:lpstr>
      <vt:lpstr>Deployment</vt:lpstr>
      <vt:lpstr>Deployment</vt:lpstr>
      <vt:lpstr>Deployment</vt:lpstr>
      <vt:lpstr>DaemonSet</vt:lpstr>
      <vt:lpstr>DaemonSet</vt:lpstr>
      <vt:lpstr>Service</vt:lpstr>
      <vt:lpstr>endpoint</vt:lpstr>
      <vt:lpstr>Service Account</vt:lpstr>
      <vt:lpstr>RBAC</vt:lpstr>
      <vt:lpstr>RBAC</vt:lpstr>
      <vt:lpstr>RBAC</vt:lpstr>
      <vt:lpstr>Role Binding</vt:lpstr>
      <vt:lpstr>Sample </vt:lpstr>
      <vt:lpstr>Service account with rolebinding </vt:lpstr>
      <vt:lpstr>Secret</vt:lpstr>
      <vt:lpstr>Secret</vt:lpstr>
      <vt:lpstr>PV and PVC</vt:lpstr>
      <vt:lpstr>PV and PVC</vt:lpstr>
      <vt:lpstr>PV and PVC</vt:lpstr>
      <vt:lpstr>PV and PVC</vt:lpstr>
      <vt:lpstr>PV and PVC</vt:lpstr>
      <vt:lpstr>PV and PVC</vt:lpstr>
      <vt:lpstr>Configmap</vt:lpstr>
      <vt:lpstr>Configmap</vt:lpstr>
      <vt:lpstr>Rollout vs Rollback</vt:lpstr>
      <vt:lpstr>Rollout vs Rollback</vt:lpstr>
      <vt:lpstr>Update Strategies in Kubernetes</vt:lpstr>
      <vt:lpstr>Update Strategies in Kubernetes</vt:lpstr>
      <vt:lpstr>modern deployment strategies</vt:lpstr>
      <vt:lpstr>modern deployment strategies</vt:lpstr>
      <vt:lpstr>modern deployment strategies</vt:lpstr>
      <vt:lpstr>modern deployment strategies</vt:lpstr>
      <vt:lpstr>modern deployment strategies</vt:lpstr>
      <vt:lpstr>modern deployment strategies</vt:lpstr>
      <vt:lpstr>modern deployment strategies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dc:creator>HP</dc:creator>
  <cp:lastModifiedBy>HP</cp:lastModifiedBy>
  <cp:revision>140</cp:revision>
  <dcterms:created xsi:type="dcterms:W3CDTF">2025-01-27T00:28:04Z</dcterms:created>
  <dcterms:modified xsi:type="dcterms:W3CDTF">2025-09-18T15:05:24Z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2025-01-27T00:00:00Z</vt:filetime>
  </property>
  <property fmtid="{D5CDD505-2E9C-101B-9397-08002B2CF9AE}" pid="3" name="Creator">
    <vt:lpwstr>Chromium</vt:lpwstr>
  </property>
  <property fmtid="{D5CDD505-2E9C-101B-9397-08002B2CF9AE}" pid="4" name="LastSaved">
    <vt:filetime>2025-01-27T00:00:00Z</vt:filetime>
  </property>
  <property fmtid="{D5CDD505-2E9C-101B-9397-08002B2CF9AE}" pid="5" name="Producer">
    <vt:lpwstr>GPL Ghostscript 10.04.0</vt:lpwstr>
  </property>
</Properties>
</file>